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 id="2147483715" r:id="rId6"/>
  </p:sldMasterIdLst>
  <p:notesMasterIdLst>
    <p:notesMasterId r:id="rId24"/>
  </p:notesMasterIdLst>
  <p:sldIdLst>
    <p:sldId id="271" r:id="rId7"/>
    <p:sldId id="2147483540" r:id="rId8"/>
    <p:sldId id="278" r:id="rId9"/>
    <p:sldId id="268" r:id="rId10"/>
    <p:sldId id="276" r:id="rId11"/>
    <p:sldId id="2147483494" r:id="rId12"/>
    <p:sldId id="2147475331" r:id="rId13"/>
    <p:sldId id="277" r:id="rId14"/>
    <p:sldId id="2147483500" r:id="rId15"/>
    <p:sldId id="2147475330" r:id="rId16"/>
    <p:sldId id="273" r:id="rId17"/>
    <p:sldId id="2147475333" r:id="rId18"/>
    <p:sldId id="2147475334" r:id="rId19"/>
    <p:sldId id="2147483499" r:id="rId20"/>
    <p:sldId id="258" r:id="rId21"/>
    <p:sldId id="2147483538" r:id="rId22"/>
    <p:sldId id="214748353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CE1CF8-B458-DF0C-FA2E-D13AD6EC9538}" name="Jones Kelly (LSCFT)" initials="KJ" userId="S::Kelly.Jones@lscft.nhs.uk::c392e366-fb11-4d8f-9162-46c39861ba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F3FEBA"/>
    <a:srgbClr val="0099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63" d="100"/>
          <a:sy n="63" d="100"/>
        </p:scale>
        <p:origin x="6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5D8EAD-7F20-4F02-AA56-B0656C4B95F8}" type="doc">
      <dgm:prSet loTypeId="urn:microsoft.com/office/officeart/2005/8/layout/hProcess11" loCatId="process" qsTypeId="urn:microsoft.com/office/officeart/2005/8/quickstyle/simple2" qsCatId="simple" csTypeId="urn:microsoft.com/office/officeart/2005/8/colors/accent4_5" csCatId="accent4" phldr="1"/>
      <dgm:spPr/>
    </dgm:pt>
    <dgm:pt modelId="{C4D111BD-577C-40C3-A095-34DCE657ABC8}">
      <dgm:prSet phldrT="[Text]" custT="1"/>
      <dgm:spPr>
        <a:noFill/>
      </dgm:spPr>
      <dgm:t>
        <a:bodyPr anchor="b"/>
        <a:lstStyle/>
        <a:p>
          <a:r>
            <a:rPr lang="en-GB" sz="2000" b="1">
              <a:solidFill>
                <a:srgbClr val="0070C0"/>
              </a:solidFill>
            </a:rPr>
            <a:t>Sept 2025</a:t>
          </a:r>
        </a:p>
      </dgm:t>
    </dgm:pt>
    <dgm:pt modelId="{335B06A0-F6D9-4879-BE66-83D6B09CF696}" type="parTrans" cxnId="{85774C3B-CE8B-4DBB-A4D4-8272EDCCAF92}">
      <dgm:prSet/>
      <dgm:spPr/>
      <dgm:t>
        <a:bodyPr/>
        <a:lstStyle/>
        <a:p>
          <a:endParaRPr lang="en-GB"/>
        </a:p>
      </dgm:t>
    </dgm:pt>
    <dgm:pt modelId="{67A66C6D-B1F2-4932-81EC-C5709CF55B04}" type="sibTrans" cxnId="{85774C3B-CE8B-4DBB-A4D4-8272EDCCAF92}">
      <dgm:prSet/>
      <dgm:spPr/>
      <dgm:t>
        <a:bodyPr/>
        <a:lstStyle/>
        <a:p>
          <a:endParaRPr lang="en-GB"/>
        </a:p>
      </dgm:t>
    </dgm:pt>
    <dgm:pt modelId="{AA2D1CA1-3117-4EF7-8F36-CDB735EE6420}">
      <dgm:prSet phldrT="[Text]" custT="1"/>
      <dgm:spPr>
        <a:noFill/>
      </dgm:spPr>
      <dgm:t>
        <a:bodyPr anchor="b"/>
        <a:lstStyle/>
        <a:p>
          <a:r>
            <a:rPr lang="en-GB" sz="2000" b="1">
              <a:solidFill>
                <a:srgbClr val="0070C0"/>
              </a:solidFill>
            </a:rPr>
            <a:t>Jan 2026</a:t>
          </a:r>
        </a:p>
      </dgm:t>
    </dgm:pt>
    <dgm:pt modelId="{A5D057C1-E106-4377-9C5C-68D871692BD4}" type="parTrans" cxnId="{92320EE0-95B4-4C77-BE35-AD87760C5E6E}">
      <dgm:prSet/>
      <dgm:spPr/>
      <dgm:t>
        <a:bodyPr/>
        <a:lstStyle/>
        <a:p>
          <a:endParaRPr lang="en-GB"/>
        </a:p>
      </dgm:t>
    </dgm:pt>
    <dgm:pt modelId="{689FF4A4-885F-424B-982D-A6955C41E482}" type="sibTrans" cxnId="{92320EE0-95B4-4C77-BE35-AD87760C5E6E}">
      <dgm:prSet/>
      <dgm:spPr/>
      <dgm:t>
        <a:bodyPr/>
        <a:lstStyle/>
        <a:p>
          <a:endParaRPr lang="en-GB"/>
        </a:p>
      </dgm:t>
    </dgm:pt>
    <dgm:pt modelId="{4C1D192E-3223-4669-8B93-350F177082FE}">
      <dgm:prSet phldrT="[Text]" custT="1"/>
      <dgm:spPr>
        <a:noFill/>
      </dgm:spPr>
      <dgm:t>
        <a:bodyPr anchor="b"/>
        <a:lstStyle/>
        <a:p>
          <a:pPr algn="ctr"/>
          <a:r>
            <a:rPr lang="en-GB" sz="2000" b="1">
              <a:solidFill>
                <a:srgbClr val="0070C0"/>
              </a:solidFill>
            </a:rPr>
            <a:t>April 2026</a:t>
          </a:r>
        </a:p>
      </dgm:t>
    </dgm:pt>
    <dgm:pt modelId="{AB97F901-3564-4EDF-93C9-729E6125F2D2}" type="parTrans" cxnId="{9762A4F8-B9E4-44DD-BF5A-1CB972101B67}">
      <dgm:prSet/>
      <dgm:spPr/>
      <dgm:t>
        <a:bodyPr/>
        <a:lstStyle/>
        <a:p>
          <a:endParaRPr lang="en-GB"/>
        </a:p>
      </dgm:t>
    </dgm:pt>
    <dgm:pt modelId="{34660AC4-C369-417A-B293-9A3A4F4F94E1}" type="sibTrans" cxnId="{9762A4F8-B9E4-44DD-BF5A-1CB972101B67}">
      <dgm:prSet/>
      <dgm:spPr/>
      <dgm:t>
        <a:bodyPr/>
        <a:lstStyle/>
        <a:p>
          <a:endParaRPr lang="en-GB"/>
        </a:p>
      </dgm:t>
    </dgm:pt>
    <dgm:pt modelId="{C4E5F1D4-C898-4B76-A8F2-38217C5F8124}" type="pres">
      <dgm:prSet presAssocID="{3F5D8EAD-7F20-4F02-AA56-B0656C4B95F8}" presName="Name0" presStyleCnt="0">
        <dgm:presLayoutVars>
          <dgm:dir/>
          <dgm:resizeHandles val="exact"/>
        </dgm:presLayoutVars>
      </dgm:prSet>
      <dgm:spPr/>
    </dgm:pt>
    <dgm:pt modelId="{86781655-EEFA-4C10-8368-F2448FDC335D}" type="pres">
      <dgm:prSet presAssocID="{3F5D8EAD-7F20-4F02-AA56-B0656C4B95F8}" presName="arrow" presStyleLbl="bgShp" presStyleIdx="0" presStyleCnt="1" custScaleY="49508"/>
      <dgm:spPr>
        <a:prstGeom prst="flowChartProcess">
          <a:avLst/>
        </a:prstGeom>
        <a:solidFill>
          <a:srgbClr val="0070C0"/>
        </a:solidFill>
      </dgm:spPr>
    </dgm:pt>
    <dgm:pt modelId="{63F388AE-1AD9-4D0C-928E-5631CE9F91D9}" type="pres">
      <dgm:prSet presAssocID="{3F5D8EAD-7F20-4F02-AA56-B0656C4B95F8}" presName="points" presStyleCnt="0"/>
      <dgm:spPr/>
    </dgm:pt>
    <dgm:pt modelId="{BA1E19EB-7F4E-4FCE-A543-53D99B132F81}" type="pres">
      <dgm:prSet presAssocID="{C4D111BD-577C-40C3-A095-34DCE657ABC8}" presName="compositeA" presStyleCnt="0"/>
      <dgm:spPr/>
    </dgm:pt>
    <dgm:pt modelId="{EC960CA9-5E1E-4E6D-8B8A-13B30A1DD390}" type="pres">
      <dgm:prSet presAssocID="{C4D111BD-577C-40C3-A095-34DCE657ABC8}" presName="textA" presStyleLbl="revTx" presStyleIdx="0" presStyleCnt="3">
        <dgm:presLayoutVars>
          <dgm:bulletEnabled val="1"/>
        </dgm:presLayoutVars>
      </dgm:prSet>
      <dgm:spPr/>
    </dgm:pt>
    <dgm:pt modelId="{286428BB-2497-4A85-B21F-3E05148453C1}" type="pres">
      <dgm:prSet presAssocID="{C4D111BD-577C-40C3-A095-34DCE657ABC8}" presName="circleA" presStyleLbl="node1" presStyleIdx="0" presStyleCnt="3"/>
      <dgm:spPr>
        <a:solidFill>
          <a:srgbClr val="0070C0"/>
        </a:solidFill>
        <a:ln w="76200">
          <a:solidFill>
            <a:schemeClr val="bg1"/>
          </a:solidFill>
        </a:ln>
      </dgm:spPr>
    </dgm:pt>
    <dgm:pt modelId="{6474D808-2D48-4637-A8DC-E399955F131E}" type="pres">
      <dgm:prSet presAssocID="{C4D111BD-577C-40C3-A095-34DCE657ABC8}" presName="spaceA" presStyleCnt="0"/>
      <dgm:spPr/>
    </dgm:pt>
    <dgm:pt modelId="{7D910003-6925-488B-B940-74A27FBBC769}" type="pres">
      <dgm:prSet presAssocID="{67A66C6D-B1F2-4932-81EC-C5709CF55B04}" presName="space" presStyleCnt="0"/>
      <dgm:spPr/>
    </dgm:pt>
    <dgm:pt modelId="{47A19D4F-C99B-48D6-BB9C-736CD88FF5FF}" type="pres">
      <dgm:prSet presAssocID="{AA2D1CA1-3117-4EF7-8F36-CDB735EE6420}" presName="compositeB" presStyleCnt="0"/>
      <dgm:spPr/>
    </dgm:pt>
    <dgm:pt modelId="{BA771A34-2E2A-47A0-8CDB-A4169B0C216F}" type="pres">
      <dgm:prSet presAssocID="{AA2D1CA1-3117-4EF7-8F36-CDB735EE6420}" presName="textB" presStyleLbl="revTx" presStyleIdx="1" presStyleCnt="3" custLinFactY="-48912" custLinFactNeighborX="384" custLinFactNeighborY="-100000">
        <dgm:presLayoutVars>
          <dgm:bulletEnabled val="1"/>
        </dgm:presLayoutVars>
      </dgm:prSet>
      <dgm:spPr/>
    </dgm:pt>
    <dgm:pt modelId="{06208B9F-1EB6-450F-A5EE-B79DB63397BA}" type="pres">
      <dgm:prSet presAssocID="{AA2D1CA1-3117-4EF7-8F36-CDB735EE6420}" presName="circleB" presStyleLbl="node1" presStyleIdx="1" presStyleCnt="3"/>
      <dgm:spPr>
        <a:solidFill>
          <a:srgbClr val="0070C0"/>
        </a:solidFill>
        <a:ln w="76200">
          <a:solidFill>
            <a:schemeClr val="bg1"/>
          </a:solidFill>
        </a:ln>
      </dgm:spPr>
    </dgm:pt>
    <dgm:pt modelId="{9DD228F3-4920-462C-A1CC-A551D8BF440B}" type="pres">
      <dgm:prSet presAssocID="{AA2D1CA1-3117-4EF7-8F36-CDB735EE6420}" presName="spaceB" presStyleCnt="0"/>
      <dgm:spPr/>
    </dgm:pt>
    <dgm:pt modelId="{8EF86564-6C10-40E1-A475-A7CF8F846955}" type="pres">
      <dgm:prSet presAssocID="{689FF4A4-885F-424B-982D-A6955C41E482}" presName="space" presStyleCnt="0"/>
      <dgm:spPr/>
    </dgm:pt>
    <dgm:pt modelId="{E4086332-BCC2-4F57-A9E2-5D7507EED4DD}" type="pres">
      <dgm:prSet presAssocID="{4C1D192E-3223-4669-8B93-350F177082FE}" presName="compositeA" presStyleCnt="0"/>
      <dgm:spPr/>
    </dgm:pt>
    <dgm:pt modelId="{E90C9B1E-94B1-4650-BAD4-822CC4CC711A}" type="pres">
      <dgm:prSet presAssocID="{4C1D192E-3223-4669-8B93-350F177082FE}" presName="textA" presStyleLbl="revTx" presStyleIdx="2" presStyleCnt="3">
        <dgm:presLayoutVars>
          <dgm:bulletEnabled val="1"/>
        </dgm:presLayoutVars>
      </dgm:prSet>
      <dgm:spPr/>
    </dgm:pt>
    <dgm:pt modelId="{56329B96-0D02-4703-873B-7E37768A9422}" type="pres">
      <dgm:prSet presAssocID="{4C1D192E-3223-4669-8B93-350F177082FE}" presName="circleA" presStyleLbl="node1" presStyleIdx="2" presStyleCnt="3"/>
      <dgm:spPr>
        <a:solidFill>
          <a:srgbClr val="0070C0"/>
        </a:solidFill>
        <a:ln w="76200">
          <a:solidFill>
            <a:schemeClr val="bg1"/>
          </a:solidFill>
        </a:ln>
      </dgm:spPr>
    </dgm:pt>
    <dgm:pt modelId="{4B837E62-D074-45CC-AD0E-B96834E4FB38}" type="pres">
      <dgm:prSet presAssocID="{4C1D192E-3223-4669-8B93-350F177082FE}" presName="spaceA" presStyleCnt="0"/>
      <dgm:spPr/>
    </dgm:pt>
  </dgm:ptLst>
  <dgm:cxnLst>
    <dgm:cxn modelId="{85774C3B-CE8B-4DBB-A4D4-8272EDCCAF92}" srcId="{3F5D8EAD-7F20-4F02-AA56-B0656C4B95F8}" destId="{C4D111BD-577C-40C3-A095-34DCE657ABC8}" srcOrd="0" destOrd="0" parTransId="{335B06A0-F6D9-4879-BE66-83D6B09CF696}" sibTransId="{67A66C6D-B1F2-4932-81EC-C5709CF55B04}"/>
    <dgm:cxn modelId="{69EB2065-F5F0-4E71-B558-69E120BECC95}" type="presOf" srcId="{C4D111BD-577C-40C3-A095-34DCE657ABC8}" destId="{EC960CA9-5E1E-4E6D-8B8A-13B30A1DD390}" srcOrd="0" destOrd="0" presId="urn:microsoft.com/office/officeart/2005/8/layout/hProcess11"/>
    <dgm:cxn modelId="{311C537F-3743-425D-ABDF-290802118494}" type="presOf" srcId="{4C1D192E-3223-4669-8B93-350F177082FE}" destId="{E90C9B1E-94B1-4650-BAD4-822CC4CC711A}" srcOrd="0" destOrd="0" presId="urn:microsoft.com/office/officeart/2005/8/layout/hProcess11"/>
    <dgm:cxn modelId="{B50ED899-200E-441F-90DA-A63CB05F415D}" type="presOf" srcId="{3F5D8EAD-7F20-4F02-AA56-B0656C4B95F8}" destId="{C4E5F1D4-C898-4B76-A8F2-38217C5F8124}" srcOrd="0" destOrd="0" presId="urn:microsoft.com/office/officeart/2005/8/layout/hProcess11"/>
    <dgm:cxn modelId="{B2867EDE-7C96-4557-A594-B4FB8E353F07}" type="presOf" srcId="{AA2D1CA1-3117-4EF7-8F36-CDB735EE6420}" destId="{BA771A34-2E2A-47A0-8CDB-A4169B0C216F}" srcOrd="0" destOrd="0" presId="urn:microsoft.com/office/officeart/2005/8/layout/hProcess11"/>
    <dgm:cxn modelId="{92320EE0-95B4-4C77-BE35-AD87760C5E6E}" srcId="{3F5D8EAD-7F20-4F02-AA56-B0656C4B95F8}" destId="{AA2D1CA1-3117-4EF7-8F36-CDB735EE6420}" srcOrd="1" destOrd="0" parTransId="{A5D057C1-E106-4377-9C5C-68D871692BD4}" sibTransId="{689FF4A4-885F-424B-982D-A6955C41E482}"/>
    <dgm:cxn modelId="{9762A4F8-B9E4-44DD-BF5A-1CB972101B67}" srcId="{3F5D8EAD-7F20-4F02-AA56-B0656C4B95F8}" destId="{4C1D192E-3223-4669-8B93-350F177082FE}" srcOrd="2" destOrd="0" parTransId="{AB97F901-3564-4EDF-93C9-729E6125F2D2}" sibTransId="{34660AC4-C369-417A-B293-9A3A4F4F94E1}"/>
    <dgm:cxn modelId="{9EDBC57E-49F1-443A-AB85-BF251A7BADAE}" type="presParOf" srcId="{C4E5F1D4-C898-4B76-A8F2-38217C5F8124}" destId="{86781655-EEFA-4C10-8368-F2448FDC335D}" srcOrd="0" destOrd="0" presId="urn:microsoft.com/office/officeart/2005/8/layout/hProcess11"/>
    <dgm:cxn modelId="{B7809D39-7878-4BE7-92A1-235AB37EF66D}" type="presParOf" srcId="{C4E5F1D4-C898-4B76-A8F2-38217C5F8124}" destId="{63F388AE-1AD9-4D0C-928E-5631CE9F91D9}" srcOrd="1" destOrd="0" presId="urn:microsoft.com/office/officeart/2005/8/layout/hProcess11"/>
    <dgm:cxn modelId="{CDF7FF84-5C97-4D6B-A849-182F0724867B}" type="presParOf" srcId="{63F388AE-1AD9-4D0C-928E-5631CE9F91D9}" destId="{BA1E19EB-7F4E-4FCE-A543-53D99B132F81}" srcOrd="0" destOrd="0" presId="urn:microsoft.com/office/officeart/2005/8/layout/hProcess11"/>
    <dgm:cxn modelId="{20A08833-8F8B-46B6-A9DB-0BCA3FD357E0}" type="presParOf" srcId="{BA1E19EB-7F4E-4FCE-A543-53D99B132F81}" destId="{EC960CA9-5E1E-4E6D-8B8A-13B30A1DD390}" srcOrd="0" destOrd="0" presId="urn:microsoft.com/office/officeart/2005/8/layout/hProcess11"/>
    <dgm:cxn modelId="{3CE52CCE-7415-4D34-809E-EA6258271A78}" type="presParOf" srcId="{BA1E19EB-7F4E-4FCE-A543-53D99B132F81}" destId="{286428BB-2497-4A85-B21F-3E05148453C1}" srcOrd="1" destOrd="0" presId="urn:microsoft.com/office/officeart/2005/8/layout/hProcess11"/>
    <dgm:cxn modelId="{9872FCAE-9B9E-4C16-9CC5-57BD6CC01B33}" type="presParOf" srcId="{BA1E19EB-7F4E-4FCE-A543-53D99B132F81}" destId="{6474D808-2D48-4637-A8DC-E399955F131E}" srcOrd="2" destOrd="0" presId="urn:microsoft.com/office/officeart/2005/8/layout/hProcess11"/>
    <dgm:cxn modelId="{5393727E-8C38-4978-9E12-8E26304666D8}" type="presParOf" srcId="{63F388AE-1AD9-4D0C-928E-5631CE9F91D9}" destId="{7D910003-6925-488B-B940-74A27FBBC769}" srcOrd="1" destOrd="0" presId="urn:microsoft.com/office/officeart/2005/8/layout/hProcess11"/>
    <dgm:cxn modelId="{60CD4734-7BEA-4BAB-956E-28B1A876E9BB}" type="presParOf" srcId="{63F388AE-1AD9-4D0C-928E-5631CE9F91D9}" destId="{47A19D4F-C99B-48D6-BB9C-736CD88FF5FF}" srcOrd="2" destOrd="0" presId="urn:microsoft.com/office/officeart/2005/8/layout/hProcess11"/>
    <dgm:cxn modelId="{0518C1BD-4061-4B9B-9BB9-DAD725E0556F}" type="presParOf" srcId="{47A19D4F-C99B-48D6-BB9C-736CD88FF5FF}" destId="{BA771A34-2E2A-47A0-8CDB-A4169B0C216F}" srcOrd="0" destOrd="0" presId="urn:microsoft.com/office/officeart/2005/8/layout/hProcess11"/>
    <dgm:cxn modelId="{5C76B3C6-1F0B-43E7-8383-C76C26D0CF31}" type="presParOf" srcId="{47A19D4F-C99B-48D6-BB9C-736CD88FF5FF}" destId="{06208B9F-1EB6-450F-A5EE-B79DB63397BA}" srcOrd="1" destOrd="0" presId="urn:microsoft.com/office/officeart/2005/8/layout/hProcess11"/>
    <dgm:cxn modelId="{F3D57212-9AD2-465A-AFEF-B9F946990C82}" type="presParOf" srcId="{47A19D4F-C99B-48D6-BB9C-736CD88FF5FF}" destId="{9DD228F3-4920-462C-A1CC-A551D8BF440B}" srcOrd="2" destOrd="0" presId="urn:microsoft.com/office/officeart/2005/8/layout/hProcess11"/>
    <dgm:cxn modelId="{475241E0-43CF-4349-8B36-CD8395B3E127}" type="presParOf" srcId="{63F388AE-1AD9-4D0C-928E-5631CE9F91D9}" destId="{8EF86564-6C10-40E1-A475-A7CF8F846955}" srcOrd="3" destOrd="0" presId="urn:microsoft.com/office/officeart/2005/8/layout/hProcess11"/>
    <dgm:cxn modelId="{94640A12-211F-4A4D-A598-FE75D08ED094}" type="presParOf" srcId="{63F388AE-1AD9-4D0C-928E-5631CE9F91D9}" destId="{E4086332-BCC2-4F57-A9E2-5D7507EED4DD}" srcOrd="4" destOrd="0" presId="urn:microsoft.com/office/officeart/2005/8/layout/hProcess11"/>
    <dgm:cxn modelId="{C2446005-DF61-4CD3-AACF-326DBB705785}" type="presParOf" srcId="{E4086332-BCC2-4F57-A9E2-5D7507EED4DD}" destId="{E90C9B1E-94B1-4650-BAD4-822CC4CC711A}" srcOrd="0" destOrd="0" presId="urn:microsoft.com/office/officeart/2005/8/layout/hProcess11"/>
    <dgm:cxn modelId="{770CEB67-A287-4EB1-A4A7-6BDA1052B470}" type="presParOf" srcId="{E4086332-BCC2-4F57-A9E2-5D7507EED4DD}" destId="{56329B96-0D02-4703-873B-7E37768A9422}" srcOrd="1" destOrd="0" presId="urn:microsoft.com/office/officeart/2005/8/layout/hProcess11"/>
    <dgm:cxn modelId="{EF9DF678-8017-4B9A-BC71-84C08D3B040D}" type="presParOf" srcId="{E4086332-BCC2-4F57-A9E2-5D7507EED4DD}" destId="{4B837E62-D074-45CC-AD0E-B96834E4FB3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F5D8EAD-7F20-4F02-AA56-B0656C4B95F8}" type="doc">
      <dgm:prSet loTypeId="urn:microsoft.com/office/officeart/2005/8/layout/hProcess11" loCatId="process" qsTypeId="urn:microsoft.com/office/officeart/2005/8/quickstyle/simple2" qsCatId="simple" csTypeId="urn:microsoft.com/office/officeart/2005/8/colors/accent4_5" csCatId="accent4" phldr="1"/>
      <dgm:spPr/>
    </dgm:pt>
    <dgm:pt modelId="{C4D111BD-577C-40C3-A095-34DCE657ABC8}">
      <dgm:prSet phldrT="[Text]" custT="1"/>
      <dgm:spPr>
        <a:noFill/>
      </dgm:spPr>
      <dgm:t>
        <a:bodyPr anchor="b"/>
        <a:lstStyle/>
        <a:p>
          <a:r>
            <a:rPr lang="en-GB" sz="2000" b="1">
              <a:solidFill>
                <a:srgbClr val="0070C0"/>
              </a:solidFill>
            </a:rPr>
            <a:t>Sept 2026</a:t>
          </a:r>
        </a:p>
      </dgm:t>
    </dgm:pt>
    <dgm:pt modelId="{335B06A0-F6D9-4879-BE66-83D6B09CF696}" type="parTrans" cxnId="{85774C3B-CE8B-4DBB-A4D4-8272EDCCAF92}">
      <dgm:prSet/>
      <dgm:spPr/>
      <dgm:t>
        <a:bodyPr/>
        <a:lstStyle/>
        <a:p>
          <a:endParaRPr lang="en-GB"/>
        </a:p>
      </dgm:t>
    </dgm:pt>
    <dgm:pt modelId="{67A66C6D-B1F2-4932-81EC-C5709CF55B04}" type="sibTrans" cxnId="{85774C3B-CE8B-4DBB-A4D4-8272EDCCAF92}">
      <dgm:prSet/>
      <dgm:spPr/>
      <dgm:t>
        <a:bodyPr/>
        <a:lstStyle/>
        <a:p>
          <a:endParaRPr lang="en-GB"/>
        </a:p>
      </dgm:t>
    </dgm:pt>
    <dgm:pt modelId="{AA2D1CA1-3117-4EF7-8F36-CDB735EE6420}">
      <dgm:prSet phldrT="[Text]" custT="1"/>
      <dgm:spPr>
        <a:noFill/>
      </dgm:spPr>
      <dgm:t>
        <a:bodyPr anchor="b"/>
        <a:lstStyle/>
        <a:p>
          <a:r>
            <a:rPr lang="en-GB" sz="2000" b="1">
              <a:solidFill>
                <a:srgbClr val="0070C0"/>
              </a:solidFill>
            </a:rPr>
            <a:t>Jan 2027</a:t>
          </a:r>
        </a:p>
      </dgm:t>
    </dgm:pt>
    <dgm:pt modelId="{A5D057C1-E106-4377-9C5C-68D871692BD4}" type="parTrans" cxnId="{92320EE0-95B4-4C77-BE35-AD87760C5E6E}">
      <dgm:prSet/>
      <dgm:spPr/>
      <dgm:t>
        <a:bodyPr/>
        <a:lstStyle/>
        <a:p>
          <a:endParaRPr lang="en-GB"/>
        </a:p>
      </dgm:t>
    </dgm:pt>
    <dgm:pt modelId="{689FF4A4-885F-424B-982D-A6955C41E482}" type="sibTrans" cxnId="{92320EE0-95B4-4C77-BE35-AD87760C5E6E}">
      <dgm:prSet/>
      <dgm:spPr/>
      <dgm:t>
        <a:bodyPr/>
        <a:lstStyle/>
        <a:p>
          <a:endParaRPr lang="en-GB"/>
        </a:p>
      </dgm:t>
    </dgm:pt>
    <dgm:pt modelId="{4C1D192E-3223-4669-8B93-350F177082FE}">
      <dgm:prSet phldrT="[Text]" custT="1"/>
      <dgm:spPr>
        <a:noFill/>
      </dgm:spPr>
      <dgm:t>
        <a:bodyPr anchor="b"/>
        <a:lstStyle/>
        <a:p>
          <a:pPr algn="ctr"/>
          <a:r>
            <a:rPr lang="en-GB" sz="2000" b="1">
              <a:solidFill>
                <a:srgbClr val="0070C0"/>
              </a:solidFill>
            </a:rPr>
            <a:t>April 2027</a:t>
          </a:r>
        </a:p>
      </dgm:t>
    </dgm:pt>
    <dgm:pt modelId="{AB97F901-3564-4EDF-93C9-729E6125F2D2}" type="parTrans" cxnId="{9762A4F8-B9E4-44DD-BF5A-1CB972101B67}">
      <dgm:prSet/>
      <dgm:spPr/>
      <dgm:t>
        <a:bodyPr/>
        <a:lstStyle/>
        <a:p>
          <a:endParaRPr lang="en-GB"/>
        </a:p>
      </dgm:t>
    </dgm:pt>
    <dgm:pt modelId="{34660AC4-C369-417A-B293-9A3A4F4F94E1}" type="sibTrans" cxnId="{9762A4F8-B9E4-44DD-BF5A-1CB972101B67}">
      <dgm:prSet/>
      <dgm:spPr/>
      <dgm:t>
        <a:bodyPr/>
        <a:lstStyle/>
        <a:p>
          <a:endParaRPr lang="en-GB"/>
        </a:p>
      </dgm:t>
    </dgm:pt>
    <dgm:pt modelId="{13415A45-CBED-455E-9E82-897A5B31A1B2}">
      <dgm:prSet phldrT="[Text]" custT="1"/>
      <dgm:spPr>
        <a:noFill/>
      </dgm:spPr>
      <dgm:t>
        <a:bodyPr anchor="b"/>
        <a:lstStyle/>
        <a:p>
          <a:r>
            <a:rPr lang="en-GB" sz="2000" b="1">
              <a:solidFill>
                <a:srgbClr val="0070C0"/>
              </a:solidFill>
            </a:rPr>
            <a:t>July 2026</a:t>
          </a:r>
        </a:p>
      </dgm:t>
    </dgm:pt>
    <dgm:pt modelId="{9B5789E0-0D6A-4C42-838A-D6AF1EB16C55}" type="parTrans" cxnId="{23A57FFC-C07B-4FEB-A275-985A3D8D58DA}">
      <dgm:prSet/>
      <dgm:spPr/>
      <dgm:t>
        <a:bodyPr/>
        <a:lstStyle/>
        <a:p>
          <a:endParaRPr lang="en-GB"/>
        </a:p>
      </dgm:t>
    </dgm:pt>
    <dgm:pt modelId="{1BFC7895-8543-4FAE-906A-C60413CC3C3C}" type="sibTrans" cxnId="{23A57FFC-C07B-4FEB-A275-985A3D8D58DA}">
      <dgm:prSet/>
      <dgm:spPr/>
      <dgm:t>
        <a:bodyPr/>
        <a:lstStyle/>
        <a:p>
          <a:endParaRPr lang="en-GB"/>
        </a:p>
      </dgm:t>
    </dgm:pt>
    <dgm:pt modelId="{C4E5F1D4-C898-4B76-A8F2-38217C5F8124}" type="pres">
      <dgm:prSet presAssocID="{3F5D8EAD-7F20-4F02-AA56-B0656C4B95F8}" presName="Name0" presStyleCnt="0">
        <dgm:presLayoutVars>
          <dgm:dir/>
          <dgm:resizeHandles val="exact"/>
        </dgm:presLayoutVars>
      </dgm:prSet>
      <dgm:spPr/>
    </dgm:pt>
    <dgm:pt modelId="{86781655-EEFA-4C10-8368-F2448FDC335D}" type="pres">
      <dgm:prSet presAssocID="{3F5D8EAD-7F20-4F02-AA56-B0656C4B95F8}" presName="arrow" presStyleLbl="bgShp" presStyleIdx="0" presStyleCnt="1"/>
      <dgm:spPr>
        <a:prstGeom prst="rightArrow">
          <a:avLst/>
        </a:prstGeom>
        <a:solidFill>
          <a:srgbClr val="0070C0"/>
        </a:solidFill>
      </dgm:spPr>
    </dgm:pt>
    <dgm:pt modelId="{63F388AE-1AD9-4D0C-928E-5631CE9F91D9}" type="pres">
      <dgm:prSet presAssocID="{3F5D8EAD-7F20-4F02-AA56-B0656C4B95F8}" presName="points" presStyleCnt="0"/>
      <dgm:spPr/>
    </dgm:pt>
    <dgm:pt modelId="{8209E5F9-EA9B-407B-8290-1E50DB4C1F56}" type="pres">
      <dgm:prSet presAssocID="{13415A45-CBED-455E-9E82-897A5B31A1B2}" presName="compositeA" presStyleCnt="0"/>
      <dgm:spPr/>
    </dgm:pt>
    <dgm:pt modelId="{019E8E05-F5C6-4C01-B75F-DD22AA68FB98}" type="pres">
      <dgm:prSet presAssocID="{13415A45-CBED-455E-9E82-897A5B31A1B2}" presName="textA" presStyleLbl="revTx" presStyleIdx="0" presStyleCnt="4">
        <dgm:presLayoutVars>
          <dgm:bulletEnabled val="1"/>
        </dgm:presLayoutVars>
      </dgm:prSet>
      <dgm:spPr/>
    </dgm:pt>
    <dgm:pt modelId="{5ABBBA24-B1AB-48EF-BCC6-E67415F5A357}" type="pres">
      <dgm:prSet presAssocID="{13415A45-CBED-455E-9E82-897A5B31A1B2}" presName="circleA" presStyleLbl="node1" presStyleIdx="0" presStyleCnt="4"/>
      <dgm:spPr>
        <a:noFill/>
        <a:ln w="76200">
          <a:solidFill>
            <a:schemeClr val="bg1"/>
          </a:solidFill>
        </a:ln>
      </dgm:spPr>
    </dgm:pt>
    <dgm:pt modelId="{43F2D8C1-8860-484B-90B8-1FC0B7AAB062}" type="pres">
      <dgm:prSet presAssocID="{13415A45-CBED-455E-9E82-897A5B31A1B2}" presName="spaceA" presStyleCnt="0"/>
      <dgm:spPr/>
    </dgm:pt>
    <dgm:pt modelId="{4F115985-D30E-4F64-8B1E-C13F44CB3FAE}" type="pres">
      <dgm:prSet presAssocID="{1BFC7895-8543-4FAE-906A-C60413CC3C3C}" presName="space" presStyleCnt="0"/>
      <dgm:spPr/>
    </dgm:pt>
    <dgm:pt modelId="{17E410BF-F250-466D-96C8-E765657E5B6E}" type="pres">
      <dgm:prSet presAssocID="{C4D111BD-577C-40C3-A095-34DCE657ABC8}" presName="compositeB" presStyleCnt="0"/>
      <dgm:spPr/>
    </dgm:pt>
    <dgm:pt modelId="{B3CC0EFF-44D9-4380-8CDE-05D0D24BB34D}" type="pres">
      <dgm:prSet presAssocID="{C4D111BD-577C-40C3-A095-34DCE657ABC8}" presName="textB" presStyleLbl="revTx" presStyleIdx="1" presStyleCnt="4" custLinFactY="-50410" custLinFactNeighborX="-4485" custLinFactNeighborY="-100000">
        <dgm:presLayoutVars>
          <dgm:bulletEnabled val="1"/>
        </dgm:presLayoutVars>
      </dgm:prSet>
      <dgm:spPr/>
    </dgm:pt>
    <dgm:pt modelId="{F8ED48DA-C73D-492D-9786-B3495F1FAD4E}" type="pres">
      <dgm:prSet presAssocID="{C4D111BD-577C-40C3-A095-34DCE657ABC8}" presName="circleB" presStyleLbl="node1" presStyleIdx="1" presStyleCnt="4"/>
      <dgm:spPr>
        <a:noFill/>
        <a:ln w="76200">
          <a:solidFill>
            <a:schemeClr val="bg1"/>
          </a:solidFill>
        </a:ln>
      </dgm:spPr>
    </dgm:pt>
    <dgm:pt modelId="{B9F72775-085A-448C-AA7A-0451071FFE22}" type="pres">
      <dgm:prSet presAssocID="{C4D111BD-577C-40C3-A095-34DCE657ABC8}" presName="spaceB" presStyleCnt="0"/>
      <dgm:spPr/>
    </dgm:pt>
    <dgm:pt modelId="{7D910003-6925-488B-B940-74A27FBBC769}" type="pres">
      <dgm:prSet presAssocID="{67A66C6D-B1F2-4932-81EC-C5709CF55B04}" presName="space" presStyleCnt="0"/>
      <dgm:spPr/>
    </dgm:pt>
    <dgm:pt modelId="{15F36AB0-2027-407B-992F-91BA3294C27F}" type="pres">
      <dgm:prSet presAssocID="{AA2D1CA1-3117-4EF7-8F36-CDB735EE6420}" presName="compositeA" presStyleCnt="0"/>
      <dgm:spPr/>
    </dgm:pt>
    <dgm:pt modelId="{4DBB44E4-3F56-4A0B-95CD-7E99F8D5D80A}" type="pres">
      <dgm:prSet presAssocID="{AA2D1CA1-3117-4EF7-8F36-CDB735EE6420}" presName="textA" presStyleLbl="revTx" presStyleIdx="2" presStyleCnt="4">
        <dgm:presLayoutVars>
          <dgm:bulletEnabled val="1"/>
        </dgm:presLayoutVars>
      </dgm:prSet>
      <dgm:spPr/>
    </dgm:pt>
    <dgm:pt modelId="{1FC6C8FB-404A-44AD-99E8-D311FA0DF7EB}" type="pres">
      <dgm:prSet presAssocID="{AA2D1CA1-3117-4EF7-8F36-CDB735EE6420}" presName="circleA" presStyleLbl="node1" presStyleIdx="2" presStyleCnt="4"/>
      <dgm:spPr>
        <a:noFill/>
        <a:ln w="76200">
          <a:solidFill>
            <a:schemeClr val="bg1"/>
          </a:solidFill>
        </a:ln>
      </dgm:spPr>
    </dgm:pt>
    <dgm:pt modelId="{BC870614-3F33-4E15-9501-4CDC24B8BD0F}" type="pres">
      <dgm:prSet presAssocID="{AA2D1CA1-3117-4EF7-8F36-CDB735EE6420}" presName="spaceA" presStyleCnt="0"/>
      <dgm:spPr/>
    </dgm:pt>
    <dgm:pt modelId="{8EF86564-6C10-40E1-A475-A7CF8F846955}" type="pres">
      <dgm:prSet presAssocID="{689FF4A4-885F-424B-982D-A6955C41E482}" presName="space" presStyleCnt="0"/>
      <dgm:spPr/>
    </dgm:pt>
    <dgm:pt modelId="{0A720F7E-DCC2-42CF-91B8-24BFD32DDC3E}" type="pres">
      <dgm:prSet presAssocID="{4C1D192E-3223-4669-8B93-350F177082FE}" presName="compositeB" presStyleCnt="0"/>
      <dgm:spPr/>
    </dgm:pt>
    <dgm:pt modelId="{8D86B587-FBE0-4FC1-9561-4618377FC85C}" type="pres">
      <dgm:prSet presAssocID="{4C1D192E-3223-4669-8B93-350F177082FE}" presName="textB" presStyleLbl="revTx" presStyleIdx="3" presStyleCnt="4" custLinFactY="-56934" custLinFactNeighborX="849" custLinFactNeighborY="-100000">
        <dgm:presLayoutVars>
          <dgm:bulletEnabled val="1"/>
        </dgm:presLayoutVars>
      </dgm:prSet>
      <dgm:spPr/>
    </dgm:pt>
    <dgm:pt modelId="{D92DE5C2-66CC-4B24-AE92-C3514EC834CE}" type="pres">
      <dgm:prSet presAssocID="{4C1D192E-3223-4669-8B93-350F177082FE}" presName="circleB" presStyleLbl="node1" presStyleIdx="3" presStyleCnt="4"/>
      <dgm:spPr>
        <a:noFill/>
        <a:ln w="76200">
          <a:solidFill>
            <a:schemeClr val="bg1"/>
          </a:solidFill>
        </a:ln>
      </dgm:spPr>
    </dgm:pt>
    <dgm:pt modelId="{6B24200D-6268-4B0F-8469-04A3CBDBDC4F}" type="pres">
      <dgm:prSet presAssocID="{4C1D192E-3223-4669-8B93-350F177082FE}" presName="spaceB" presStyleCnt="0"/>
      <dgm:spPr/>
    </dgm:pt>
  </dgm:ptLst>
  <dgm:cxnLst>
    <dgm:cxn modelId="{BEB38D13-7CC7-4FCF-A819-214D19A6346F}" type="presOf" srcId="{4C1D192E-3223-4669-8B93-350F177082FE}" destId="{8D86B587-FBE0-4FC1-9561-4618377FC85C}" srcOrd="0" destOrd="0" presId="urn:microsoft.com/office/officeart/2005/8/layout/hProcess11"/>
    <dgm:cxn modelId="{85774C3B-CE8B-4DBB-A4D4-8272EDCCAF92}" srcId="{3F5D8EAD-7F20-4F02-AA56-B0656C4B95F8}" destId="{C4D111BD-577C-40C3-A095-34DCE657ABC8}" srcOrd="1" destOrd="0" parTransId="{335B06A0-F6D9-4879-BE66-83D6B09CF696}" sibTransId="{67A66C6D-B1F2-4932-81EC-C5709CF55B04}"/>
    <dgm:cxn modelId="{CDC11373-4692-4C1F-9F4F-F4AD206361FF}" type="presOf" srcId="{13415A45-CBED-455E-9E82-897A5B31A1B2}" destId="{019E8E05-F5C6-4C01-B75F-DD22AA68FB98}" srcOrd="0" destOrd="0" presId="urn:microsoft.com/office/officeart/2005/8/layout/hProcess11"/>
    <dgm:cxn modelId="{B50ED899-200E-441F-90DA-A63CB05F415D}" type="presOf" srcId="{3F5D8EAD-7F20-4F02-AA56-B0656C4B95F8}" destId="{C4E5F1D4-C898-4B76-A8F2-38217C5F8124}" srcOrd="0" destOrd="0" presId="urn:microsoft.com/office/officeart/2005/8/layout/hProcess11"/>
    <dgm:cxn modelId="{090CC7C8-4220-4E79-8910-F6FDAA574DE8}" type="presOf" srcId="{C4D111BD-577C-40C3-A095-34DCE657ABC8}" destId="{B3CC0EFF-44D9-4380-8CDE-05D0D24BB34D}" srcOrd="0" destOrd="0" presId="urn:microsoft.com/office/officeart/2005/8/layout/hProcess11"/>
    <dgm:cxn modelId="{92320EE0-95B4-4C77-BE35-AD87760C5E6E}" srcId="{3F5D8EAD-7F20-4F02-AA56-B0656C4B95F8}" destId="{AA2D1CA1-3117-4EF7-8F36-CDB735EE6420}" srcOrd="2" destOrd="0" parTransId="{A5D057C1-E106-4377-9C5C-68D871692BD4}" sibTransId="{689FF4A4-885F-424B-982D-A6955C41E482}"/>
    <dgm:cxn modelId="{E4D223F6-E3E6-41C7-8CBA-012B47F19B9C}" type="presOf" srcId="{AA2D1CA1-3117-4EF7-8F36-CDB735EE6420}" destId="{4DBB44E4-3F56-4A0B-95CD-7E99F8D5D80A}" srcOrd="0" destOrd="0" presId="urn:microsoft.com/office/officeart/2005/8/layout/hProcess11"/>
    <dgm:cxn modelId="{9762A4F8-B9E4-44DD-BF5A-1CB972101B67}" srcId="{3F5D8EAD-7F20-4F02-AA56-B0656C4B95F8}" destId="{4C1D192E-3223-4669-8B93-350F177082FE}" srcOrd="3" destOrd="0" parTransId="{AB97F901-3564-4EDF-93C9-729E6125F2D2}" sibTransId="{34660AC4-C369-417A-B293-9A3A4F4F94E1}"/>
    <dgm:cxn modelId="{23A57FFC-C07B-4FEB-A275-985A3D8D58DA}" srcId="{3F5D8EAD-7F20-4F02-AA56-B0656C4B95F8}" destId="{13415A45-CBED-455E-9E82-897A5B31A1B2}" srcOrd="0" destOrd="0" parTransId="{9B5789E0-0D6A-4C42-838A-D6AF1EB16C55}" sibTransId="{1BFC7895-8543-4FAE-906A-C60413CC3C3C}"/>
    <dgm:cxn modelId="{9EDBC57E-49F1-443A-AB85-BF251A7BADAE}" type="presParOf" srcId="{C4E5F1D4-C898-4B76-A8F2-38217C5F8124}" destId="{86781655-EEFA-4C10-8368-F2448FDC335D}" srcOrd="0" destOrd="0" presId="urn:microsoft.com/office/officeart/2005/8/layout/hProcess11"/>
    <dgm:cxn modelId="{B7809D39-7878-4BE7-92A1-235AB37EF66D}" type="presParOf" srcId="{C4E5F1D4-C898-4B76-A8F2-38217C5F8124}" destId="{63F388AE-1AD9-4D0C-928E-5631CE9F91D9}" srcOrd="1" destOrd="0" presId="urn:microsoft.com/office/officeart/2005/8/layout/hProcess11"/>
    <dgm:cxn modelId="{BEDB2173-0E1B-4A63-B7C1-73D78F9B2F42}" type="presParOf" srcId="{63F388AE-1AD9-4D0C-928E-5631CE9F91D9}" destId="{8209E5F9-EA9B-407B-8290-1E50DB4C1F56}" srcOrd="0" destOrd="0" presId="urn:microsoft.com/office/officeart/2005/8/layout/hProcess11"/>
    <dgm:cxn modelId="{0DF5E69F-B2A7-4EA9-A5AF-3125E7D4D2CE}" type="presParOf" srcId="{8209E5F9-EA9B-407B-8290-1E50DB4C1F56}" destId="{019E8E05-F5C6-4C01-B75F-DD22AA68FB98}" srcOrd="0" destOrd="0" presId="urn:microsoft.com/office/officeart/2005/8/layout/hProcess11"/>
    <dgm:cxn modelId="{B672FB2E-1267-4E54-991E-D59C54F9FBC4}" type="presParOf" srcId="{8209E5F9-EA9B-407B-8290-1E50DB4C1F56}" destId="{5ABBBA24-B1AB-48EF-BCC6-E67415F5A357}" srcOrd="1" destOrd="0" presId="urn:microsoft.com/office/officeart/2005/8/layout/hProcess11"/>
    <dgm:cxn modelId="{F2895D6F-E5E2-4F5A-A172-235EE92DDCBC}" type="presParOf" srcId="{8209E5F9-EA9B-407B-8290-1E50DB4C1F56}" destId="{43F2D8C1-8860-484B-90B8-1FC0B7AAB062}" srcOrd="2" destOrd="0" presId="urn:microsoft.com/office/officeart/2005/8/layout/hProcess11"/>
    <dgm:cxn modelId="{8ACF7573-2222-477E-B22D-C62BFC73FD2C}" type="presParOf" srcId="{63F388AE-1AD9-4D0C-928E-5631CE9F91D9}" destId="{4F115985-D30E-4F64-8B1E-C13F44CB3FAE}" srcOrd="1" destOrd="0" presId="urn:microsoft.com/office/officeart/2005/8/layout/hProcess11"/>
    <dgm:cxn modelId="{0DD56474-97CA-4550-9B24-0A337AA38FD0}" type="presParOf" srcId="{63F388AE-1AD9-4D0C-928E-5631CE9F91D9}" destId="{17E410BF-F250-466D-96C8-E765657E5B6E}" srcOrd="2" destOrd="0" presId="urn:microsoft.com/office/officeart/2005/8/layout/hProcess11"/>
    <dgm:cxn modelId="{E20F8015-CA45-4F17-A9BB-12D2752676FF}" type="presParOf" srcId="{17E410BF-F250-466D-96C8-E765657E5B6E}" destId="{B3CC0EFF-44D9-4380-8CDE-05D0D24BB34D}" srcOrd="0" destOrd="0" presId="urn:microsoft.com/office/officeart/2005/8/layout/hProcess11"/>
    <dgm:cxn modelId="{86F55049-8AE7-471F-A375-9B912FDB28B5}" type="presParOf" srcId="{17E410BF-F250-466D-96C8-E765657E5B6E}" destId="{F8ED48DA-C73D-492D-9786-B3495F1FAD4E}" srcOrd="1" destOrd="0" presId="urn:microsoft.com/office/officeart/2005/8/layout/hProcess11"/>
    <dgm:cxn modelId="{A2E3E615-E55B-4931-B62E-58381A8FC28A}" type="presParOf" srcId="{17E410BF-F250-466D-96C8-E765657E5B6E}" destId="{B9F72775-085A-448C-AA7A-0451071FFE22}" srcOrd="2" destOrd="0" presId="urn:microsoft.com/office/officeart/2005/8/layout/hProcess11"/>
    <dgm:cxn modelId="{5393727E-8C38-4978-9E12-8E26304666D8}" type="presParOf" srcId="{63F388AE-1AD9-4D0C-928E-5631CE9F91D9}" destId="{7D910003-6925-488B-B940-74A27FBBC769}" srcOrd="3" destOrd="0" presId="urn:microsoft.com/office/officeart/2005/8/layout/hProcess11"/>
    <dgm:cxn modelId="{7D1A1DBD-9641-44ED-B3D3-FCA89F64580E}" type="presParOf" srcId="{63F388AE-1AD9-4D0C-928E-5631CE9F91D9}" destId="{15F36AB0-2027-407B-992F-91BA3294C27F}" srcOrd="4" destOrd="0" presId="urn:microsoft.com/office/officeart/2005/8/layout/hProcess11"/>
    <dgm:cxn modelId="{E9B5D2B0-43A2-45A2-B3CD-B9CF080F8C2F}" type="presParOf" srcId="{15F36AB0-2027-407B-992F-91BA3294C27F}" destId="{4DBB44E4-3F56-4A0B-95CD-7E99F8D5D80A}" srcOrd="0" destOrd="0" presId="urn:microsoft.com/office/officeart/2005/8/layout/hProcess11"/>
    <dgm:cxn modelId="{76288926-C49F-415D-A4D8-CB40C7EFAE50}" type="presParOf" srcId="{15F36AB0-2027-407B-992F-91BA3294C27F}" destId="{1FC6C8FB-404A-44AD-99E8-D311FA0DF7EB}" srcOrd="1" destOrd="0" presId="urn:microsoft.com/office/officeart/2005/8/layout/hProcess11"/>
    <dgm:cxn modelId="{2616AED6-1EFE-4957-918E-38F846E740B3}" type="presParOf" srcId="{15F36AB0-2027-407B-992F-91BA3294C27F}" destId="{BC870614-3F33-4E15-9501-4CDC24B8BD0F}" srcOrd="2" destOrd="0" presId="urn:microsoft.com/office/officeart/2005/8/layout/hProcess11"/>
    <dgm:cxn modelId="{475241E0-43CF-4349-8B36-CD8395B3E127}" type="presParOf" srcId="{63F388AE-1AD9-4D0C-928E-5631CE9F91D9}" destId="{8EF86564-6C10-40E1-A475-A7CF8F846955}" srcOrd="5" destOrd="0" presId="urn:microsoft.com/office/officeart/2005/8/layout/hProcess11"/>
    <dgm:cxn modelId="{3EAB2897-E7D7-4E82-BFB2-F2A1FBFECAA7}" type="presParOf" srcId="{63F388AE-1AD9-4D0C-928E-5631CE9F91D9}" destId="{0A720F7E-DCC2-42CF-91B8-24BFD32DDC3E}" srcOrd="6" destOrd="0" presId="urn:microsoft.com/office/officeart/2005/8/layout/hProcess11"/>
    <dgm:cxn modelId="{E69B9FF3-3ECC-474C-9188-1949953F4B85}" type="presParOf" srcId="{0A720F7E-DCC2-42CF-91B8-24BFD32DDC3E}" destId="{8D86B587-FBE0-4FC1-9561-4618377FC85C}" srcOrd="0" destOrd="0" presId="urn:microsoft.com/office/officeart/2005/8/layout/hProcess11"/>
    <dgm:cxn modelId="{4F0046BE-EC1F-4A27-8EAB-AE9FA2FA9DB3}" type="presParOf" srcId="{0A720F7E-DCC2-42CF-91B8-24BFD32DDC3E}" destId="{D92DE5C2-66CC-4B24-AE92-C3514EC834CE}" srcOrd="1" destOrd="0" presId="urn:microsoft.com/office/officeart/2005/8/layout/hProcess11"/>
    <dgm:cxn modelId="{376D363C-2C1B-4B24-B088-C387C5EB2AEA}" type="presParOf" srcId="{0A720F7E-DCC2-42CF-91B8-24BFD32DDC3E}" destId="{6B24200D-6268-4B0F-8469-04A3CBDBDC4F}"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81655-EEFA-4C10-8368-F2448FDC335D}">
      <dsp:nvSpPr>
        <dsp:cNvPr id="0" name=""/>
        <dsp:cNvSpPr/>
      </dsp:nvSpPr>
      <dsp:spPr>
        <a:xfrm>
          <a:off x="0" y="1027339"/>
          <a:ext cx="11956210" cy="507367"/>
        </a:xfrm>
        <a:prstGeom prst="flowChartProcess">
          <a:avLst/>
        </a:prstGeom>
        <a:solidFill>
          <a:srgbClr val="0070C0"/>
        </a:solidFill>
        <a:ln>
          <a:noFill/>
        </a:ln>
        <a:effectLst/>
      </dsp:spPr>
      <dsp:style>
        <a:lnRef idx="0">
          <a:scrgbClr r="0" g="0" b="0"/>
        </a:lnRef>
        <a:fillRef idx="1">
          <a:scrgbClr r="0" g="0" b="0"/>
        </a:fillRef>
        <a:effectRef idx="0">
          <a:scrgbClr r="0" g="0" b="0"/>
        </a:effectRef>
        <a:fontRef idx="minor"/>
      </dsp:style>
    </dsp:sp>
    <dsp:sp modelId="{EC960CA9-5E1E-4E6D-8B8A-13B30A1DD390}">
      <dsp:nvSpPr>
        <dsp:cNvPr id="0" name=""/>
        <dsp:cNvSpPr/>
      </dsp:nvSpPr>
      <dsp:spPr>
        <a:xfrm>
          <a:off x="5254" y="0"/>
          <a:ext cx="3467767"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Sept 2025</a:t>
          </a:r>
        </a:p>
      </dsp:txBody>
      <dsp:txXfrm>
        <a:off x="5254" y="0"/>
        <a:ext cx="3467767" cy="1024818"/>
      </dsp:txXfrm>
    </dsp:sp>
    <dsp:sp modelId="{286428BB-2497-4A85-B21F-3E05148453C1}">
      <dsp:nvSpPr>
        <dsp:cNvPr id="0" name=""/>
        <dsp:cNvSpPr/>
      </dsp:nvSpPr>
      <dsp:spPr>
        <a:xfrm>
          <a:off x="1611035" y="1152920"/>
          <a:ext cx="256204" cy="256204"/>
        </a:xfrm>
        <a:prstGeom prst="ellipse">
          <a:avLst/>
        </a:prstGeom>
        <a:solidFill>
          <a:srgbClr val="0070C0"/>
        </a:solid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A771A34-2E2A-47A0-8CDB-A4169B0C216F}">
      <dsp:nvSpPr>
        <dsp:cNvPr id="0" name=""/>
        <dsp:cNvSpPr/>
      </dsp:nvSpPr>
      <dsp:spPr>
        <a:xfrm>
          <a:off x="3659726" y="11150"/>
          <a:ext cx="3467767"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Jan 2026</a:t>
          </a:r>
        </a:p>
      </dsp:txBody>
      <dsp:txXfrm>
        <a:off x="3659726" y="11150"/>
        <a:ext cx="3467767" cy="1024818"/>
      </dsp:txXfrm>
    </dsp:sp>
    <dsp:sp modelId="{06208B9F-1EB6-450F-A5EE-B79DB63397BA}">
      <dsp:nvSpPr>
        <dsp:cNvPr id="0" name=""/>
        <dsp:cNvSpPr/>
      </dsp:nvSpPr>
      <dsp:spPr>
        <a:xfrm>
          <a:off x="5252192" y="1152920"/>
          <a:ext cx="256204" cy="256204"/>
        </a:xfrm>
        <a:prstGeom prst="ellipse">
          <a:avLst/>
        </a:prstGeom>
        <a:solidFill>
          <a:srgbClr val="0070C0"/>
        </a:solid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 modelId="{E90C9B1E-94B1-4650-BAD4-822CC4CC711A}">
      <dsp:nvSpPr>
        <dsp:cNvPr id="0" name=""/>
        <dsp:cNvSpPr/>
      </dsp:nvSpPr>
      <dsp:spPr>
        <a:xfrm>
          <a:off x="7287566" y="0"/>
          <a:ext cx="3467767"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April 2026</a:t>
          </a:r>
        </a:p>
      </dsp:txBody>
      <dsp:txXfrm>
        <a:off x="7287566" y="0"/>
        <a:ext cx="3467767" cy="1024818"/>
      </dsp:txXfrm>
    </dsp:sp>
    <dsp:sp modelId="{56329B96-0D02-4703-873B-7E37768A9422}">
      <dsp:nvSpPr>
        <dsp:cNvPr id="0" name=""/>
        <dsp:cNvSpPr/>
      </dsp:nvSpPr>
      <dsp:spPr>
        <a:xfrm>
          <a:off x="8893348" y="1152920"/>
          <a:ext cx="256204" cy="256204"/>
        </a:xfrm>
        <a:prstGeom prst="ellipse">
          <a:avLst/>
        </a:prstGeom>
        <a:solidFill>
          <a:srgbClr val="0070C0"/>
        </a:solid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81655-EEFA-4C10-8368-F2448FDC335D}">
      <dsp:nvSpPr>
        <dsp:cNvPr id="0" name=""/>
        <dsp:cNvSpPr/>
      </dsp:nvSpPr>
      <dsp:spPr>
        <a:xfrm>
          <a:off x="0" y="768613"/>
          <a:ext cx="9725325" cy="1024818"/>
        </a:xfrm>
        <a:prstGeom prst="rightArrow">
          <a:avLst/>
        </a:prstGeom>
        <a:solidFill>
          <a:srgbClr val="0070C0"/>
        </a:solidFill>
        <a:ln>
          <a:noFill/>
        </a:ln>
        <a:effectLst/>
      </dsp:spPr>
      <dsp:style>
        <a:lnRef idx="0">
          <a:scrgbClr r="0" g="0" b="0"/>
        </a:lnRef>
        <a:fillRef idx="1">
          <a:scrgbClr r="0" g="0" b="0"/>
        </a:fillRef>
        <a:effectRef idx="0">
          <a:scrgbClr r="0" g="0" b="0"/>
        </a:effectRef>
        <a:fontRef idx="minor"/>
      </dsp:style>
    </dsp:sp>
    <dsp:sp modelId="{019E8E05-F5C6-4C01-B75F-DD22AA68FB98}">
      <dsp:nvSpPr>
        <dsp:cNvPr id="0" name=""/>
        <dsp:cNvSpPr/>
      </dsp:nvSpPr>
      <dsp:spPr>
        <a:xfrm>
          <a:off x="4380" y="0"/>
          <a:ext cx="2106995"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July 2026</a:t>
          </a:r>
        </a:p>
      </dsp:txBody>
      <dsp:txXfrm>
        <a:off x="4380" y="0"/>
        <a:ext cx="2106995" cy="1024818"/>
      </dsp:txXfrm>
    </dsp:sp>
    <dsp:sp modelId="{5ABBBA24-B1AB-48EF-BCC6-E67415F5A357}">
      <dsp:nvSpPr>
        <dsp:cNvPr id="0" name=""/>
        <dsp:cNvSpPr/>
      </dsp:nvSpPr>
      <dsp:spPr>
        <a:xfrm>
          <a:off x="929776" y="1152920"/>
          <a:ext cx="256204" cy="256204"/>
        </a:xfrm>
        <a:prstGeom prst="ellipse">
          <a:avLst/>
        </a:prstGeom>
        <a:no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3CC0EFF-44D9-4380-8CDE-05D0D24BB34D}">
      <dsp:nvSpPr>
        <dsp:cNvPr id="0" name=""/>
        <dsp:cNvSpPr/>
      </dsp:nvSpPr>
      <dsp:spPr>
        <a:xfrm>
          <a:off x="2122227" y="0"/>
          <a:ext cx="2106995"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Sept 2026</a:t>
          </a:r>
        </a:p>
      </dsp:txBody>
      <dsp:txXfrm>
        <a:off x="2122227" y="0"/>
        <a:ext cx="2106995" cy="1024818"/>
      </dsp:txXfrm>
    </dsp:sp>
    <dsp:sp modelId="{F8ED48DA-C73D-492D-9786-B3495F1FAD4E}">
      <dsp:nvSpPr>
        <dsp:cNvPr id="0" name=""/>
        <dsp:cNvSpPr/>
      </dsp:nvSpPr>
      <dsp:spPr>
        <a:xfrm>
          <a:off x="3142121" y="1152920"/>
          <a:ext cx="256204" cy="256204"/>
        </a:xfrm>
        <a:prstGeom prst="ellipse">
          <a:avLst/>
        </a:prstGeom>
        <a:no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 modelId="{4DBB44E4-3F56-4A0B-95CD-7E99F8D5D80A}">
      <dsp:nvSpPr>
        <dsp:cNvPr id="0" name=""/>
        <dsp:cNvSpPr/>
      </dsp:nvSpPr>
      <dsp:spPr>
        <a:xfrm>
          <a:off x="4429071" y="0"/>
          <a:ext cx="2106995"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Jan 2027</a:t>
          </a:r>
        </a:p>
      </dsp:txBody>
      <dsp:txXfrm>
        <a:off x="4429071" y="0"/>
        <a:ext cx="2106995" cy="1024818"/>
      </dsp:txXfrm>
    </dsp:sp>
    <dsp:sp modelId="{1FC6C8FB-404A-44AD-99E8-D311FA0DF7EB}">
      <dsp:nvSpPr>
        <dsp:cNvPr id="0" name=""/>
        <dsp:cNvSpPr/>
      </dsp:nvSpPr>
      <dsp:spPr>
        <a:xfrm>
          <a:off x="5354466" y="1152920"/>
          <a:ext cx="256204" cy="256204"/>
        </a:xfrm>
        <a:prstGeom prst="ellipse">
          <a:avLst/>
        </a:prstGeom>
        <a:no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 modelId="{8D86B587-FBE0-4FC1-9561-4618377FC85C}">
      <dsp:nvSpPr>
        <dsp:cNvPr id="0" name=""/>
        <dsp:cNvSpPr/>
      </dsp:nvSpPr>
      <dsp:spPr>
        <a:xfrm>
          <a:off x="6659304" y="0"/>
          <a:ext cx="2106995" cy="1024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n-GB" sz="2000" b="1" kern="1200">
              <a:solidFill>
                <a:srgbClr val="0070C0"/>
              </a:solidFill>
            </a:rPr>
            <a:t>April 2027</a:t>
          </a:r>
        </a:p>
      </dsp:txBody>
      <dsp:txXfrm>
        <a:off x="6659304" y="0"/>
        <a:ext cx="2106995" cy="1024818"/>
      </dsp:txXfrm>
    </dsp:sp>
    <dsp:sp modelId="{D92DE5C2-66CC-4B24-AE92-C3514EC834CE}">
      <dsp:nvSpPr>
        <dsp:cNvPr id="0" name=""/>
        <dsp:cNvSpPr/>
      </dsp:nvSpPr>
      <dsp:spPr>
        <a:xfrm>
          <a:off x="7566811" y="1152920"/>
          <a:ext cx="256204" cy="256204"/>
        </a:xfrm>
        <a:prstGeom prst="ellipse">
          <a:avLst/>
        </a:prstGeom>
        <a:noFill/>
        <a:ln w="76200" cap="flat" cmpd="sng" algn="ctr">
          <a:solidFill>
            <a:schemeClr val="bg1"/>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6261A-07D2-46DD-86FE-4A3178490244}" type="datetimeFigureOut">
              <a:rPr lang="en-GB" smtClean="0"/>
              <a:t>04/02/2026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584D0-B03E-4F75-8C92-E76D6D68691D}" type="slidenum">
              <a:rPr lang="en-GB" smtClean="0"/>
              <a:t>‹#›</a:t>
            </a:fld>
            <a:endParaRPr lang="en-GB"/>
          </a:p>
        </p:txBody>
      </p:sp>
    </p:spTree>
    <p:extLst>
      <p:ext uri="{BB962C8B-B14F-4D97-AF65-F5344CB8AC3E}">
        <p14:creationId xmlns:p14="http://schemas.microsoft.com/office/powerpoint/2010/main" val="1278694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7761C2-E234-460E-8C3C-7EE92550541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15479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E67471-CF8E-43F3-A428-6619FDC2DA8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7193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E67471-CF8E-43F3-A428-6619FDC2DA84}"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48174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401393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74590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075429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32DDCA5-A307-96EA-64A8-CCBA8E5F6393}"/>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47413" y="3166643"/>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Content Placeholder 2"/>
          <p:cNvSpPr>
            <a:spLocks noGrp="1"/>
          </p:cNvSpPr>
          <p:nvPr>
            <p:ph idx="1" hasCustomPrompt="1"/>
          </p:nvPr>
        </p:nvSpPr>
        <p:spPr>
          <a:xfrm>
            <a:off x="412708" y="2106000"/>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accent6"/>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1407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72502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DF01C83-A866-28AC-7B1F-38947CCF6D80}"/>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2350987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622547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2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29FE9CC-24C2-9AAC-6340-A9E7BC32493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470916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5C4A9B1-8C9A-5B25-6E7A-B9589ECCAD8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398989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line slide with image 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636379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4" name="Rectangle: Top Corners Rounded 3">
            <a:extLst>
              <a:ext uri="{FF2B5EF4-FFF2-40B4-BE49-F238E27FC236}">
                <a16:creationId xmlns:a16="http://schemas.microsoft.com/office/drawing/2014/main" id="{B540671A-ED56-3548-A508-080ABBDB5E58}"/>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6" name="Picture 5">
            <a:extLst>
              <a:ext uri="{FF2B5EF4-FFF2-40B4-BE49-F238E27FC236}">
                <a16:creationId xmlns:a16="http://schemas.microsoft.com/office/drawing/2014/main" id="{2F244FF8-F4E4-0514-77D0-8D8D69F9337B}"/>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7" name="Straight Connector 6">
            <a:extLst>
              <a:ext uri="{FF2B5EF4-FFF2-40B4-BE49-F238E27FC236}">
                <a16:creationId xmlns:a16="http://schemas.microsoft.com/office/drawing/2014/main" id="{7DBEB741-20EA-C36A-7EF8-DE1CD1F1A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646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9378824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B26CA0-4967-284E-42B6-5686F8C6B07B}"/>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130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8BBC9FB-69CA-ACB9-E6B9-6E2830215B6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Top Corners Rounded 17">
            <a:extLst>
              <a:ext uri="{FF2B5EF4-FFF2-40B4-BE49-F238E27FC236}">
                <a16:creationId xmlns:a16="http://schemas.microsoft.com/office/drawing/2014/main" id="{205929B3-ED58-E54F-B724-E24FB5F163DF}"/>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598676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blu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0190978-5FC4-6858-371C-AF3DAD50E21F}"/>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3565848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Tree>
    <p:extLst>
      <p:ext uri="{BB962C8B-B14F-4D97-AF65-F5344CB8AC3E}">
        <p14:creationId xmlns:p14="http://schemas.microsoft.com/office/powerpoint/2010/main" val="1622440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1" y="0"/>
            <a:ext cx="12191998"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Tree>
    <p:extLst>
      <p:ext uri="{BB962C8B-B14F-4D97-AF65-F5344CB8AC3E}">
        <p14:creationId xmlns:p14="http://schemas.microsoft.com/office/powerpoint/2010/main" val="3327197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1205009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pic>
        <p:nvPicPr>
          <p:cNvPr id="6" name="Picture 5">
            <a:extLst>
              <a:ext uri="{FF2B5EF4-FFF2-40B4-BE49-F238E27FC236}">
                <a16:creationId xmlns:a16="http://schemas.microsoft.com/office/drawing/2014/main" id="{CEB4F947-0C85-DAF2-683C-40847EF7F07B}"/>
              </a:ext>
            </a:extLst>
          </p:cNvPr>
          <p:cNvPicPr>
            <a:picLocks noChangeAspect="1"/>
          </p:cNvPicPr>
          <p:nvPr userDrawn="1"/>
        </p:nvPicPr>
        <p:blipFill>
          <a:blip r:embed="rId2"/>
          <a:srcRect/>
          <a:stretch/>
        </p:blipFill>
        <p:spPr>
          <a:xfrm>
            <a:off x="0" y="0"/>
            <a:ext cx="12192000" cy="6857999"/>
          </a:xfrm>
          <a:prstGeom prst="rect">
            <a:avLst/>
          </a:prstGeom>
        </p:spPr>
      </p:pic>
    </p:spTree>
    <p:extLst>
      <p:ext uri="{BB962C8B-B14F-4D97-AF65-F5344CB8AC3E}">
        <p14:creationId xmlns:p14="http://schemas.microsoft.com/office/powerpoint/2010/main" val="403997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C30C3909-1482-1013-E118-A2CE0A1DD3D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82932" y="2520000"/>
            <a:ext cx="6948488" cy="96361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906422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7092F3-915E-341D-8AD1-B8E398E9BFA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Chart&#10;&#10;Description automatically generated with medium confidence">
            <a:extLst>
              <a:ext uri="{FF2B5EF4-FFF2-40B4-BE49-F238E27FC236}">
                <a16:creationId xmlns:a16="http://schemas.microsoft.com/office/drawing/2014/main" id="{0AF6C2AD-0E53-2A94-6EDF-C2BC1C35E66B}"/>
              </a:ext>
            </a:extLst>
          </p:cNvPr>
          <p:cNvPicPr>
            <a:picLocks noChangeAspect="1"/>
          </p:cNvPicPr>
          <p:nvPr userDrawn="1"/>
        </p:nvPicPr>
        <p:blipFill>
          <a:blip r:embed="rId2"/>
          <a:stretch>
            <a:fillRect/>
          </a:stretch>
        </p:blipFill>
        <p:spPr>
          <a:xfrm>
            <a:off x="-216747" y="-121920"/>
            <a:ext cx="12408747" cy="697992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612000"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424071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7C9A4BA-CD7C-BF8C-6221-BCB58BC96EC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icon&#10;&#10;Description automatically generated">
            <a:extLst>
              <a:ext uri="{FF2B5EF4-FFF2-40B4-BE49-F238E27FC236}">
                <a16:creationId xmlns:a16="http://schemas.microsoft.com/office/drawing/2014/main" id="{2D07C2D6-AB1B-B84B-BC13-7D79E8BCFCF8}"/>
              </a:ext>
            </a:extLst>
          </p:cNvPr>
          <p:cNvPicPr>
            <a:picLocks noChangeAspect="1"/>
          </p:cNvPicPr>
          <p:nvPr userDrawn="1"/>
        </p:nvPicPr>
        <p:blipFill>
          <a:blip r:embed="rId2"/>
          <a:stretch>
            <a:fillRect/>
          </a:stretch>
        </p:blipFill>
        <p:spPr>
          <a:xfrm>
            <a:off x="-52265" y="-122410"/>
            <a:ext cx="12499929" cy="703121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2703729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406311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spTree>
      <p:nvGrpSpPr>
        <p:cNvPr id="1" name=""/>
        <p:cNvGrpSpPr/>
        <p:nvPr/>
      </p:nvGrpSpPr>
      <p:grpSpPr>
        <a:xfrm>
          <a:off x="0" y="0"/>
          <a:ext cx="0" cy="0"/>
          <a:chOff x="0" y="0"/>
          <a:chExt cx="0" cy="0"/>
        </a:xfrm>
      </p:grpSpPr>
      <p:pic>
        <p:nvPicPr>
          <p:cNvPr id="3" name="Picture 2" descr="Icon&#10;&#10;Description automatically generated">
            <a:extLst>
              <a:ext uri="{FF2B5EF4-FFF2-40B4-BE49-F238E27FC236}">
                <a16:creationId xmlns:a16="http://schemas.microsoft.com/office/drawing/2014/main" id="{268FFC32-6059-0DED-CEB1-02D4D3CCBC8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54598"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678674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Headline slide with image 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6" name="Text Placeholder 7">
            <a:extLst>
              <a:ext uri="{FF2B5EF4-FFF2-40B4-BE49-F238E27FC236}">
                <a16:creationId xmlns:a16="http://schemas.microsoft.com/office/drawing/2014/main" id="{5B6F326D-0ECB-4952-2659-CD1729198654}"/>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Tree>
    <p:extLst>
      <p:ext uri="{BB962C8B-B14F-4D97-AF65-F5344CB8AC3E}">
        <p14:creationId xmlns:p14="http://schemas.microsoft.com/office/powerpoint/2010/main" val="285893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9D383FB-0467-4241-BEF0-D636E886723B}"/>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a:extLst>
              <a:ext uri="{FF2B5EF4-FFF2-40B4-BE49-F238E27FC236}">
                <a16:creationId xmlns:a16="http://schemas.microsoft.com/office/drawing/2014/main" id="{6C1B65D7-2EE6-F44F-85AA-7C93787926C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872040" y="3665234"/>
            <a:ext cx="390144" cy="390144"/>
          </a:xfrm>
          <a:prstGeom prst="rect">
            <a:avLst/>
          </a:prstGeom>
        </p:spPr>
      </p:pic>
      <p:pic>
        <p:nvPicPr>
          <p:cNvPr id="8" name="Picture 7">
            <a:extLst>
              <a:ext uri="{FF2B5EF4-FFF2-40B4-BE49-F238E27FC236}">
                <a16:creationId xmlns:a16="http://schemas.microsoft.com/office/drawing/2014/main" id="{F2843EE8-F6F8-9D40-92C1-94FB4DCF14B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885396" y="4266369"/>
            <a:ext cx="390144" cy="390144"/>
          </a:xfrm>
          <a:prstGeom prst="rect">
            <a:avLst/>
          </a:prstGeom>
        </p:spPr>
      </p:pic>
      <p:pic>
        <p:nvPicPr>
          <p:cNvPr id="72" name="Picture 96">
            <a:extLst>
              <a:ext uri="{FF2B5EF4-FFF2-40B4-BE49-F238E27FC236}">
                <a16:creationId xmlns:a16="http://schemas.microsoft.com/office/drawing/2014/main" id="{664BA24D-FA8C-EE4D-A2DC-491BF11D6FA6}"/>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5767074" y="4806522"/>
            <a:ext cx="600075" cy="600075"/>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8"/>
          <a:stretch>
            <a:fillRect/>
          </a:stretch>
        </p:blipFill>
        <p:spPr>
          <a:xfrm>
            <a:off x="10551045" y="364425"/>
            <a:ext cx="1208955" cy="979789"/>
          </a:xfrm>
          <a:prstGeom prst="rect">
            <a:avLst/>
          </a:prstGeom>
        </p:spPr>
      </p:pic>
      <p:pic>
        <p:nvPicPr>
          <p:cNvPr id="6" name="Picture 5" descr="Icon&#10;&#10;Description automatically generated">
            <a:extLst>
              <a:ext uri="{FF2B5EF4-FFF2-40B4-BE49-F238E27FC236}">
                <a16:creationId xmlns:a16="http://schemas.microsoft.com/office/drawing/2014/main" id="{76D92FD5-08EA-6BC8-29BC-BCF5EEFE18AA}"/>
              </a:ext>
            </a:extLst>
          </p:cNvPr>
          <p:cNvPicPr>
            <a:picLocks noChangeAspect="1"/>
          </p:cNvPicPr>
          <p:nvPr userDrawn="1"/>
        </p:nvPicPr>
        <p:blipFill>
          <a:blip r:embed="rId9"/>
          <a:stretch>
            <a:fillRect/>
          </a:stretch>
        </p:blipFill>
        <p:spPr>
          <a:xfrm rot="5400000">
            <a:off x="-2509143" y="-71523"/>
            <a:ext cx="10768951" cy="7616239"/>
          </a:xfrm>
          <a:prstGeom prst="rect">
            <a:avLst/>
          </a:prstGeom>
        </p:spPr>
      </p:pic>
    </p:spTree>
    <p:extLst>
      <p:ext uri="{BB962C8B-B14F-4D97-AF65-F5344CB8AC3E}">
        <p14:creationId xmlns:p14="http://schemas.microsoft.com/office/powerpoint/2010/main" val="3512427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763076-72CB-117E-F240-98C1D1050D3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3307646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3752834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3637771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TextBox 5">
            <a:extLst>
              <a:ext uri="{FF2B5EF4-FFF2-40B4-BE49-F238E27FC236}">
                <a16:creationId xmlns:a16="http://schemas.microsoft.com/office/drawing/2014/main" id="{17BDFC27-AE77-990E-E3A7-5DF7B8BEB8B0}"/>
              </a:ext>
            </a:extLst>
          </p:cNvPr>
          <p:cNvSpPr txBox="1"/>
          <p:nvPr userDrawn="1"/>
        </p:nvSpPr>
        <p:spPr>
          <a:xfrm>
            <a:off x="7202551" y="2249424"/>
            <a:ext cx="4428148" cy="1200329"/>
          </a:xfrm>
          <a:prstGeom prst="rect">
            <a:avLst/>
          </a:prstGeom>
          <a:noFill/>
        </p:spPr>
        <p:txBody>
          <a:bodyPr wrap="square" rtlCol="0">
            <a:spAutoFit/>
          </a:bodyPr>
          <a:lstStyle/>
          <a:p>
            <a:r>
              <a:rPr lang="en-GB">
                <a:solidFill>
                  <a:schemeClr val="bg1"/>
                </a:solidFill>
              </a:rPr>
              <a:t>Text content goes over single column. Text content here goes over single column. Text content here goes over single column.  </a:t>
            </a:r>
          </a:p>
        </p:txBody>
      </p:sp>
    </p:spTree>
    <p:extLst>
      <p:ext uri="{BB962C8B-B14F-4D97-AF65-F5344CB8AC3E}">
        <p14:creationId xmlns:p14="http://schemas.microsoft.com/office/powerpoint/2010/main" val="4112237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3739467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398869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Heading, subhead, bullets one column">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56670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659348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F67F988-1584-40AB-9CF2-000A077F1F36}"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24835813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F67F988-1584-40AB-9CF2-000A077F1F36}"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30457539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F67F988-1584-40AB-9CF2-000A077F1F36}"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16712530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F67F988-1584-40AB-9CF2-000A077F1F36}"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23390448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F67F988-1584-40AB-9CF2-000A077F1F36}" type="datetimeFigureOut">
              <a:rPr lang="en-GB" smtClean="0"/>
              <a:t>04/02/2026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15301064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F67F988-1584-40AB-9CF2-000A077F1F36}" type="datetimeFigureOut">
              <a:rPr lang="en-GB" smtClean="0"/>
              <a:t>04/02/2026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9193462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7F988-1584-40AB-9CF2-000A077F1F36}" type="datetimeFigureOut">
              <a:rPr lang="en-GB" smtClean="0"/>
              <a:t>04/02/2026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34752728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F67F988-1584-40AB-9CF2-000A077F1F36}"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23674402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F67F988-1584-40AB-9CF2-000A077F1F36}"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41106327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F67F988-1584-40AB-9CF2-000A077F1F36}"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70756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04/02/2026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82134369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F67F988-1584-40AB-9CF2-000A077F1F36}" type="datetimeFigureOut">
              <a:rPr lang="en-GB" smtClean="0"/>
              <a:t>04/02/2026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13C8E9-F679-4835-ADCE-9BB438C386B9}" type="slidenum">
              <a:rPr lang="en-GB" smtClean="0"/>
              <a:t>‹#›</a:t>
            </a:fld>
            <a:endParaRPr lang="en-GB"/>
          </a:p>
        </p:txBody>
      </p:sp>
    </p:spTree>
    <p:extLst>
      <p:ext uri="{BB962C8B-B14F-4D97-AF65-F5344CB8AC3E}">
        <p14:creationId xmlns:p14="http://schemas.microsoft.com/office/powerpoint/2010/main" val="2513724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04/02/2026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034903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8714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833913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66854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3.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04/02/2026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1878865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04/02/2026</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1226973485"/>
      </p:ext>
    </p:extLst>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 id="2147483692" r:id="rId19"/>
    <p:sldLayoutId id="2147483693" r:id="rId20"/>
    <p:sldLayoutId id="2147483694" r:id="rId21"/>
    <p:sldLayoutId id="2147483695" r:id="rId22"/>
    <p:sldLayoutId id="2147483696" r:id="rId23"/>
    <p:sldLayoutId id="2147483697" r:id="rId24"/>
    <p:sldLayoutId id="2147483698" r:id="rId25"/>
    <p:sldLayoutId id="2147483699" r:id="rId26"/>
    <p:sldLayoutId id="2147483700" r:id="rId27"/>
    <p:sldLayoutId id="2147483701" r:id="rId2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04/02/2026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501056530"/>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hyperlink" Target="https://www.england.nhs.uk/long-read/commissioning-framework-for-mental-health-inpatient-services/#:~:text=Aims%20of%20the%20framework&amp;text=Provide%20guidance%20for%20those%20responsible,%2C%20personalised%2C%20and%20therapeutic%20care." TargetMode="External"/><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D4168-752D-7F13-D008-45A47E5818AC}"/>
              </a:ext>
            </a:extLst>
          </p:cNvPr>
          <p:cNvSpPr>
            <a:spLocks noGrp="1"/>
          </p:cNvSpPr>
          <p:nvPr>
            <p:ph type="title"/>
          </p:nvPr>
        </p:nvSpPr>
        <p:spPr>
          <a:xfrm>
            <a:off x="740465" y="1810140"/>
            <a:ext cx="10515600" cy="3411113"/>
          </a:xfrm>
          <a:noFill/>
        </p:spPr>
        <p:txBody>
          <a:bodyPr>
            <a:normAutofit/>
          </a:bodyPr>
          <a:lstStyle/>
          <a:p>
            <a:pPr algn="ctr"/>
            <a:br>
              <a:rPr lang="en-GB" sz="3600" b="1" dirty="0"/>
            </a:br>
            <a:r>
              <a:rPr lang="en-GB" sz="3600" b="1" dirty="0"/>
              <a:t>The Mental Health, Learning Disability and Autism Inpatient Quality Transformation Programme Plan for Lancashire and South Cumbria</a:t>
            </a:r>
            <a:br>
              <a:rPr lang="en-GB" sz="3600" b="1" dirty="0"/>
            </a:br>
            <a:br>
              <a:rPr lang="en-GB" sz="3600" b="1" dirty="0"/>
            </a:br>
            <a:r>
              <a:rPr lang="en-GB" sz="3600" b="1" dirty="0"/>
              <a:t>2025-2027</a:t>
            </a:r>
          </a:p>
        </p:txBody>
      </p:sp>
      <p:pic>
        <p:nvPicPr>
          <p:cNvPr id="4" name="Picture 3" descr="A black background with blue text&#10;&#10;AI-generated content may be incorrect.">
            <a:extLst>
              <a:ext uri="{FF2B5EF4-FFF2-40B4-BE49-F238E27FC236}">
                <a16:creationId xmlns:a16="http://schemas.microsoft.com/office/drawing/2014/main" id="{96C476CD-5297-F6AF-A926-597AF23A81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1282" y="319306"/>
            <a:ext cx="2476246" cy="1618461"/>
          </a:xfrm>
          <a:prstGeom prst="rect">
            <a:avLst/>
          </a:prstGeom>
        </p:spPr>
      </p:pic>
      <p:cxnSp>
        <p:nvCxnSpPr>
          <p:cNvPr id="6" name="Straight Connector 5">
            <a:extLst>
              <a:ext uri="{FF2B5EF4-FFF2-40B4-BE49-F238E27FC236}">
                <a16:creationId xmlns:a16="http://schemas.microsoft.com/office/drawing/2014/main" id="{DDB33191-4A74-CBC2-C553-9239F8835CC6}"/>
              </a:ext>
            </a:extLst>
          </p:cNvPr>
          <p:cNvCxnSpPr/>
          <p:nvPr/>
        </p:nvCxnSpPr>
        <p:spPr>
          <a:xfrm>
            <a:off x="1898374" y="5864087"/>
            <a:ext cx="8199783" cy="0"/>
          </a:xfrm>
          <a:prstGeom prst="line">
            <a:avLst/>
          </a:prstGeom>
          <a:ln w="3492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755875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9B946-4E59-27A0-98F9-E5BD3E195195}"/>
              </a:ext>
            </a:extLst>
          </p:cNvPr>
          <p:cNvSpPr>
            <a:spLocks noGrp="1"/>
          </p:cNvSpPr>
          <p:nvPr>
            <p:ph type="title"/>
          </p:nvPr>
        </p:nvSpPr>
        <p:spPr>
          <a:xfrm>
            <a:off x="119741" y="19050"/>
            <a:ext cx="11947071" cy="385989"/>
          </a:xfrm>
        </p:spPr>
        <p:txBody>
          <a:bodyPr>
            <a:normAutofit/>
          </a:bodyPr>
          <a:lstStyle/>
          <a:p>
            <a:r>
              <a:rPr lang="en-GB" sz="1600" b="1" dirty="0"/>
              <a:t>LSCFT’s Five-Point Plan to drive delivery of the Inpatient Quality Transformation </a:t>
            </a:r>
          </a:p>
        </p:txBody>
      </p:sp>
      <p:graphicFrame>
        <p:nvGraphicFramePr>
          <p:cNvPr id="4" name="Table 3">
            <a:extLst>
              <a:ext uri="{FF2B5EF4-FFF2-40B4-BE49-F238E27FC236}">
                <a16:creationId xmlns:a16="http://schemas.microsoft.com/office/drawing/2014/main" id="{F9A2AC6F-9E93-2880-3CEA-2B509E0F5D90}"/>
              </a:ext>
            </a:extLst>
          </p:cNvPr>
          <p:cNvGraphicFramePr>
            <a:graphicFrameLocks noGrp="1"/>
          </p:cNvGraphicFramePr>
          <p:nvPr>
            <p:extLst>
              <p:ext uri="{D42A27DB-BD31-4B8C-83A1-F6EECF244321}">
                <p14:modId xmlns:p14="http://schemas.microsoft.com/office/powerpoint/2010/main" val="3652423992"/>
              </p:ext>
            </p:extLst>
          </p:nvPr>
        </p:nvGraphicFramePr>
        <p:xfrm>
          <a:off x="119741" y="405039"/>
          <a:ext cx="11947071" cy="6187440"/>
        </p:xfrm>
        <a:graphic>
          <a:graphicData uri="http://schemas.openxmlformats.org/drawingml/2006/table">
            <a:tbl>
              <a:tblPr firstRow="1" bandRow="1">
                <a:tableStyleId>{5C22544A-7EE6-4342-B048-85BDC9FD1C3A}</a:tableStyleId>
              </a:tblPr>
              <a:tblGrid>
                <a:gridCol w="1602923">
                  <a:extLst>
                    <a:ext uri="{9D8B030D-6E8A-4147-A177-3AD203B41FA5}">
                      <a16:colId xmlns:a16="http://schemas.microsoft.com/office/drawing/2014/main" val="149974985"/>
                    </a:ext>
                  </a:extLst>
                </a:gridCol>
                <a:gridCol w="4408716">
                  <a:extLst>
                    <a:ext uri="{9D8B030D-6E8A-4147-A177-3AD203B41FA5}">
                      <a16:colId xmlns:a16="http://schemas.microsoft.com/office/drawing/2014/main" val="1680697772"/>
                    </a:ext>
                  </a:extLst>
                </a:gridCol>
                <a:gridCol w="5935432">
                  <a:extLst>
                    <a:ext uri="{9D8B030D-6E8A-4147-A177-3AD203B41FA5}">
                      <a16:colId xmlns:a16="http://schemas.microsoft.com/office/drawing/2014/main" val="927940812"/>
                    </a:ext>
                  </a:extLst>
                </a:gridCol>
              </a:tblGrid>
              <a:tr h="239940">
                <a:tc>
                  <a:txBody>
                    <a:bodyPr/>
                    <a:lstStyle/>
                    <a:p>
                      <a:r>
                        <a:rPr lang="en-GB" sz="1000" dirty="0"/>
                        <a:t>Five-point plan</a:t>
                      </a:r>
                    </a:p>
                  </a:txBody>
                  <a:tcPr/>
                </a:tc>
                <a:tc>
                  <a:txBody>
                    <a:bodyPr/>
                    <a:lstStyle/>
                    <a:p>
                      <a:r>
                        <a:rPr lang="en-GB" sz="1000" dirty="0"/>
                        <a:t>Objective</a:t>
                      </a:r>
                    </a:p>
                  </a:txBody>
                  <a:tcPr/>
                </a:tc>
                <a:tc>
                  <a:txBody>
                    <a:bodyPr/>
                    <a:lstStyle/>
                    <a:p>
                      <a:r>
                        <a:rPr lang="en-GB" sz="1000" dirty="0"/>
                        <a:t>Key actions</a:t>
                      </a:r>
                    </a:p>
                  </a:txBody>
                  <a:tcPr/>
                </a:tc>
                <a:extLst>
                  <a:ext uri="{0D108BD9-81ED-4DB2-BD59-A6C34878D82A}">
                    <a16:rowId xmlns:a16="http://schemas.microsoft.com/office/drawing/2014/main" val="3571255925"/>
                  </a:ext>
                </a:extLst>
              </a:tr>
              <a:tr h="0">
                <a:tc>
                  <a:txBody>
                    <a:bodyPr/>
                    <a:lstStyle/>
                    <a:p>
                      <a:r>
                        <a:rPr lang="en-GB" sz="1000" b="1" dirty="0"/>
                        <a:t>1. Patient pathways programme to improve care and reduce Length of stay (LOS) and bed occupancy.</a:t>
                      </a:r>
                    </a:p>
                  </a:txBody>
                  <a:tcPr/>
                </a:tc>
                <a:tc>
                  <a:txBody>
                    <a:bodyPr/>
                    <a:lstStyle/>
                    <a:p>
                      <a:r>
                        <a:rPr lang="en-GB" sz="1000" dirty="0"/>
                        <a:t>To deliver Best Possible Care:</a:t>
                      </a:r>
                    </a:p>
                    <a:p>
                      <a:pPr marL="285750" indent="-285750">
                        <a:buFont typeface="Arial" panose="020B0604020202020204" pitchFamily="34" charset="0"/>
                        <a:buChar char="•"/>
                      </a:pPr>
                      <a:r>
                        <a:rPr lang="en-GB" sz="1000" dirty="0"/>
                        <a:t>Clinically led Patient First group focused on implementing evidence-based standards of treatment across our inpatient wards.</a:t>
                      </a:r>
                    </a:p>
                    <a:p>
                      <a:pPr marL="285750" indent="-285750">
                        <a:buFont typeface="Arial" panose="020B0604020202020204" pitchFamily="34" charset="0"/>
                        <a:buChar char="•"/>
                      </a:pPr>
                      <a:r>
                        <a:rPr lang="en-GB" sz="1000" dirty="0"/>
                        <a:t>Focus on Emotionally Unstable Personality Disorder (EUPD) and psychosis pathway with clinical pathway redesign</a:t>
                      </a:r>
                    </a:p>
                  </a:txBody>
                  <a:tcPr/>
                </a:tc>
                <a:tc>
                  <a:txBody>
                    <a:bodyPr/>
                    <a:lstStyle/>
                    <a:p>
                      <a:pPr marL="171450" indent="-171450">
                        <a:buFont typeface="Arial" panose="020B0604020202020204" pitchFamily="34" charset="0"/>
                        <a:buChar char="•"/>
                      </a:pPr>
                      <a:r>
                        <a:rPr lang="en-GB" sz="1000" b="1" dirty="0"/>
                        <a:t>Productivity and improving ward processes </a:t>
                      </a:r>
                      <a:r>
                        <a:rPr lang="en-GB" sz="1000" dirty="0"/>
                        <a:t>– Worden ward -Initial focus on the Psychosis pathway, covering Schizophrenia, Bipolar, and Depression in the first year due to frequent admissions and extended stays</a:t>
                      </a:r>
                    </a:p>
                    <a:p>
                      <a:pPr marL="171450" indent="-171450">
                        <a:buFont typeface="Arial" panose="020B0604020202020204" pitchFamily="34" charset="0"/>
                        <a:buChar char="•"/>
                      </a:pPr>
                      <a:r>
                        <a:rPr lang="en-GB" sz="1000" b="1" dirty="0"/>
                        <a:t>Stranded &amp; super stranded IMG- </a:t>
                      </a:r>
                      <a:r>
                        <a:rPr lang="en-GB" sz="1000" dirty="0"/>
                        <a:t>Extended to April 25-March 26. The IMG is in the process of finalising the metrics/reduction targets and areas of focus for 25-26</a:t>
                      </a:r>
                    </a:p>
                  </a:txBody>
                  <a:tcPr/>
                </a:tc>
                <a:extLst>
                  <a:ext uri="{0D108BD9-81ED-4DB2-BD59-A6C34878D82A}">
                    <a16:rowId xmlns:a16="http://schemas.microsoft.com/office/drawing/2014/main" val="2636905415"/>
                  </a:ext>
                </a:extLst>
              </a:tr>
              <a:tr h="0">
                <a:tc>
                  <a:txBody>
                    <a:bodyPr/>
                    <a:lstStyle/>
                    <a:p>
                      <a:r>
                        <a:rPr lang="en-GB" sz="1000" b="1" dirty="0"/>
                        <a:t>2. Strengthen community-based MH services to tackle avoidable admissions and support earlier discharge. </a:t>
                      </a:r>
                    </a:p>
                  </a:txBody>
                  <a:tcPr/>
                </a:tc>
                <a:tc>
                  <a:txBody>
                    <a:bodyPr/>
                    <a:lstStyle/>
                    <a:p>
                      <a:pPr marL="285750" indent="-285750">
                        <a:buFont typeface="Arial" panose="020B0604020202020204" pitchFamily="34" charset="0"/>
                        <a:buChar char="•"/>
                      </a:pPr>
                      <a:r>
                        <a:rPr lang="en-GB" sz="1000" dirty="0"/>
                        <a:t>Improving Home Based Treatment Team (HBTT) offer – treating people at home, avoiding an admission, facilitating early discharge.</a:t>
                      </a:r>
                    </a:p>
                    <a:p>
                      <a:pPr marL="285750" indent="-285750">
                        <a:buFont typeface="Arial" panose="020B0604020202020204" pitchFamily="34" charset="0"/>
                        <a:buChar char="•"/>
                      </a:pPr>
                      <a:r>
                        <a:rPr lang="en-GB" sz="1000" dirty="0"/>
                        <a:t>Developing Community Rehabilitation capacity as an alternative to longer-stay wards and enhancing CMHT productivity and effectiveness to help prevent deterioration to the point where admission is required.</a:t>
                      </a:r>
                    </a:p>
                  </a:txBody>
                  <a:tcPr/>
                </a:tc>
                <a:tc>
                  <a:txBody>
                    <a:bodyPr/>
                    <a:lstStyle/>
                    <a:p>
                      <a:pPr marL="171450" indent="-171450">
                        <a:buFont typeface="Arial" panose="020B0604020202020204" pitchFamily="34" charset="0"/>
                        <a:buChar char="•"/>
                      </a:pPr>
                      <a:r>
                        <a:rPr lang="en-GB" sz="1000" b="1" dirty="0"/>
                        <a:t>Undertaking HBTT capacity and demand mapping </a:t>
                      </a:r>
                      <a:endParaRPr lang="en-GB" sz="1000" dirty="0"/>
                    </a:p>
                    <a:p>
                      <a:pPr marL="171450" indent="-171450">
                        <a:buFont typeface="Arial" panose="020B0604020202020204" pitchFamily="34" charset="0"/>
                        <a:buChar char="•"/>
                      </a:pPr>
                      <a:r>
                        <a:rPr lang="en-GB" sz="1000" b="1" dirty="0"/>
                        <a:t>HBTT Caseload </a:t>
                      </a:r>
                      <a:r>
                        <a:rPr lang="en-GB" sz="1000" dirty="0"/>
                        <a:t>- Networks cleanse of HBTT caseloads </a:t>
                      </a:r>
                    </a:p>
                    <a:p>
                      <a:pPr marL="171450" indent="-171450">
                        <a:buFont typeface="Arial" panose="020B0604020202020204" pitchFamily="34" charset="0"/>
                        <a:buChar char="•"/>
                      </a:pPr>
                      <a:r>
                        <a:rPr lang="en-GB" sz="1000" b="1" dirty="0"/>
                        <a:t>Access Criteria </a:t>
                      </a:r>
                      <a:r>
                        <a:rPr lang="en-GB" sz="1000" dirty="0"/>
                        <a:t>review of community services to understand in-network and across network variation. </a:t>
                      </a:r>
                    </a:p>
                    <a:p>
                      <a:pPr marL="171450" indent="-171450">
                        <a:buFont typeface="Arial" panose="020B0604020202020204" pitchFamily="34" charset="0"/>
                        <a:buChar char="•"/>
                      </a:pPr>
                      <a:r>
                        <a:rPr lang="en-GB" sz="1000" b="1" dirty="0"/>
                        <a:t>Implementing Trusted Assessment </a:t>
                      </a:r>
                      <a:r>
                        <a:rPr lang="en-GB" sz="1000" dirty="0"/>
                        <a:t>- Work required being scoped</a:t>
                      </a:r>
                    </a:p>
                    <a:p>
                      <a:pPr marL="171450" indent="-171450">
                        <a:buFont typeface="Arial" panose="020B0604020202020204" pitchFamily="34" charset="0"/>
                        <a:buChar char="•"/>
                      </a:pPr>
                      <a:r>
                        <a:rPr lang="en-GB" sz="1000" b="1" dirty="0"/>
                        <a:t>Community Rehabilitation Teams </a:t>
                      </a:r>
                      <a:r>
                        <a:rPr lang="en-GB" sz="1000" dirty="0"/>
                        <a:t>- Implement Community Rehabilitation Teams as an alternative to longer-stay wards</a:t>
                      </a:r>
                    </a:p>
                    <a:p>
                      <a:pPr marL="171450" indent="-171450">
                        <a:buFont typeface="Arial" panose="020B0604020202020204" pitchFamily="34" charset="0"/>
                        <a:buChar char="•"/>
                      </a:pPr>
                      <a:r>
                        <a:rPr lang="en-GB" sz="1000" b="1" dirty="0"/>
                        <a:t>Voluntary, Charity, Faith and Social Enterprise (VCFSE) &amp; Mental Health Additional Role Reimbursement Scheme (ARRS) capacity </a:t>
                      </a:r>
                      <a:r>
                        <a:rPr lang="en-GB" sz="1000" dirty="0"/>
                        <a:t>- Improve effectiveness of additional VCFSE &amp; ARRS community capacity and ensure each locality is aware and utilizing the VCFSE offer</a:t>
                      </a:r>
                    </a:p>
                    <a:p>
                      <a:pPr marL="171450" indent="-171450">
                        <a:buFont typeface="Arial" panose="020B0604020202020204" pitchFamily="34" charset="0"/>
                        <a:buChar char="•"/>
                      </a:pPr>
                      <a:r>
                        <a:rPr lang="en-GB" sz="1000" b="1" dirty="0"/>
                        <a:t>Ongoing challenges with current  ARRS contracts </a:t>
                      </a:r>
                      <a:r>
                        <a:rPr lang="en-GB" sz="1000" dirty="0"/>
                        <a:t>to be monitored via LSCFT and ICB ARRS working group. Updates are fed into the CMHT workforce group and transformation board</a:t>
                      </a:r>
                    </a:p>
                  </a:txBody>
                  <a:tcPr/>
                </a:tc>
                <a:extLst>
                  <a:ext uri="{0D108BD9-81ED-4DB2-BD59-A6C34878D82A}">
                    <a16:rowId xmlns:a16="http://schemas.microsoft.com/office/drawing/2014/main" val="1128524744"/>
                  </a:ext>
                </a:extLst>
              </a:tr>
              <a:tr h="370840">
                <a:tc>
                  <a:txBody>
                    <a:bodyPr/>
                    <a:lstStyle/>
                    <a:p>
                      <a:r>
                        <a:rPr lang="nb-NO" sz="1000" b="1" dirty="0"/>
                        <a:t>3. Reshape LSCFT Bed Model </a:t>
                      </a:r>
                    </a:p>
                  </a:txBody>
                  <a:tcPr/>
                </a:tc>
                <a:tc>
                  <a:txBody>
                    <a:bodyPr/>
                    <a:lstStyle/>
                    <a:p>
                      <a:r>
                        <a:rPr lang="en-GB" sz="1000" dirty="0"/>
                        <a:t>The Trust is currently reviewing the population’s rehabilitation needs, Older Adult demand and PICU demand to support a reshaping of the inpatient bed base. The Trust has invited the national GIRFT team to support this review and to provide external and independent assurance.</a:t>
                      </a:r>
                    </a:p>
                  </a:txBody>
                  <a:tcPr/>
                </a:tc>
                <a:tc>
                  <a:txBody>
                    <a:bodyPr/>
                    <a:lstStyle/>
                    <a:p>
                      <a:pPr marL="171450" indent="-171450">
                        <a:buFont typeface="Arial" panose="020B0604020202020204" pitchFamily="34" charset="0"/>
                        <a:buChar char="•"/>
                      </a:pPr>
                      <a:r>
                        <a:rPr lang="en-GB" sz="1000" b="1" dirty="0"/>
                        <a:t>Adult &amp; Older Adult NHS benchmarking analysis </a:t>
                      </a:r>
                      <a:r>
                        <a:rPr lang="en-GB" sz="1000" dirty="0"/>
                        <a:t>- a review of the bed stock / revised bed model</a:t>
                      </a:r>
                    </a:p>
                    <a:p>
                      <a:pPr marL="171450" indent="-171450">
                        <a:buFont typeface="Arial" panose="020B0604020202020204" pitchFamily="34" charset="0"/>
                        <a:buChar char="•"/>
                      </a:pPr>
                      <a:r>
                        <a:rPr lang="en-GB" sz="1000" b="1" dirty="0"/>
                        <a:t>CYP benchmarking </a:t>
                      </a:r>
                    </a:p>
                    <a:p>
                      <a:pPr marL="171450" indent="-171450">
                        <a:buFont typeface="Arial" panose="020B0604020202020204" pitchFamily="34" charset="0"/>
                        <a:buChar char="•"/>
                      </a:pPr>
                      <a:r>
                        <a:rPr lang="en-GB" sz="1000" b="1" dirty="0"/>
                        <a:t>Review bed stock with recommendations to clinical standards </a:t>
                      </a:r>
                    </a:p>
                    <a:p>
                      <a:pPr marL="171450" indent="-171450">
                        <a:buFont typeface="Arial" panose="020B0604020202020204" pitchFamily="34" charset="0"/>
                        <a:buChar char="•"/>
                      </a:pPr>
                      <a:r>
                        <a:rPr lang="en-GB" sz="1000" b="1" dirty="0"/>
                        <a:t>Rehab contractual position and ICB</a:t>
                      </a:r>
                      <a:r>
                        <a:rPr lang="en-GB" sz="1000" dirty="0"/>
                        <a:t>: ICB Rehab Lead involved in LSCFT bed modelling work and Getting It right First Time (GIRFT) discussions, to incorporate independent sector capacity and pathway management into overall rehab pathway management.</a:t>
                      </a:r>
                    </a:p>
                  </a:txBody>
                  <a:tcPr/>
                </a:tc>
                <a:extLst>
                  <a:ext uri="{0D108BD9-81ED-4DB2-BD59-A6C34878D82A}">
                    <a16:rowId xmlns:a16="http://schemas.microsoft.com/office/drawing/2014/main" val="94179115"/>
                  </a:ext>
                </a:extLst>
              </a:tr>
              <a:tr h="370840">
                <a:tc>
                  <a:txBody>
                    <a:bodyPr/>
                    <a:lstStyle/>
                    <a:p>
                      <a:r>
                        <a:rPr lang="en-GB" sz="1000" b="1" dirty="0"/>
                        <a:t>4. Develop innovative solutions to housing needs of patients on discharge. </a:t>
                      </a:r>
                    </a:p>
                  </a:txBody>
                  <a:tcPr/>
                </a:tc>
                <a:tc>
                  <a:txBody>
                    <a:bodyPr/>
                    <a:lstStyle/>
                    <a:p>
                      <a:pPr marL="171450" indent="-171450">
                        <a:buFont typeface="Arial" panose="020B0604020202020204" pitchFamily="34" charset="0"/>
                        <a:buChar char="•"/>
                      </a:pPr>
                      <a:r>
                        <a:rPr lang="en-GB" sz="1000" dirty="0"/>
                        <a:t>In partnership with the ICB and local authority colleagues develop solutions as the impact on mental health of poor-quality housing or complicated living arrangements is well evidenced as a significant issue. Gaining tenancies can be a challenge for patients with forensic histories, particularly where substance use or arson are a factor.</a:t>
                      </a:r>
                    </a:p>
                    <a:p>
                      <a:pPr marL="171450" indent="-171450">
                        <a:buFont typeface="Arial" panose="020B0604020202020204" pitchFamily="34" charset="0"/>
                        <a:buChar char="•"/>
                      </a:pPr>
                      <a:r>
                        <a:rPr lang="en-GB" sz="1000" dirty="0"/>
                        <a:t>A Joint Housing Strategy, signed up to by all partners, including the ICB, District Councils/ Unitary Authorities and the NHS and a collaborative approach to address some of the housing issues as a system. This has been raised with ICS and ICB colleagues for consideration.</a:t>
                      </a:r>
                    </a:p>
                  </a:txBody>
                  <a:tcPr/>
                </a:tc>
                <a:tc>
                  <a:txBody>
                    <a:bodyPr/>
                    <a:lstStyle/>
                    <a:p>
                      <a:pPr marL="171450" indent="-171450">
                        <a:buFont typeface="Arial" panose="020B0604020202020204" pitchFamily="34" charset="0"/>
                        <a:buChar char="•"/>
                      </a:pPr>
                      <a:r>
                        <a:rPr lang="en-GB" sz="1000" b="1" dirty="0"/>
                        <a:t>Housing work / paper</a:t>
                      </a:r>
                      <a:r>
                        <a:rPr lang="en-GB" sz="1000" dirty="0"/>
                        <a:t> - Overview of all the workstreams currently underway to support with identifying and assisting any housing needs for patients as early as possible and ensuring reliable connections and resources are in place for patients to access on discharge.  </a:t>
                      </a:r>
                    </a:p>
                    <a:p>
                      <a:pPr marL="171450" indent="-171450">
                        <a:buFont typeface="Arial" panose="020B0604020202020204" pitchFamily="34" charset="0"/>
                        <a:buChar char="•"/>
                      </a:pPr>
                      <a:r>
                        <a:rPr lang="en-GB" sz="1000" b="1" dirty="0"/>
                        <a:t>Step Down Beds </a:t>
                      </a:r>
                      <a:r>
                        <a:rPr lang="en-GB" sz="1000" dirty="0"/>
                        <a:t>- stepdown provisions paper was recently approved at an executive team meeting which will look at stepdown facilities being co funded by the districts and local authority, we are currently awaiting further financial details. </a:t>
                      </a:r>
                    </a:p>
                    <a:p>
                      <a:pPr marL="0" indent="0">
                        <a:buFont typeface="Arial" panose="020B0604020202020204" pitchFamily="34" charset="0"/>
                        <a:buNone/>
                      </a:pPr>
                      <a:endParaRPr lang="en-GB" sz="1000" dirty="0"/>
                    </a:p>
                    <a:p>
                      <a:pPr marL="171450" indent="-171450">
                        <a:buFont typeface="Arial" panose="020B0604020202020204" pitchFamily="34" charset="0"/>
                        <a:buChar char="•"/>
                      </a:pPr>
                      <a:endParaRPr lang="en-GB" sz="1000" dirty="0"/>
                    </a:p>
                  </a:txBody>
                  <a:tcPr/>
                </a:tc>
                <a:extLst>
                  <a:ext uri="{0D108BD9-81ED-4DB2-BD59-A6C34878D82A}">
                    <a16:rowId xmlns:a16="http://schemas.microsoft.com/office/drawing/2014/main" val="2669565304"/>
                  </a:ext>
                </a:extLst>
              </a:tr>
              <a:tr h="370840">
                <a:tc>
                  <a:txBody>
                    <a:bodyPr/>
                    <a:lstStyle/>
                    <a:p>
                      <a:r>
                        <a:rPr lang="en-GB" sz="1000" b="1" dirty="0"/>
                        <a:t>5. Work with ICB and Local Authorities to reduce CRFDs by 50%</a:t>
                      </a:r>
                    </a:p>
                  </a:txBody>
                  <a:tcPr/>
                </a:tc>
                <a:tc>
                  <a:txBody>
                    <a:bodyPr/>
                    <a:lstStyle/>
                    <a:p>
                      <a:r>
                        <a:rPr lang="en-GB" sz="1000" dirty="0"/>
                        <a:t>CRFD numbers increased from a range of 70-90 in 2023 to 100-120 in 2024.  With increased senior focus, there is a target to reduce CRFD by 50%.  </a:t>
                      </a:r>
                    </a:p>
                  </a:txBody>
                  <a:tcPr/>
                </a:tc>
                <a:tc>
                  <a:txBody>
                    <a:bodyPr/>
                    <a:lstStyle/>
                    <a:p>
                      <a:pPr marL="171450" indent="-171450">
                        <a:buFont typeface="Arial" panose="020B0604020202020204" pitchFamily="34" charset="0"/>
                        <a:buChar char="•"/>
                      </a:pPr>
                      <a:r>
                        <a:rPr lang="en-GB" sz="1000" b="1" dirty="0"/>
                        <a:t>Multi Agency Discharge Events (MADEs</a:t>
                      </a:r>
                      <a:r>
                        <a:rPr lang="en-GB" sz="1000" dirty="0"/>
                        <a:t>) - A terms of reference has been developed and weekly MADEs are now established with tier 1 and tier 2 alternating on a bi-weekly basis.</a:t>
                      </a:r>
                    </a:p>
                    <a:p>
                      <a:pPr marL="171450" indent="-171450">
                        <a:buFont typeface="Arial" panose="020B0604020202020204" pitchFamily="34" charset="0"/>
                        <a:buChar char="•"/>
                      </a:pPr>
                      <a:r>
                        <a:rPr lang="en-GB" sz="1000" b="1" dirty="0"/>
                        <a:t>Development of Joint Discharge support post</a:t>
                      </a:r>
                    </a:p>
                    <a:p>
                      <a:pPr marL="171450" indent="-171450">
                        <a:buFont typeface="Arial" panose="020B0604020202020204" pitchFamily="34" charset="0"/>
                        <a:buChar char="•"/>
                      </a:pPr>
                      <a:r>
                        <a:rPr lang="en-GB" sz="1000" b="1" dirty="0"/>
                        <a:t>Commencement of Discharge Rapid Improvement events – </a:t>
                      </a:r>
                      <a:r>
                        <a:rPr lang="en-GB" sz="1000" b="0" dirty="0"/>
                        <a:t>internal / external events and learning to be shared</a:t>
                      </a:r>
                    </a:p>
                  </a:txBody>
                  <a:tcPr/>
                </a:tc>
                <a:extLst>
                  <a:ext uri="{0D108BD9-81ED-4DB2-BD59-A6C34878D82A}">
                    <a16:rowId xmlns:a16="http://schemas.microsoft.com/office/drawing/2014/main" val="3343679845"/>
                  </a:ext>
                </a:extLst>
              </a:tr>
            </a:tbl>
          </a:graphicData>
        </a:graphic>
      </p:graphicFrame>
    </p:spTree>
    <p:extLst>
      <p:ext uri="{BB962C8B-B14F-4D97-AF65-F5344CB8AC3E}">
        <p14:creationId xmlns:p14="http://schemas.microsoft.com/office/powerpoint/2010/main" val="29788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399724-3267-B6B1-5350-078E4F3D4CBB}"/>
              </a:ext>
            </a:extLst>
          </p:cNvPr>
          <p:cNvGraphicFramePr>
            <a:graphicFrameLocks noGrp="1"/>
          </p:cNvGraphicFramePr>
          <p:nvPr>
            <p:extLst>
              <p:ext uri="{D42A27DB-BD31-4B8C-83A1-F6EECF244321}">
                <p14:modId xmlns:p14="http://schemas.microsoft.com/office/powerpoint/2010/main" val="897769300"/>
              </p:ext>
            </p:extLst>
          </p:nvPr>
        </p:nvGraphicFramePr>
        <p:xfrm>
          <a:off x="118683" y="515707"/>
          <a:ext cx="11985171" cy="6189686"/>
        </p:xfrm>
        <a:graphic>
          <a:graphicData uri="http://schemas.openxmlformats.org/drawingml/2006/table">
            <a:tbl>
              <a:tblPr firstRow="1" bandRow="1">
                <a:tableStyleId>{5C22544A-7EE6-4342-B048-85BDC9FD1C3A}</a:tableStyleId>
              </a:tblPr>
              <a:tblGrid>
                <a:gridCol w="1379765">
                  <a:extLst>
                    <a:ext uri="{9D8B030D-6E8A-4147-A177-3AD203B41FA5}">
                      <a16:colId xmlns:a16="http://schemas.microsoft.com/office/drawing/2014/main" val="4129148718"/>
                    </a:ext>
                  </a:extLst>
                </a:gridCol>
                <a:gridCol w="2921585">
                  <a:extLst>
                    <a:ext uri="{9D8B030D-6E8A-4147-A177-3AD203B41FA5}">
                      <a16:colId xmlns:a16="http://schemas.microsoft.com/office/drawing/2014/main" val="1112027690"/>
                    </a:ext>
                  </a:extLst>
                </a:gridCol>
                <a:gridCol w="4264503">
                  <a:extLst>
                    <a:ext uri="{9D8B030D-6E8A-4147-A177-3AD203B41FA5}">
                      <a16:colId xmlns:a16="http://schemas.microsoft.com/office/drawing/2014/main" val="1399398719"/>
                    </a:ext>
                  </a:extLst>
                </a:gridCol>
                <a:gridCol w="3419318">
                  <a:extLst>
                    <a:ext uri="{9D8B030D-6E8A-4147-A177-3AD203B41FA5}">
                      <a16:colId xmlns:a16="http://schemas.microsoft.com/office/drawing/2014/main" val="2895358523"/>
                    </a:ext>
                  </a:extLst>
                </a:gridCol>
              </a:tblGrid>
              <a:tr h="325394">
                <a:tc>
                  <a:txBody>
                    <a:bodyPr/>
                    <a:lstStyle/>
                    <a:p>
                      <a:r>
                        <a:rPr lang="en-GB" sz="1200" b="1" dirty="0">
                          <a:solidFill>
                            <a:schemeClr val="bg1"/>
                          </a:solidFill>
                        </a:rPr>
                        <a:t>Areas of Focus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algn="ctr"/>
                      <a:r>
                        <a:rPr lang="en-GB" sz="1400" b="1" dirty="0">
                          <a:solidFill>
                            <a:schemeClr val="bg1"/>
                          </a:solidFill>
                        </a:rPr>
                        <a:t>Quality Inpatient Offer</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75000"/>
                        <a:lumOff val="25000"/>
                      </a:schemeClr>
                    </a:solidFill>
                  </a:tcPr>
                </a:tc>
                <a:tc hMerge="1">
                  <a:txBody>
                    <a:bodyPr/>
                    <a:lstStyle/>
                    <a:p>
                      <a:pPr algn="ctr"/>
                      <a:endParaRPr lang="en-GB" sz="1400" b="1" dirty="0">
                        <a:solidFill>
                          <a:schemeClr val="tx1"/>
                        </a:solidFill>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61963404"/>
                  </a:ext>
                </a:extLst>
              </a:tr>
              <a:tr h="263132">
                <a:tc>
                  <a:txBody>
                    <a:bodyPr/>
                    <a:lstStyle/>
                    <a:p>
                      <a:r>
                        <a:rPr lang="en-GB" sz="1200" b="1" dirty="0">
                          <a:solidFill>
                            <a:schemeClr val="bg1"/>
                          </a:solidFill>
                        </a:rPr>
                        <a:t>Aim</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algn="ctr"/>
                      <a:r>
                        <a:rPr lang="en-GB" sz="1200" b="1" dirty="0"/>
                        <a:t>Ensuring access to good quality, evidence-based care and intervention from a diverse multi-disciplinary and multi-agency offer in the inpatient setting</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hMerge="1">
                  <a:txBody>
                    <a:bodyPr/>
                    <a:lstStyle/>
                    <a:p>
                      <a:pPr algn="ctr"/>
                      <a:endParaRPr lang="en-GB" sz="1100" dirty="0">
                        <a:highlight>
                          <a:srgbClr val="FFFF00"/>
                        </a:highlight>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3527212442"/>
                  </a:ext>
                </a:extLst>
              </a:tr>
              <a:tr h="454092">
                <a:tc>
                  <a:txBody>
                    <a:bodyPr/>
                    <a:lstStyle/>
                    <a:p>
                      <a:r>
                        <a:rPr lang="en-GB" sz="1200" b="1" dirty="0">
                          <a:solidFill>
                            <a:schemeClr val="bg1"/>
                          </a:solidFill>
                        </a:rPr>
                        <a:t>Inpatient area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Adult Mental Health inpatient services   (including adult/older adult acute &amp; PICU)</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kern="1200" dirty="0">
                          <a:solidFill>
                            <a:schemeClr val="dk1"/>
                          </a:solidFill>
                          <a:effectLst/>
                          <a:latin typeface="+mn-lt"/>
                          <a:ea typeface="+mn-ea"/>
                          <a:cs typeface="+mn-cs"/>
                        </a:rPr>
                        <a:t>Mental Health inpatient Rehabilitation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Acute Mental Health inpatient services for adults with a learning disability and autistic adults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2442954629"/>
                  </a:ext>
                </a:extLst>
              </a:tr>
              <a:tr h="2183210">
                <a:tc>
                  <a:txBody>
                    <a:bodyPr/>
                    <a:lstStyle/>
                    <a:p>
                      <a:r>
                        <a:rPr lang="en-GB" sz="1200" b="1" dirty="0">
                          <a:solidFill>
                            <a:schemeClr val="bg1"/>
                          </a:solidFill>
                        </a:rPr>
                        <a:t>Objectives &amp; Outcomes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QTP National mental health acute care guidance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Address workforce gaps and support therapeutic interventions.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 pathways of care for CEN and substance misuse needs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Focussed work to support reviews of people stranded and super-stranded in inpatient care.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Royal College of Psychiatrists ward accreditation.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Complete baselining of the number of beds commissioned by LSC for rehabilitation , including activity, financial envelope and individual need</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Identify gaps in current commissioned provision and use demand and capacity modelling, available data and clinical expertise to inform a trajectory and plan for a new pathway of care (ceasing the commissioning of locked rehabilitation, outdated models of care, and inpatient care that is outside of a locally commissioned pathway).</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Implementation of QTP National mental health inpatient rehabilitation commissioner guidance across commissioned inpatient provision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Develop shared specifications and processes to reduce variation across LSC</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Strengthen co-production and lived experience involvement.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QTP National guidance for Acute Mental Health inpatient services for adults with a learning disability and autistic adults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Work across NW footprint to define and develop a baseline for LD rehabilitation and consider how the needs of this group could be better met when they are in acute services to minimise additional transitions/ time away from home.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Work across NW footprint to develop consistent inpatient processes/practice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Ongoing evaluation of workforce skills/ competencies and opportunities for developing the therapeutic offer when Water Meadow View Unit opens to admissions.</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547901425"/>
                  </a:ext>
                </a:extLst>
              </a:tr>
              <a:tr h="734786">
                <a:tc>
                  <a:txBody>
                    <a:bodyPr/>
                    <a:lstStyle/>
                    <a:p>
                      <a:r>
                        <a:rPr lang="en-GB" sz="1200" b="1" dirty="0">
                          <a:solidFill>
                            <a:schemeClr val="bg1"/>
                          </a:solidFill>
                        </a:rPr>
                        <a:t>Considerations for autistic people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relevant sections within inpatient guidance, </a:t>
                      </a:r>
                      <a:r>
                        <a:rPr lang="en-GB" sz="1100" dirty="0" err="1"/>
                        <a:t>eg</a:t>
                      </a:r>
                      <a:r>
                        <a:rPr lang="en-GB" sz="1100" dirty="0"/>
                        <a:t> reasonable adjustments and Green Light Toolkit</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Identify gaps in workforce competency and training needs and expand autism-informed training across inpatient teams.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Map out current specialist autism support/consultation for general mental health provision</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Ensure inpatient environments are therapeutic and support a person's recovery</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 reporting structures to improve data and oversight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621358342"/>
                  </a:ext>
                </a:extLst>
              </a:tr>
              <a:tr h="741526">
                <a:tc>
                  <a:txBody>
                    <a:bodyPr/>
                    <a:lstStyle/>
                    <a:p>
                      <a:r>
                        <a:rPr lang="en-GB" sz="1200" b="1" dirty="0">
                          <a:solidFill>
                            <a:schemeClr val="bg1"/>
                          </a:solidFill>
                        </a:rPr>
                        <a:t>Quality Enablers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Continue embedding Culture of Care standards across all inpatient wards.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‘I and We statements’ within commissioned services to inform improvements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Embed Early Warning Signs reporting structures and Home and Placing Commissioner Guidance</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Ward accreditation in LSCFT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40000"/>
                        <a:lumOff val="60000"/>
                      </a:schemeClr>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94636616"/>
                  </a:ext>
                </a:extLst>
              </a:tr>
            </a:tbl>
          </a:graphicData>
        </a:graphic>
      </p:graphicFrame>
      <p:sp>
        <p:nvSpPr>
          <p:cNvPr id="6" name="TextBox 5">
            <a:extLst>
              <a:ext uri="{FF2B5EF4-FFF2-40B4-BE49-F238E27FC236}">
                <a16:creationId xmlns:a16="http://schemas.microsoft.com/office/drawing/2014/main" id="{BCF9640B-8644-383B-29D7-89E16EA70956}"/>
              </a:ext>
            </a:extLst>
          </p:cNvPr>
          <p:cNvSpPr txBox="1"/>
          <p:nvPr/>
        </p:nvSpPr>
        <p:spPr>
          <a:xfrm>
            <a:off x="1" y="54042"/>
            <a:ext cx="1207331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prstClr val="black"/>
                </a:solidFill>
                <a:latin typeface="Aptos" panose="020B0004020202020204"/>
              </a:rPr>
              <a:t>LSC</a:t>
            </a:r>
            <a:r>
              <a:rPr kumimoji="0" lang="en-GB" sz="2400" b="1" i="0" u="none" strike="noStrike" kern="1200" cap="none" spc="0" normalizeH="0" baseline="0" noProof="0" dirty="0">
                <a:ln>
                  <a:noFill/>
                </a:ln>
                <a:solidFill>
                  <a:prstClr val="black"/>
                </a:solidFill>
                <a:effectLst/>
                <a:uLnTx/>
                <a:uFillTx/>
                <a:latin typeface="Aptos" panose="020B0004020202020204"/>
                <a:ea typeface="+mn-ea"/>
                <a:cs typeface="+mn-cs"/>
              </a:rPr>
              <a:t> Plan- Key actions to improve the quality of the MHLDA inpatient offer</a:t>
            </a:r>
          </a:p>
        </p:txBody>
      </p:sp>
    </p:spTree>
    <p:extLst>
      <p:ext uri="{BB962C8B-B14F-4D97-AF65-F5344CB8AC3E}">
        <p14:creationId xmlns:p14="http://schemas.microsoft.com/office/powerpoint/2010/main" val="3730762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399724-3267-B6B1-5350-078E4F3D4CBB}"/>
              </a:ext>
            </a:extLst>
          </p:cNvPr>
          <p:cNvGraphicFramePr>
            <a:graphicFrameLocks noGrp="1"/>
          </p:cNvGraphicFramePr>
          <p:nvPr>
            <p:extLst>
              <p:ext uri="{D42A27DB-BD31-4B8C-83A1-F6EECF244321}">
                <p14:modId xmlns:p14="http://schemas.microsoft.com/office/powerpoint/2010/main" val="3573234727"/>
              </p:ext>
            </p:extLst>
          </p:nvPr>
        </p:nvGraphicFramePr>
        <p:xfrm>
          <a:off x="103414" y="674517"/>
          <a:ext cx="11985171" cy="5881924"/>
        </p:xfrm>
        <a:graphic>
          <a:graphicData uri="http://schemas.openxmlformats.org/drawingml/2006/table">
            <a:tbl>
              <a:tblPr firstRow="1" bandRow="1">
                <a:tableStyleId>{5C22544A-7EE6-4342-B048-85BDC9FD1C3A}</a:tableStyleId>
              </a:tblPr>
              <a:tblGrid>
                <a:gridCol w="1379765">
                  <a:extLst>
                    <a:ext uri="{9D8B030D-6E8A-4147-A177-3AD203B41FA5}">
                      <a16:colId xmlns:a16="http://schemas.microsoft.com/office/drawing/2014/main" val="4129148718"/>
                    </a:ext>
                  </a:extLst>
                </a:gridCol>
                <a:gridCol w="3565335">
                  <a:extLst>
                    <a:ext uri="{9D8B030D-6E8A-4147-A177-3AD203B41FA5}">
                      <a16:colId xmlns:a16="http://schemas.microsoft.com/office/drawing/2014/main" val="1112027690"/>
                    </a:ext>
                  </a:extLst>
                </a:gridCol>
                <a:gridCol w="3396076">
                  <a:extLst>
                    <a:ext uri="{9D8B030D-6E8A-4147-A177-3AD203B41FA5}">
                      <a16:colId xmlns:a16="http://schemas.microsoft.com/office/drawing/2014/main" val="1399398719"/>
                    </a:ext>
                  </a:extLst>
                </a:gridCol>
                <a:gridCol w="3643995">
                  <a:extLst>
                    <a:ext uri="{9D8B030D-6E8A-4147-A177-3AD203B41FA5}">
                      <a16:colId xmlns:a16="http://schemas.microsoft.com/office/drawing/2014/main" val="2895358523"/>
                    </a:ext>
                  </a:extLst>
                </a:gridCol>
              </a:tblGrid>
              <a:tr h="438554">
                <a:tc>
                  <a:txBody>
                    <a:bodyPr/>
                    <a:lstStyle/>
                    <a:p>
                      <a:r>
                        <a:rPr lang="en-GB" sz="1200" b="1" dirty="0">
                          <a:solidFill>
                            <a:schemeClr val="bg1"/>
                          </a:solidFill>
                        </a:rPr>
                        <a:t>Areas of Focus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algn="ctr"/>
                      <a:r>
                        <a:rPr lang="en-GB" sz="1400" b="1" dirty="0">
                          <a:solidFill>
                            <a:schemeClr val="bg1"/>
                          </a:solidFill>
                        </a:rPr>
                        <a:t>Flow through inpatient services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75000"/>
                        <a:lumOff val="25000"/>
                      </a:schemeClr>
                    </a:solidFill>
                  </a:tcPr>
                </a:tc>
                <a:tc hMerge="1">
                  <a:txBody>
                    <a:bodyPr/>
                    <a:lstStyle/>
                    <a:p>
                      <a:pPr algn="ctr"/>
                      <a:endParaRPr lang="en-GB" sz="1400" b="1" dirty="0">
                        <a:solidFill>
                          <a:schemeClr val="tx1"/>
                        </a:solidFill>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61963404"/>
                  </a:ext>
                </a:extLst>
              </a:tr>
              <a:tr h="627530">
                <a:tc>
                  <a:txBody>
                    <a:bodyPr/>
                    <a:lstStyle/>
                    <a:p>
                      <a:r>
                        <a:rPr lang="en-GB" sz="1200" b="1" dirty="0">
                          <a:solidFill>
                            <a:schemeClr val="bg1"/>
                          </a:solidFill>
                        </a:rPr>
                        <a:t>Aim</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algn="ctr"/>
                      <a:r>
                        <a:rPr lang="en-GB" sz="1200" b="1" dirty="0"/>
                        <a:t>Ensuring people are in an inpatient setting for as short a time as possible and then supported in the community as soon as they are ready. This will free up local bed capacity for people that require it, reducing unintentional harms of people waiting, staying longer than is needed or going out of area. </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hMerge="1">
                  <a:txBody>
                    <a:bodyPr/>
                    <a:lstStyle/>
                    <a:p>
                      <a:pPr algn="ctr"/>
                      <a:endParaRPr lang="en-GB" sz="1100" dirty="0">
                        <a:highlight>
                          <a:srgbClr val="FFFF00"/>
                        </a:highlight>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3527212442"/>
                  </a:ext>
                </a:extLst>
              </a:tr>
              <a:tr h="419973">
                <a:tc>
                  <a:txBody>
                    <a:bodyPr/>
                    <a:lstStyle/>
                    <a:p>
                      <a:r>
                        <a:rPr lang="en-GB" sz="1200" b="1" dirty="0">
                          <a:solidFill>
                            <a:schemeClr val="bg1"/>
                          </a:solidFill>
                        </a:rPr>
                        <a:t>Inpatient area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Adult Mental Health inpatient services   (including adult/older adult acute &amp; PICU)</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kern="1200" dirty="0">
                          <a:solidFill>
                            <a:schemeClr val="dk1"/>
                          </a:solidFill>
                          <a:effectLst/>
                          <a:latin typeface="+mn-lt"/>
                          <a:ea typeface="+mn-ea"/>
                          <a:cs typeface="+mn-cs"/>
                        </a:rPr>
                        <a:t>Mental Health inpatient Rehabilitation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Acute Mental Health inpatient services for adults with a learning disability and autistic adults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2442954629"/>
                  </a:ext>
                </a:extLst>
              </a:tr>
              <a:tr h="2102636">
                <a:tc>
                  <a:txBody>
                    <a:bodyPr/>
                    <a:lstStyle/>
                    <a:p>
                      <a:r>
                        <a:rPr lang="en-GB" sz="1200" b="1" dirty="0">
                          <a:solidFill>
                            <a:schemeClr val="bg1"/>
                          </a:solidFill>
                        </a:rPr>
                        <a:t>Objectives &amp; Outcomes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the 10 high impact initiatives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Improve data integration and flow tracking (e.g. length of stay, discharge readiness).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Strengthen links between inpatient and community services to improve flow.</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Involvement in NW mental health Leaning and Improvement Network (LIN) to reduce long LOS.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Lester tool roll out across all inpatient wards.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Working towards same day admissions, improved clinical  outcomes and reduced </a:t>
                      </a:r>
                      <a:r>
                        <a:rPr lang="en-GB" sz="1100" dirty="0" err="1"/>
                        <a:t>LoS</a:t>
                      </a:r>
                      <a:r>
                        <a:rPr lang="en-GB" sz="1100" dirty="0"/>
                        <a:t> to 40 days in Adult, 90 days in Older Adult and 37 days in PICU Inpatient wards by June 2028</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Use MADE and Super MADE to escalate delays to discharge and overcome barriers as a system</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Implementation of the 10 high impact initiatives, including focussed work to improve Purpose of admission, expected date of discharge and CRFD reporting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Inclusion of rehabilitation cases (in and out of area) in system MADE’s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Improved data from all commissioned inpatient rehabilitation services via NW dashboard and local data developments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Ensuring there isn’t unwarranted variation in outcomes for different groups of individuals and any health inequalities are addressed</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Finalise transition plans for Water Meadow View admissions.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Continue reducing long-stay inpatient population.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Use 12 point discharge plan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Utilise C(E)TR processes to support discharge planning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Utilise CRFD reporting and MADE meetings to support system escalation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Embed Section 117 policy and discharge pathways.</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100" dirty="0"/>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547901425"/>
                  </a:ext>
                </a:extLst>
              </a:tr>
              <a:tr h="734786">
                <a:tc>
                  <a:txBody>
                    <a:bodyPr/>
                    <a:lstStyle/>
                    <a:p>
                      <a:r>
                        <a:rPr lang="en-GB" sz="1200" b="1" dirty="0">
                          <a:solidFill>
                            <a:schemeClr val="bg1"/>
                          </a:solidFill>
                        </a:rPr>
                        <a:t>Considerations for autistic people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Address identified gaps from Green Light Tool Kit inpatient audits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Utilise C(E)TR processes to identify and address barriers to discharge</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Strengthen VCFSE and community support to reduce length of stay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621358342"/>
                  </a:ext>
                </a:extLst>
              </a:tr>
              <a:tr h="741526">
                <a:tc>
                  <a:txBody>
                    <a:bodyPr/>
                    <a:lstStyle/>
                    <a:p>
                      <a:r>
                        <a:rPr lang="en-GB" sz="1200" b="1" dirty="0">
                          <a:solidFill>
                            <a:schemeClr val="bg1"/>
                          </a:solidFill>
                        </a:rPr>
                        <a:t>Quality Enablers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Tracking of inpatient metrics, including planning metrics to understand flow and any unwarranted variation</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Identification of any inequalities in inpatient metrics for different groups, </a:t>
                      </a:r>
                      <a:r>
                        <a:rPr lang="en-GB" sz="1100" dirty="0" err="1"/>
                        <a:t>eg</a:t>
                      </a:r>
                      <a:r>
                        <a:rPr lang="en-GB" sz="1100" dirty="0"/>
                        <a:t> via Patient and Carer Race Equality Framework</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Staff surveys, workforce data and other quality metrics that may impact on flow</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40000"/>
                        <a:lumOff val="60000"/>
                      </a:schemeClr>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94636616"/>
                  </a:ext>
                </a:extLst>
              </a:tr>
            </a:tbl>
          </a:graphicData>
        </a:graphic>
      </p:graphicFrame>
      <p:sp>
        <p:nvSpPr>
          <p:cNvPr id="6" name="TextBox 5">
            <a:extLst>
              <a:ext uri="{FF2B5EF4-FFF2-40B4-BE49-F238E27FC236}">
                <a16:creationId xmlns:a16="http://schemas.microsoft.com/office/drawing/2014/main" id="{BCF9640B-8644-383B-29D7-89E16EA70956}"/>
              </a:ext>
            </a:extLst>
          </p:cNvPr>
          <p:cNvSpPr txBox="1"/>
          <p:nvPr/>
        </p:nvSpPr>
        <p:spPr>
          <a:xfrm>
            <a:off x="103414" y="157093"/>
            <a:ext cx="1207331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ptos" panose="020B0004020202020204"/>
                <a:ea typeface="+mn-ea"/>
                <a:cs typeface="+mn-cs"/>
              </a:rPr>
              <a:t>LSC Plan- Key actions to improve flow through inpatient services</a:t>
            </a:r>
          </a:p>
        </p:txBody>
      </p:sp>
    </p:spTree>
    <p:extLst>
      <p:ext uri="{BB962C8B-B14F-4D97-AF65-F5344CB8AC3E}">
        <p14:creationId xmlns:p14="http://schemas.microsoft.com/office/powerpoint/2010/main" val="3880422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399724-3267-B6B1-5350-078E4F3D4CBB}"/>
              </a:ext>
            </a:extLst>
          </p:cNvPr>
          <p:cNvGraphicFramePr>
            <a:graphicFrameLocks noGrp="1"/>
          </p:cNvGraphicFramePr>
          <p:nvPr>
            <p:extLst>
              <p:ext uri="{D42A27DB-BD31-4B8C-83A1-F6EECF244321}">
                <p14:modId xmlns:p14="http://schemas.microsoft.com/office/powerpoint/2010/main" val="1961542201"/>
              </p:ext>
            </p:extLst>
          </p:nvPr>
        </p:nvGraphicFramePr>
        <p:xfrm>
          <a:off x="1" y="397505"/>
          <a:ext cx="12192000" cy="6840116"/>
        </p:xfrm>
        <a:graphic>
          <a:graphicData uri="http://schemas.openxmlformats.org/drawingml/2006/table">
            <a:tbl>
              <a:tblPr firstRow="1" bandRow="1">
                <a:tableStyleId>{5C22544A-7EE6-4342-B048-85BDC9FD1C3A}</a:tableStyleId>
              </a:tblPr>
              <a:tblGrid>
                <a:gridCol w="1319001">
                  <a:extLst>
                    <a:ext uri="{9D8B030D-6E8A-4147-A177-3AD203B41FA5}">
                      <a16:colId xmlns:a16="http://schemas.microsoft.com/office/drawing/2014/main" val="4129148718"/>
                    </a:ext>
                  </a:extLst>
                </a:gridCol>
                <a:gridCol w="3102292">
                  <a:extLst>
                    <a:ext uri="{9D8B030D-6E8A-4147-A177-3AD203B41FA5}">
                      <a16:colId xmlns:a16="http://schemas.microsoft.com/office/drawing/2014/main" val="1112027690"/>
                    </a:ext>
                  </a:extLst>
                </a:gridCol>
                <a:gridCol w="4305169">
                  <a:extLst>
                    <a:ext uri="{9D8B030D-6E8A-4147-A177-3AD203B41FA5}">
                      <a16:colId xmlns:a16="http://schemas.microsoft.com/office/drawing/2014/main" val="1399398719"/>
                    </a:ext>
                  </a:extLst>
                </a:gridCol>
                <a:gridCol w="3465538">
                  <a:extLst>
                    <a:ext uri="{9D8B030D-6E8A-4147-A177-3AD203B41FA5}">
                      <a16:colId xmlns:a16="http://schemas.microsoft.com/office/drawing/2014/main" val="2895358523"/>
                    </a:ext>
                  </a:extLst>
                </a:gridCol>
              </a:tblGrid>
              <a:tr h="440638">
                <a:tc>
                  <a:txBody>
                    <a:bodyPr/>
                    <a:lstStyle/>
                    <a:p>
                      <a:r>
                        <a:rPr lang="en-GB" sz="1200" b="1" dirty="0">
                          <a:solidFill>
                            <a:schemeClr val="bg1"/>
                          </a:solidFill>
                        </a:rPr>
                        <a:t>Areas of Focus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500" b="1" i="0" u="none" strike="noStrike" kern="1200" cap="none" spc="0" normalizeH="0" baseline="0" noProof="0" dirty="0">
                          <a:ln>
                            <a:noFill/>
                          </a:ln>
                          <a:solidFill>
                            <a:schemeClr val="bg1"/>
                          </a:solidFill>
                          <a:effectLst/>
                          <a:uLnTx/>
                          <a:uFillTx/>
                          <a:latin typeface="Aptos" panose="02110004020202020204"/>
                          <a:ea typeface="+mn-ea"/>
                          <a:cs typeface="+mn-cs"/>
                        </a:rPr>
                        <a:t>Community Alternatives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75000"/>
                        <a:lumOff val="25000"/>
                      </a:schemeClr>
                    </a:solidFill>
                  </a:tcPr>
                </a:tc>
                <a:tc hMerge="1">
                  <a:txBody>
                    <a:bodyPr/>
                    <a:lstStyle/>
                    <a:p>
                      <a:pPr algn="ctr"/>
                      <a:endParaRPr lang="en-GB" sz="1400" b="1" dirty="0">
                        <a:solidFill>
                          <a:schemeClr val="tx1"/>
                        </a:solidFill>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dirty="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61963404"/>
                  </a:ext>
                </a:extLst>
              </a:tr>
              <a:tr h="616893">
                <a:tc>
                  <a:txBody>
                    <a:bodyPr/>
                    <a:lstStyle/>
                    <a:p>
                      <a:r>
                        <a:rPr lang="en-GB" sz="1200" b="1" dirty="0">
                          <a:solidFill>
                            <a:schemeClr val="bg1"/>
                          </a:solidFill>
                        </a:rPr>
                        <a:t>Aim</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algn="ctr"/>
                      <a:r>
                        <a:rPr lang="en-GB" sz="1200" b="1" dirty="0"/>
                        <a:t>Providing a good quality, multi-agency community offer that works together to wrap around the person and their loved ones, providing early and preventative intervention and promoting citizenship and a sense of belonging. This offer is essential in ensuring people can also leave hospital when they are clinically ready.</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hMerge="1">
                  <a:txBody>
                    <a:bodyPr/>
                    <a:lstStyle/>
                    <a:p>
                      <a:pPr algn="ctr"/>
                      <a:endParaRPr lang="en-GB" sz="1100" dirty="0">
                        <a:highlight>
                          <a:srgbClr val="FFFF00"/>
                        </a:highlight>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3527212442"/>
                  </a:ext>
                </a:extLst>
              </a:tr>
              <a:tr h="440638">
                <a:tc>
                  <a:txBody>
                    <a:bodyPr/>
                    <a:lstStyle/>
                    <a:p>
                      <a:r>
                        <a:rPr lang="en-GB" sz="1200" b="1" dirty="0">
                          <a:solidFill>
                            <a:schemeClr val="bg1"/>
                          </a:solidFill>
                        </a:rPr>
                        <a:t>Inpatient area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Adult Mental Health inpatient services   (including adult/older adult acute &amp; PICU)</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kern="1200" dirty="0">
                          <a:solidFill>
                            <a:schemeClr val="dk1"/>
                          </a:solidFill>
                          <a:effectLst/>
                          <a:latin typeface="+mn-lt"/>
                          <a:ea typeface="+mn-ea"/>
                          <a:cs typeface="+mn-cs"/>
                        </a:rPr>
                        <a:t>Mental Health inpatient Rehabilitation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Acute Mental Health inpatient services for adults with a learning disability and autistic adults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2442954629"/>
                  </a:ext>
                </a:extLst>
              </a:tr>
              <a:tr h="3363536">
                <a:tc>
                  <a:txBody>
                    <a:bodyPr/>
                    <a:lstStyle/>
                    <a:p>
                      <a:r>
                        <a:rPr lang="en-GB" sz="1200" b="1" dirty="0">
                          <a:solidFill>
                            <a:schemeClr val="bg1"/>
                          </a:solidFill>
                        </a:rPr>
                        <a:t>Objectives &amp; Outcomes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Strengthen links between inpatient and community services including better working across teams and collaborative working with VCFSE, Housing and Local Authorities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LIN improvement project to test improved housing/LA working to facilitate timely discharge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 a strategic housing plan to support the delivery of care in the community</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Ensure work is aligned to LSC UEC plan and supports the development of home based treatment teams to offer responsive and preventative intervention, achieving core fidelity of the national model</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Ongoing improvement work to strengthen the purpose of admission into adult mental health inpatient care, ensuring a ‘community first’ approach is embedded consistently across LSC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Benchmark community rehabilitation services against national guidance and develop trajectories for commissioning a local pathway of care that addresses a person’s rehabilitation needs in the community.</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Secure approval and funding for community rehabilitation business case and expand the offer to cover all localities (e.g. Blackburn and Darwen) and increase the caseload by 1/3 by March 2027</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Implementation of QTP National mental health community rehabilitation commissioner  guidance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Refine process for 72hr follow up in line with 10 High Impact Initiatives to ensure after care arrangements are appropriate to meet the person’s needs and minimise risks of relapse/ readmission.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Strengthen relationships with VCFSE and Housing providers to provide early intervention and preventative support, to reduce inpatient admissions and longer lengths of stay in hospital.</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Improve step-up/step-down pathways and community alternatives.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Improve early intervention and community wrap-around support.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Improve community alternatives and crisis response.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Strengthen joint commissioning with local authorities.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Identify opportunities for greater multi-agency service delivery with VCFSE partners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 a strategic housing plan to support the delivery of care in the community</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Ensure developments are aligned to the national plan to develop the Intensive Support Function (ISF)</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To continue to utilise the Dynamic Support Register to identify opportunities for increased community support to prevent unnecessary admission to hospital</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547901425"/>
                  </a:ext>
                </a:extLst>
              </a:tr>
              <a:tr h="954715">
                <a:tc>
                  <a:txBody>
                    <a:bodyPr/>
                    <a:lstStyle/>
                    <a:p>
                      <a:r>
                        <a:rPr lang="en-GB" sz="1200" b="1" dirty="0">
                          <a:solidFill>
                            <a:schemeClr val="bg1"/>
                          </a:solidFill>
                        </a:rPr>
                        <a:t>Considerations for autistic people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Expand autism-informed training across community team and improve early intervention and community wrap-around support.</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 crisis response pathways tailored to autistic individuals.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Strengthen integration between mental health and autism services.</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Ensure appropriate placement availability and support for discharge planning.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621358342"/>
                  </a:ext>
                </a:extLst>
              </a:tr>
              <a:tr h="590033">
                <a:tc>
                  <a:txBody>
                    <a:bodyPr/>
                    <a:lstStyle/>
                    <a:p>
                      <a:r>
                        <a:rPr lang="en-GB" sz="1200" b="1" dirty="0">
                          <a:solidFill>
                            <a:schemeClr val="bg1"/>
                          </a:solidFill>
                        </a:rPr>
                        <a:t>Quality Enablers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gridSpan="3">
                  <a:txBody>
                    <a:bodyPr/>
                    <a:lstStyle/>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Increased access to a range of therapeutic assessments and interventions at a level of intensity that will meet the individual need </a:t>
                      </a:r>
                      <a:r>
                        <a:rPr lang="en-GB" sz="1100" dirty="0" err="1"/>
                        <a:t>eg</a:t>
                      </a:r>
                      <a:r>
                        <a:rPr lang="en-GB" sz="1100" dirty="0"/>
                        <a:t>, via Intensive Assertive Treatment 24/7 Hubs, implementation of the Personalised Framework</a:t>
                      </a:r>
                    </a:p>
                    <a:p>
                      <a:pPr marL="171450" marR="0" lvl="0" indent="-171450" algn="ctr"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Increased collaboration across services and appropriate leadership, governance and oversight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40000"/>
                        <a:lumOff val="60000"/>
                      </a:schemeClr>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GB" sz="11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1594636616"/>
                  </a:ext>
                </a:extLst>
              </a:tr>
            </a:tbl>
          </a:graphicData>
        </a:graphic>
      </p:graphicFrame>
      <p:sp>
        <p:nvSpPr>
          <p:cNvPr id="6" name="TextBox 5">
            <a:extLst>
              <a:ext uri="{FF2B5EF4-FFF2-40B4-BE49-F238E27FC236}">
                <a16:creationId xmlns:a16="http://schemas.microsoft.com/office/drawing/2014/main" id="{BCF9640B-8644-383B-29D7-89E16EA70956}"/>
              </a:ext>
            </a:extLst>
          </p:cNvPr>
          <p:cNvSpPr txBox="1"/>
          <p:nvPr/>
        </p:nvSpPr>
        <p:spPr>
          <a:xfrm>
            <a:off x="0" y="0"/>
            <a:ext cx="1207331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ptos" panose="020B0004020202020204"/>
                <a:ea typeface="+mn-ea"/>
                <a:cs typeface="+mn-cs"/>
              </a:rPr>
              <a:t>LSC Plan- Key actions to develop community alternatives to inpatient care</a:t>
            </a:r>
          </a:p>
        </p:txBody>
      </p:sp>
    </p:spTree>
    <p:extLst>
      <p:ext uri="{BB962C8B-B14F-4D97-AF65-F5344CB8AC3E}">
        <p14:creationId xmlns:p14="http://schemas.microsoft.com/office/powerpoint/2010/main" val="2045420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036FD75E-7F42-2CFB-5D8B-930541DFCC88}"/>
              </a:ext>
            </a:extLst>
          </p:cNvPr>
          <p:cNvSpPr/>
          <p:nvPr/>
        </p:nvSpPr>
        <p:spPr>
          <a:xfrm>
            <a:off x="76917" y="700996"/>
            <a:ext cx="8342888" cy="5909193"/>
          </a:xfrm>
          <a:prstGeom prst="roundRect">
            <a:avLst/>
          </a:prstGeom>
          <a:solidFill>
            <a:schemeClr val="bg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284400" marR="0" lvl="0" indent="-284400" algn="l" defTabSz="914400" rtl="0" eaLnBrk="1" fontAlgn="auto" latinLnBrk="0" hangingPunct="1">
              <a:lnSpc>
                <a:spcPct val="100000"/>
              </a:lnSpc>
              <a:spcBef>
                <a:spcPts val="200"/>
              </a:spcBef>
              <a:spcAft>
                <a:spcPts val="200"/>
              </a:spcAft>
              <a:buClrTx/>
              <a:buSzTx/>
              <a:buFontTx/>
              <a:buNone/>
              <a:tabLst/>
              <a:defRPr/>
            </a:pPr>
            <a:r>
              <a:rPr kumimoji="0" lang="en-GB" sz="1200" b="1" i="0" u="none" strike="noStrike" kern="1200" cap="none" spc="0" normalizeH="0" baseline="0" noProof="0" dirty="0">
                <a:ln>
                  <a:noFill/>
                </a:ln>
                <a:solidFill>
                  <a:srgbClr val="231F20"/>
                </a:solidFill>
                <a:effectLst/>
                <a:uLnTx/>
                <a:uFillTx/>
                <a:latin typeface="Arial" panose="020B0604020202020204"/>
                <a:ea typeface="+mn-ea"/>
                <a:cs typeface="+mn-cs"/>
              </a:rPr>
              <a:t>Programme Involvement:</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LSCFT is involved in 5 of the 6 national strands of the Culture of Care programme.</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Five wards are actively participating in the ward-level Quality Improvement (QI) strand, the largest cohort nationally.</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Two ward managers have completed the Ward Manager Development Programme; three more are starting in September.</a:t>
            </a:r>
          </a:p>
          <a:p>
            <a:pPr marL="284400" marR="0" lvl="0" indent="-284400" algn="l" defTabSz="914400" rtl="0" eaLnBrk="1" fontAlgn="auto" latinLnBrk="0" hangingPunct="1">
              <a:lnSpc>
                <a:spcPct val="100000"/>
              </a:lnSpc>
              <a:spcBef>
                <a:spcPts val="200"/>
              </a:spcBef>
              <a:spcAft>
                <a:spcPts val="200"/>
              </a:spcAft>
              <a:buClrTx/>
              <a:buSzTx/>
              <a:buFontTx/>
              <a:buNone/>
              <a:tabLst/>
              <a:defRPr/>
            </a:pPr>
            <a:r>
              <a:rPr kumimoji="0" lang="en-GB" sz="1200" b="1" i="0" u="none" strike="noStrike" kern="1200" cap="none" spc="0" normalizeH="0" baseline="0" noProof="0" dirty="0">
                <a:ln>
                  <a:noFill/>
                </a:ln>
                <a:solidFill>
                  <a:srgbClr val="231F20"/>
                </a:solidFill>
                <a:effectLst/>
                <a:uLnTx/>
                <a:uFillTx/>
                <a:latin typeface="Arial" panose="020B0604020202020204"/>
                <a:ea typeface="+mn-ea"/>
                <a:cs typeface="+mn-cs"/>
              </a:rPr>
              <a:t>Lived Experience and Co-production:</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Four lived experience leads are aligned to the five wards.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Service user councils and feedback forms are embedded in ward routines.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Co-produced standards and the “Culture of Care House” model are being used across wards.</a:t>
            </a:r>
          </a:p>
          <a:p>
            <a:pPr marL="284400" marR="0" lvl="0" indent="-284400" algn="l" defTabSz="914400" rtl="0" eaLnBrk="1" fontAlgn="auto" latinLnBrk="0" hangingPunct="1">
              <a:lnSpc>
                <a:spcPct val="100000"/>
              </a:lnSpc>
              <a:spcBef>
                <a:spcPts val="200"/>
              </a:spcBef>
              <a:spcAft>
                <a:spcPts val="200"/>
              </a:spcAft>
              <a:buClrTx/>
              <a:buSzTx/>
              <a:buFontTx/>
              <a:buNone/>
              <a:tabLst/>
              <a:defRPr/>
            </a:pPr>
            <a:r>
              <a:rPr kumimoji="0" lang="en-GB" sz="1200" b="1" i="0" u="none" strike="noStrike" kern="1200" cap="none" spc="0" normalizeH="0" baseline="0" noProof="0" dirty="0">
                <a:ln>
                  <a:noFill/>
                </a:ln>
                <a:solidFill>
                  <a:srgbClr val="231F20"/>
                </a:solidFill>
                <a:effectLst/>
                <a:uLnTx/>
                <a:uFillTx/>
                <a:latin typeface="Arial" panose="020B0604020202020204"/>
                <a:ea typeface="+mn-ea"/>
                <a:cs typeface="+mn-cs"/>
              </a:rPr>
              <a:t>Quality Improvement Initiatives: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Over 40 change ideas have been tested across five wards.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Examples include</a:t>
            </a:r>
            <a:r>
              <a:rPr lang="en-GB" sz="1200" dirty="0">
                <a:solidFill>
                  <a:srgbClr val="231F20"/>
                </a:solidFill>
                <a:latin typeface="Arial" panose="020B0604020202020204"/>
              </a:rPr>
              <a:t> </a:t>
            </a: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scheduled Multi-disciplinary Team slots for patients, autism-friendly recipe cards, sensory gardens, and seclusion resource boxes.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Staff and patients have co-designed improvements to ward environments and ward processes.</a:t>
            </a:r>
          </a:p>
          <a:p>
            <a:pPr marL="284400" marR="0" lvl="0" indent="-284400" algn="l" defTabSz="914400" rtl="0" eaLnBrk="1" fontAlgn="auto" latinLnBrk="0" hangingPunct="1">
              <a:lnSpc>
                <a:spcPct val="100000"/>
              </a:lnSpc>
              <a:spcBef>
                <a:spcPts val="200"/>
              </a:spcBef>
              <a:spcAft>
                <a:spcPts val="200"/>
              </a:spcAft>
              <a:buClrTx/>
              <a:buSzTx/>
              <a:buFontTx/>
              <a:buNone/>
              <a:tabLst/>
              <a:defRPr/>
            </a:pPr>
            <a:r>
              <a:rPr kumimoji="0" lang="en-GB" sz="1200" b="1" i="0" u="none" strike="noStrike" kern="1200" cap="none" spc="0" normalizeH="0" baseline="0" noProof="0" dirty="0">
                <a:ln>
                  <a:noFill/>
                </a:ln>
                <a:solidFill>
                  <a:srgbClr val="231F20"/>
                </a:solidFill>
                <a:effectLst/>
                <a:uLnTx/>
                <a:uFillTx/>
                <a:latin typeface="Arial" panose="020B0604020202020204"/>
                <a:ea typeface="+mn-ea"/>
                <a:cs typeface="+mn-cs"/>
              </a:rPr>
              <a:t>Training and Development:</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Staff have received training in trauma-informed, autism-informed, anti-racism, and cultural competence approaches.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dirty="0">
                <a:solidFill>
                  <a:srgbClr val="231F20"/>
                </a:solidFill>
                <a:latin typeface="Arial" panose="020B0604020202020204"/>
              </a:rPr>
              <a:t>A dedicated</a:t>
            </a: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 practice educator</a:t>
            </a:r>
            <a:r>
              <a:rPr lang="en-GB" sz="1200" dirty="0">
                <a:solidFill>
                  <a:srgbClr val="231F20"/>
                </a:solidFill>
                <a:latin typeface="Arial" panose="020B0604020202020204"/>
              </a:rPr>
              <a:t> </a:t>
            </a: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supports implementation across wards.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Peer support workers and volunteers are being integrated into ward teams.</a:t>
            </a:r>
          </a:p>
          <a:p>
            <a:pPr marL="284400" marR="0" lvl="0" indent="-284400" algn="l" defTabSz="914400" rtl="0" eaLnBrk="1" fontAlgn="auto" latinLnBrk="0" hangingPunct="1">
              <a:lnSpc>
                <a:spcPct val="100000"/>
              </a:lnSpc>
              <a:spcBef>
                <a:spcPts val="200"/>
              </a:spcBef>
              <a:spcAft>
                <a:spcPts val="200"/>
              </a:spcAft>
              <a:buClrTx/>
              <a:buSzTx/>
              <a:buFontTx/>
              <a:buNone/>
              <a:tabLst/>
              <a:defRPr/>
            </a:pPr>
            <a:r>
              <a:rPr kumimoji="0" lang="en-GB" sz="1200" b="1" i="0" u="none" strike="noStrike" kern="1200" cap="none" spc="0" normalizeH="0" baseline="0" noProof="0" dirty="0">
                <a:ln>
                  <a:noFill/>
                </a:ln>
                <a:solidFill>
                  <a:srgbClr val="231F20"/>
                </a:solidFill>
                <a:effectLst/>
                <a:uLnTx/>
                <a:uFillTx/>
                <a:latin typeface="Arial" panose="020B0604020202020204"/>
                <a:ea typeface="+mn-ea"/>
                <a:cs typeface="+mn-cs"/>
              </a:rPr>
              <a:t>Data and Outcomes: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Positive trends in patient experience and reduced restrictive practices (e.g. restraint, seclusion).</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Mini burnout surveys show high job satisfaction despite stress.</a:t>
            </a:r>
          </a:p>
          <a:p>
            <a:pPr marL="284400" marR="0" lvl="0" indent="-28440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Accreditation visits aligned with Culture of Care standards are underway across all 47 inpatient wards. </a:t>
            </a:r>
          </a:p>
        </p:txBody>
      </p:sp>
      <p:sp>
        <p:nvSpPr>
          <p:cNvPr id="8" name="Rectangle: Rounded Corners 7">
            <a:extLst>
              <a:ext uri="{FF2B5EF4-FFF2-40B4-BE49-F238E27FC236}">
                <a16:creationId xmlns:a16="http://schemas.microsoft.com/office/drawing/2014/main" id="{50CE213C-D608-DF22-3673-1B59C5E69062}"/>
              </a:ext>
            </a:extLst>
          </p:cNvPr>
          <p:cNvSpPr/>
          <p:nvPr/>
        </p:nvSpPr>
        <p:spPr>
          <a:xfrm>
            <a:off x="76917" y="593824"/>
            <a:ext cx="3145556" cy="360000"/>
          </a:xfrm>
          <a:prstGeom prst="roundRect">
            <a:avLst/>
          </a:prstGeom>
          <a:solidFill>
            <a:srgbClr val="084F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Arial"/>
                <a:ea typeface="+mn-ea"/>
                <a:cs typeface="Arial"/>
              </a:rPr>
              <a:t>Progress to Date:</a:t>
            </a:r>
          </a:p>
        </p:txBody>
      </p:sp>
      <p:sp>
        <p:nvSpPr>
          <p:cNvPr id="11" name="Title 10">
            <a:extLst>
              <a:ext uri="{FF2B5EF4-FFF2-40B4-BE49-F238E27FC236}">
                <a16:creationId xmlns:a16="http://schemas.microsoft.com/office/drawing/2014/main" id="{1659FEF2-9FE0-9D6B-01E0-704AFDE2C24D}"/>
              </a:ext>
            </a:extLst>
          </p:cNvPr>
          <p:cNvSpPr txBox="1">
            <a:spLocks noGrp="1"/>
          </p:cNvSpPr>
          <p:nvPr>
            <p:ph type="title"/>
          </p:nvPr>
        </p:nvSpPr>
        <p:spPr>
          <a:xfrm>
            <a:off x="76917" y="174983"/>
            <a:ext cx="1057100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231F20"/>
                </a:solidFill>
                <a:effectLst/>
                <a:uLnTx/>
                <a:uFillTx/>
                <a:latin typeface="Arial" panose="020B0604020202020204"/>
                <a:ea typeface="+mn-ea"/>
                <a:cs typeface="+mn-cs"/>
              </a:rPr>
              <a:t>LSCFT: Continuing to improve the culture of care </a:t>
            </a:r>
            <a:r>
              <a:rPr lang="en-GB" sz="2000" dirty="0">
                <a:solidFill>
                  <a:srgbClr val="231F20"/>
                </a:solidFill>
                <a:latin typeface="Arial" panose="020B0604020202020204"/>
                <a:ea typeface="+mn-ea"/>
                <a:cs typeface="+mn-cs"/>
              </a:rPr>
              <a:t>across inpatient services</a:t>
            </a:r>
            <a:endParaRPr lang="en-GB" sz="2000" b="1" dirty="0">
              <a:solidFill>
                <a:prstClr val="black"/>
              </a:solidFill>
              <a:latin typeface="Aptos" panose="020B0004020202020204"/>
            </a:endParaRPr>
          </a:p>
        </p:txBody>
      </p:sp>
      <p:sp>
        <p:nvSpPr>
          <p:cNvPr id="2" name="Rectangle: Rounded Corners 1">
            <a:extLst>
              <a:ext uri="{FF2B5EF4-FFF2-40B4-BE49-F238E27FC236}">
                <a16:creationId xmlns:a16="http://schemas.microsoft.com/office/drawing/2014/main" id="{71015F2E-EBFB-17E7-457D-0CCF29FD9EC9}"/>
              </a:ext>
            </a:extLst>
          </p:cNvPr>
          <p:cNvSpPr/>
          <p:nvPr/>
        </p:nvSpPr>
        <p:spPr>
          <a:xfrm>
            <a:off x="8698938" y="1270450"/>
            <a:ext cx="3416145" cy="4774300"/>
          </a:xfrm>
          <a:prstGeom prst="roundRect">
            <a:avLst/>
          </a:prstGeom>
          <a:solidFill>
            <a:schemeClr val="bg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171450" marR="0" lvl="0" indent="-17145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Expand the Culture of Care programme beyond the initial five wards.</a:t>
            </a:r>
          </a:p>
          <a:p>
            <a:pPr marR="0" lvl="0" algn="l" defTabSz="914400" rtl="0" eaLnBrk="1" fontAlgn="auto" latinLnBrk="0" hangingPunct="1">
              <a:spcBef>
                <a:spcPts val="200"/>
              </a:spcBef>
              <a:spcAft>
                <a:spcPts val="200"/>
              </a:spcAft>
              <a:buClrTx/>
              <a:buSzTx/>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Embed the “I &amp; We” statements across all inpatient services.</a:t>
            </a:r>
          </a:p>
          <a:p>
            <a:pPr marR="0" lvl="0" algn="l" defTabSz="914400" rtl="0" eaLnBrk="1" fontAlgn="auto" latinLnBrk="0" hangingPunct="1">
              <a:spcBef>
                <a:spcPts val="200"/>
              </a:spcBef>
              <a:spcAft>
                <a:spcPts val="200"/>
              </a:spcAft>
              <a:buClrTx/>
              <a:buSzTx/>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Strengthen the role of lived experience in governance and service design.</a:t>
            </a: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Continue to track and evaluate impact using national dashboards and local metrics.</a:t>
            </a: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Secure ongoing funding and support for key roles.</a:t>
            </a: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4400" marR="0" lvl="0" indent="-284400" algn="l" defTabSz="914400" rtl="0" eaLnBrk="1" fontAlgn="auto" latinLnBrk="0" hangingPunct="1">
              <a:spcBef>
                <a:spcPts val="200"/>
              </a:spcBef>
              <a:spcAft>
                <a:spcPts val="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rgbClr val="231F20"/>
                </a:solidFill>
                <a:effectLst/>
                <a:uLnTx/>
                <a:uFillTx/>
                <a:latin typeface="Arial" panose="020B0604020202020204"/>
                <a:ea typeface="+mn-ea"/>
                <a:cs typeface="+mn-cs"/>
              </a:rPr>
              <a:t>Align with national and regional developments, including the Royal College of Psychiatrists’ frameworks.</a:t>
            </a:r>
          </a:p>
        </p:txBody>
      </p:sp>
      <p:sp>
        <p:nvSpPr>
          <p:cNvPr id="4" name="Rectangle: Rounded Corners 3">
            <a:extLst>
              <a:ext uri="{FF2B5EF4-FFF2-40B4-BE49-F238E27FC236}">
                <a16:creationId xmlns:a16="http://schemas.microsoft.com/office/drawing/2014/main" id="{2F2AE0C5-EB02-7872-53F8-70C0A960D32A}"/>
              </a:ext>
            </a:extLst>
          </p:cNvPr>
          <p:cNvSpPr/>
          <p:nvPr/>
        </p:nvSpPr>
        <p:spPr>
          <a:xfrm>
            <a:off x="8698938" y="1112655"/>
            <a:ext cx="3145556" cy="360000"/>
          </a:xfrm>
          <a:prstGeom prst="roundRect">
            <a:avLst/>
          </a:prstGeom>
          <a:solidFill>
            <a:srgbClr val="084F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Arial"/>
                <a:ea typeface="+mn-ea"/>
                <a:cs typeface="Arial"/>
              </a:rPr>
              <a:t>Priorities for Year 2:</a:t>
            </a:r>
          </a:p>
        </p:txBody>
      </p:sp>
    </p:spTree>
    <p:extLst>
      <p:ext uri="{BB962C8B-B14F-4D97-AF65-F5344CB8AC3E}">
        <p14:creationId xmlns:p14="http://schemas.microsoft.com/office/powerpoint/2010/main" val="1702971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30EAF83-A852-F6AC-F128-DE07C1DA7AC5}"/>
              </a:ext>
            </a:extLst>
          </p:cNvPr>
          <p:cNvCxnSpPr>
            <a:cxnSpLocks/>
          </p:cNvCxnSpPr>
          <p:nvPr/>
        </p:nvCxnSpPr>
        <p:spPr>
          <a:xfrm>
            <a:off x="9185754" y="1173535"/>
            <a:ext cx="0" cy="5549498"/>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3" name="Straight Connector 2">
            <a:extLst>
              <a:ext uri="{FF2B5EF4-FFF2-40B4-BE49-F238E27FC236}">
                <a16:creationId xmlns:a16="http://schemas.microsoft.com/office/drawing/2014/main" id="{65977687-4038-FBCC-5430-7C0C311A0DA2}"/>
              </a:ext>
            </a:extLst>
          </p:cNvPr>
          <p:cNvCxnSpPr>
            <a:cxnSpLocks/>
          </p:cNvCxnSpPr>
          <p:nvPr/>
        </p:nvCxnSpPr>
        <p:spPr>
          <a:xfrm>
            <a:off x="1853961" y="1387707"/>
            <a:ext cx="0" cy="5410997"/>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B301D610-F3BA-5AA1-5C90-9D3076A9074A}"/>
              </a:ext>
            </a:extLst>
          </p:cNvPr>
          <p:cNvCxnSpPr>
            <a:cxnSpLocks/>
          </p:cNvCxnSpPr>
          <p:nvPr/>
        </p:nvCxnSpPr>
        <p:spPr>
          <a:xfrm>
            <a:off x="5546605" y="1312036"/>
            <a:ext cx="0" cy="5410997"/>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graphicFrame>
        <p:nvGraphicFramePr>
          <p:cNvPr id="4" name="Diagram 3">
            <a:extLst>
              <a:ext uri="{FF2B5EF4-FFF2-40B4-BE49-F238E27FC236}">
                <a16:creationId xmlns:a16="http://schemas.microsoft.com/office/drawing/2014/main" id="{83ED0160-3300-0163-DB9C-7A76E03F6BDE}"/>
              </a:ext>
            </a:extLst>
          </p:cNvPr>
          <p:cNvGraphicFramePr/>
          <p:nvPr/>
        </p:nvGraphicFramePr>
        <p:xfrm>
          <a:off x="163902" y="59588"/>
          <a:ext cx="11956210" cy="2562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20">
            <a:extLst>
              <a:ext uri="{FF2B5EF4-FFF2-40B4-BE49-F238E27FC236}">
                <a16:creationId xmlns:a16="http://schemas.microsoft.com/office/drawing/2014/main" id="{563FAF84-94C8-B0E4-F5FD-7B43081EA4A1}"/>
              </a:ext>
            </a:extLst>
          </p:cNvPr>
          <p:cNvSpPr/>
          <p:nvPr/>
        </p:nvSpPr>
        <p:spPr>
          <a:xfrm>
            <a:off x="5745973" y="2026324"/>
            <a:ext cx="2019298" cy="5789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8" name="TextBox 17">
            <a:extLst>
              <a:ext uri="{FF2B5EF4-FFF2-40B4-BE49-F238E27FC236}">
                <a16:creationId xmlns:a16="http://schemas.microsoft.com/office/drawing/2014/main" id="{EA2A6D7C-2AB1-A958-9EDB-950DB02C6718}"/>
              </a:ext>
            </a:extLst>
          </p:cNvPr>
          <p:cNvSpPr txBox="1"/>
          <p:nvPr/>
        </p:nvSpPr>
        <p:spPr>
          <a:xfrm>
            <a:off x="6809355" y="1195317"/>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Q4</a:t>
            </a:r>
          </a:p>
        </p:txBody>
      </p:sp>
      <p:sp>
        <p:nvSpPr>
          <p:cNvPr id="19" name="TextBox 18">
            <a:extLst>
              <a:ext uri="{FF2B5EF4-FFF2-40B4-BE49-F238E27FC236}">
                <a16:creationId xmlns:a16="http://schemas.microsoft.com/office/drawing/2014/main" id="{2BBC3356-0BBA-D08A-E615-BE38A97A6070}"/>
              </a:ext>
            </a:extLst>
          </p:cNvPr>
          <p:cNvSpPr txBox="1"/>
          <p:nvPr/>
        </p:nvSpPr>
        <p:spPr>
          <a:xfrm>
            <a:off x="3170207" y="1195317"/>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Q3</a:t>
            </a:r>
          </a:p>
        </p:txBody>
      </p:sp>
      <p:sp>
        <p:nvSpPr>
          <p:cNvPr id="20" name="TextBox 19">
            <a:extLst>
              <a:ext uri="{FF2B5EF4-FFF2-40B4-BE49-F238E27FC236}">
                <a16:creationId xmlns:a16="http://schemas.microsoft.com/office/drawing/2014/main" id="{FEECF3B5-FEA5-FFD1-8CB4-B059F1E535A7}"/>
              </a:ext>
            </a:extLst>
          </p:cNvPr>
          <p:cNvSpPr txBox="1"/>
          <p:nvPr/>
        </p:nvSpPr>
        <p:spPr>
          <a:xfrm>
            <a:off x="10037615" y="1195319"/>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Q1</a:t>
            </a:r>
          </a:p>
        </p:txBody>
      </p:sp>
      <p:sp>
        <p:nvSpPr>
          <p:cNvPr id="25" name="TextBox 24">
            <a:extLst>
              <a:ext uri="{FF2B5EF4-FFF2-40B4-BE49-F238E27FC236}">
                <a16:creationId xmlns:a16="http://schemas.microsoft.com/office/drawing/2014/main" id="{D2806D88-189C-F743-D926-F3D3E1EA8351}"/>
              </a:ext>
            </a:extLst>
          </p:cNvPr>
          <p:cNvSpPr txBox="1"/>
          <p:nvPr/>
        </p:nvSpPr>
        <p:spPr>
          <a:xfrm>
            <a:off x="5719072" y="2026324"/>
            <a:ext cx="3466682" cy="3862596"/>
          </a:xfrm>
          <a:prstGeom prst="rect">
            <a:avLst/>
          </a:prstGeom>
          <a:noFill/>
          <a:ln>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Application of Demand and Capacity Models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Embedding of QTP Principles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e.g. via “I”&amp; “We” Statements and Culture of Care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ICB Commissioner and Contract Leads Identified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Plan for MH Act Reform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Map out and plan for QTP Interdependencies</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ABI, Secure, CERN, CYP, VCSFE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2BC5CD"/>
                </a:solidFill>
                <a:effectLst/>
                <a:uLnTx/>
                <a:uFillTx/>
                <a:latin typeface="Arial" panose="020B0604020202020204" pitchFamily="34" charset="0"/>
                <a:ea typeface="+mn-ea"/>
                <a:cs typeface="Arial" panose="020B0604020202020204" pitchFamily="34" charset="0"/>
              </a:rPr>
              <a:t>Agree ICB reporting and escalation processes for System Oversight (inc. Early Warning Signs)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Plans for Culture of Care Sustainability </a:t>
            </a:r>
          </a:p>
        </p:txBody>
      </p:sp>
      <p:sp>
        <p:nvSpPr>
          <p:cNvPr id="6" name="TextBox 5">
            <a:extLst>
              <a:ext uri="{FF2B5EF4-FFF2-40B4-BE49-F238E27FC236}">
                <a16:creationId xmlns:a16="http://schemas.microsoft.com/office/drawing/2014/main" id="{A43C35BF-141B-5104-BC36-D31D6BE98BDD}"/>
              </a:ext>
            </a:extLst>
          </p:cNvPr>
          <p:cNvSpPr txBox="1"/>
          <p:nvPr/>
        </p:nvSpPr>
        <p:spPr>
          <a:xfrm>
            <a:off x="9303471" y="2026324"/>
            <a:ext cx="2835458" cy="4162678"/>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Define All Elements to be Included in Specifications </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Inpatient access processes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Development of models of care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Definition of KPIs and reporting mechanisms to be incorporated</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Plan for implementation and decommissioning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Regular reporting until March 2027</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Implementation of guidance (inc. QTP Principles)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Implementation of model of care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2BC5CD"/>
                </a:solidFill>
                <a:effectLst/>
                <a:uLnTx/>
                <a:uFillTx/>
                <a:latin typeface="Arial" panose="020B0604020202020204" pitchFamily="34" charset="0"/>
                <a:ea typeface="+mn-ea"/>
                <a:cs typeface="Arial" panose="020B0604020202020204" pitchFamily="34" charset="0"/>
              </a:rPr>
              <a:t>System Oversight (inc. EWS) Implementation Plan</a:t>
            </a:r>
            <a:endParaRPr kumimoji="0" lang="en-GB" sz="1050" b="1" i="0" u="none" strike="noStrike" kern="1200" cap="none" spc="0" normalizeH="0" baseline="0" noProof="0">
              <a:ln>
                <a:noFill/>
              </a:ln>
              <a:solidFill>
                <a:srgbClr val="2BC5CD"/>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0585FA73-69F5-5225-6BE2-1C83B615ADEF}"/>
              </a:ext>
            </a:extLst>
          </p:cNvPr>
          <p:cNvSpPr txBox="1"/>
          <p:nvPr/>
        </p:nvSpPr>
        <p:spPr>
          <a:xfrm>
            <a:off x="1940195" y="2026324"/>
            <a:ext cx="3466682" cy="4524315"/>
          </a:xfrm>
          <a:prstGeom prst="rect">
            <a:avLst/>
          </a:prstGeom>
          <a:noFill/>
          <a:ln>
            <a:no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Established Programme Governance and Delivery Groups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With defined aims, action plans and roles and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Established Baselines and Setting Trajectories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Completed Assessment against QTP Guidance and Requirements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Understanding of system gaps, best practice, ensure alignment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Define Lived Experience Involvement and Plans for Coproduction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2BC5CD"/>
                </a:solidFill>
                <a:effectLst/>
                <a:uLnTx/>
                <a:uFillTx/>
                <a:latin typeface="Arial" panose="020B0604020202020204" pitchFamily="34" charset="0"/>
                <a:ea typeface="+mn-ea"/>
                <a:cs typeface="Arial" panose="020B0604020202020204" pitchFamily="34" charset="0"/>
              </a:rPr>
              <a:t>Determine existing channels and processes to support effective System Oversight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BC5CD"/>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2BC5CD"/>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B050"/>
                </a:solidFill>
                <a:effectLst/>
                <a:uLnTx/>
                <a:uFillTx/>
                <a:latin typeface="Arial" panose="020B0604020202020204" pitchFamily="34" charset="0"/>
                <a:ea typeface="+mn-ea"/>
                <a:cs typeface="Arial" panose="020B0604020202020204" pitchFamily="34" charset="0"/>
              </a:rPr>
              <a:t>Consolidate Culture of Care Activity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a:ln>
                  <a:noFill/>
                </a:ln>
                <a:solidFill>
                  <a:prstClr val="black"/>
                </a:solidFill>
                <a:effectLst/>
                <a:uLnTx/>
                <a:uFillTx/>
                <a:latin typeface="Arial"/>
                <a:ea typeface="+mn-ea"/>
                <a:cs typeface="Arial"/>
              </a:rPr>
              <a:t>Identifying progress, lessons learned and future opportunities for sustainability</a:t>
            </a:r>
          </a:p>
        </p:txBody>
      </p:sp>
      <p:sp>
        <p:nvSpPr>
          <p:cNvPr id="8" name="TextBox 7">
            <a:extLst>
              <a:ext uri="{FF2B5EF4-FFF2-40B4-BE49-F238E27FC236}">
                <a16:creationId xmlns:a16="http://schemas.microsoft.com/office/drawing/2014/main" id="{1F365C1C-2DBB-858D-0CDF-63C8D2B86389}"/>
              </a:ext>
            </a:extLst>
          </p:cNvPr>
          <p:cNvSpPr txBox="1"/>
          <p:nvPr/>
        </p:nvSpPr>
        <p:spPr>
          <a:xfrm>
            <a:off x="71886" y="59296"/>
            <a:ext cx="1095754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Quality Transformation Programme (QTP) – Key Milestones</a:t>
            </a:r>
          </a:p>
        </p:txBody>
      </p:sp>
    </p:spTree>
    <p:extLst>
      <p:ext uri="{BB962C8B-B14F-4D97-AF65-F5344CB8AC3E}">
        <p14:creationId xmlns:p14="http://schemas.microsoft.com/office/powerpoint/2010/main" val="414976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51A1BE48-DC72-E6A8-31A6-9B89A1AEAAB6}"/>
              </a:ext>
            </a:extLst>
          </p:cNvPr>
          <p:cNvSpPr/>
          <p:nvPr/>
        </p:nvSpPr>
        <p:spPr>
          <a:xfrm>
            <a:off x="7890981" y="5237699"/>
            <a:ext cx="4084754" cy="667133"/>
          </a:xfrm>
          <a:prstGeom prst="rect">
            <a:avLst/>
          </a:prstGeom>
          <a:solidFill>
            <a:schemeClr val="bg1"/>
          </a:solidFill>
          <a:ln>
            <a:solidFill>
              <a:srgbClr val="2BC5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6" name="Rectangle 25">
            <a:extLst>
              <a:ext uri="{FF2B5EF4-FFF2-40B4-BE49-F238E27FC236}">
                <a16:creationId xmlns:a16="http://schemas.microsoft.com/office/drawing/2014/main" id="{5E0FB553-4D5F-6E57-45D3-CD88E75C30AA}"/>
              </a:ext>
            </a:extLst>
          </p:cNvPr>
          <p:cNvSpPr/>
          <p:nvPr/>
        </p:nvSpPr>
        <p:spPr>
          <a:xfrm>
            <a:off x="7890981" y="1876245"/>
            <a:ext cx="4072415" cy="3231800"/>
          </a:xfrm>
          <a:prstGeom prst="rect">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cxnSp>
        <p:nvCxnSpPr>
          <p:cNvPr id="11" name="Straight Connector 10">
            <a:extLst>
              <a:ext uri="{FF2B5EF4-FFF2-40B4-BE49-F238E27FC236}">
                <a16:creationId xmlns:a16="http://schemas.microsoft.com/office/drawing/2014/main" id="{B93BB8AE-EA55-5EE0-29B4-AA382AA1DAB3}"/>
              </a:ext>
            </a:extLst>
          </p:cNvPr>
          <p:cNvCxnSpPr>
            <a:cxnSpLocks/>
          </p:cNvCxnSpPr>
          <p:nvPr/>
        </p:nvCxnSpPr>
        <p:spPr>
          <a:xfrm>
            <a:off x="5642454" y="1202110"/>
            <a:ext cx="0" cy="5549498"/>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39F0446-E4A6-E84B-CCCE-9146243F1B6B}"/>
              </a:ext>
            </a:extLst>
          </p:cNvPr>
          <p:cNvCxnSpPr>
            <a:cxnSpLocks/>
          </p:cNvCxnSpPr>
          <p:nvPr/>
        </p:nvCxnSpPr>
        <p:spPr>
          <a:xfrm>
            <a:off x="7852673" y="1095555"/>
            <a:ext cx="0" cy="5656053"/>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D6C9B67-B997-629A-2016-A394C895E704}"/>
              </a:ext>
            </a:extLst>
          </p:cNvPr>
          <p:cNvCxnSpPr>
            <a:cxnSpLocks/>
          </p:cNvCxnSpPr>
          <p:nvPr/>
        </p:nvCxnSpPr>
        <p:spPr>
          <a:xfrm>
            <a:off x="1218481" y="1340611"/>
            <a:ext cx="0" cy="5410997"/>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CC75660-19BA-859A-D8A7-986863C10214}"/>
              </a:ext>
            </a:extLst>
          </p:cNvPr>
          <p:cNvCxnSpPr>
            <a:cxnSpLocks/>
          </p:cNvCxnSpPr>
          <p:nvPr/>
        </p:nvCxnSpPr>
        <p:spPr>
          <a:xfrm>
            <a:off x="3420373" y="1340611"/>
            <a:ext cx="0" cy="5410997"/>
          </a:xfrm>
          <a:prstGeom prst="line">
            <a:avLst/>
          </a:prstGeom>
          <a:ln w="1905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graphicFrame>
        <p:nvGraphicFramePr>
          <p:cNvPr id="4" name="Diagram 3">
            <a:extLst>
              <a:ext uri="{FF2B5EF4-FFF2-40B4-BE49-F238E27FC236}">
                <a16:creationId xmlns:a16="http://schemas.microsoft.com/office/drawing/2014/main" id="{83ED0160-3300-0163-DB9C-7A76E03F6BDE}"/>
              </a:ext>
            </a:extLst>
          </p:cNvPr>
          <p:cNvGraphicFramePr/>
          <p:nvPr/>
        </p:nvGraphicFramePr>
        <p:xfrm>
          <a:off x="163902" y="59588"/>
          <a:ext cx="9725325" cy="2562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20">
            <a:extLst>
              <a:ext uri="{FF2B5EF4-FFF2-40B4-BE49-F238E27FC236}">
                <a16:creationId xmlns:a16="http://schemas.microsoft.com/office/drawing/2014/main" id="{563FAF84-94C8-B0E4-F5FD-7B43081EA4A1}"/>
              </a:ext>
            </a:extLst>
          </p:cNvPr>
          <p:cNvSpPr/>
          <p:nvPr/>
        </p:nvSpPr>
        <p:spPr>
          <a:xfrm>
            <a:off x="5745973" y="2026324"/>
            <a:ext cx="2019298" cy="57894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6" name="TextBox 15">
            <a:extLst>
              <a:ext uri="{FF2B5EF4-FFF2-40B4-BE49-F238E27FC236}">
                <a16:creationId xmlns:a16="http://schemas.microsoft.com/office/drawing/2014/main" id="{4430404A-9766-9FD0-6A04-655428B2416D}"/>
              </a:ext>
            </a:extLst>
          </p:cNvPr>
          <p:cNvSpPr txBox="1"/>
          <p:nvPr/>
        </p:nvSpPr>
        <p:spPr>
          <a:xfrm>
            <a:off x="7903018" y="1850972"/>
            <a:ext cx="4098685" cy="33085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Local Pathway of Care Commissioned in line with the Commissioning </a:t>
            </a:r>
            <a:r>
              <a:rPr lang="en-GB" sz="1600" b="1" dirty="0">
                <a:solidFill>
                  <a:srgbClr val="0070C0"/>
                </a:solidFill>
                <a:latin typeface="Arial" panose="020B0604020202020204" pitchFamily="34" charset="0"/>
                <a:cs typeface="Arial" panose="020B0604020202020204" pitchFamily="34" charset="0"/>
              </a:rPr>
              <a:t>F</a:t>
            </a:r>
            <a:r>
              <a:rPr kumimoji="0" lang="en-GB" sz="1600" b="1" i="0" u="none" strike="noStrike" kern="1200" cap="none" spc="0" normalizeH="0" baseline="0" noProof="0" dirty="0" err="1">
                <a:ln>
                  <a:noFill/>
                </a:ln>
                <a:solidFill>
                  <a:srgbClr val="0070C0"/>
                </a:solidFill>
                <a:effectLst/>
                <a:uLnTx/>
                <a:uFillTx/>
                <a:latin typeface="Arial" panose="020B0604020202020204" pitchFamily="34" charset="0"/>
                <a:ea typeface="+mn-ea"/>
                <a:cs typeface="Arial" panose="020B0604020202020204" pitchFamily="34" charset="0"/>
              </a:rPr>
              <a:t>ramework</a:t>
            </a:r>
            <a:r>
              <a:rPr kumimoji="0" lang="en-GB" sz="16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Adult Mental Health (inclusive of older adult and PICU)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Mental Health inpatient services for adults with a learning disability and autistic adults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Arial" panose="020B0604020202020204" pitchFamily="34" charset="0"/>
                <a:cs typeface="Arial" panose="020B0604020202020204" pitchFamily="34" charset="0"/>
              </a:rPr>
              <a:t>Inpatient Mental Health Rehabilitation-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Level 1 &amp; 2,</a:t>
            </a:r>
            <a:r>
              <a:rPr lang="en-GB" sz="1200" dirty="0">
                <a:solidFill>
                  <a:prstClr val="black"/>
                </a:solidFill>
                <a:latin typeface="Arial" panose="020B0604020202020204" pitchFamily="34" charset="0"/>
                <a:cs typeface="Arial" panose="020B0604020202020204" pitchFamily="34" charset="0"/>
              </a:rPr>
              <a:t> (inclusive of inpatient rehabilitation for people with learning disabilities and autistic people)</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prstClr val="black"/>
              </a:solidFill>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Contracts in Place, Specifications Developed (autism-informed), Agreed KPIs and Reporting Mechanisms, QTP Principles Embedded, Plan for Service Sustainability, Plan for Service Evaluation</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GB" sz="16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Robust Community Services</a:t>
            </a:r>
          </a:p>
        </p:txBody>
      </p:sp>
      <p:sp>
        <p:nvSpPr>
          <p:cNvPr id="18" name="TextBox 17">
            <a:extLst>
              <a:ext uri="{FF2B5EF4-FFF2-40B4-BE49-F238E27FC236}">
                <a16:creationId xmlns:a16="http://schemas.microsoft.com/office/drawing/2014/main" id="{EA2A6D7C-2AB1-A958-9EDB-950DB02C6718}"/>
              </a:ext>
            </a:extLst>
          </p:cNvPr>
          <p:cNvSpPr txBox="1"/>
          <p:nvPr/>
        </p:nvSpPr>
        <p:spPr>
          <a:xfrm>
            <a:off x="6320167" y="1202111"/>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Q4</a:t>
            </a:r>
          </a:p>
        </p:txBody>
      </p:sp>
      <p:sp>
        <p:nvSpPr>
          <p:cNvPr id="19" name="TextBox 18">
            <a:extLst>
              <a:ext uri="{FF2B5EF4-FFF2-40B4-BE49-F238E27FC236}">
                <a16:creationId xmlns:a16="http://schemas.microsoft.com/office/drawing/2014/main" id="{2BBC3356-0BBA-D08A-E615-BE38A97A6070}"/>
              </a:ext>
            </a:extLst>
          </p:cNvPr>
          <p:cNvSpPr txBox="1"/>
          <p:nvPr/>
        </p:nvSpPr>
        <p:spPr>
          <a:xfrm>
            <a:off x="4104017" y="1202110"/>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Q3</a:t>
            </a:r>
          </a:p>
        </p:txBody>
      </p:sp>
      <p:sp>
        <p:nvSpPr>
          <p:cNvPr id="20" name="TextBox 19">
            <a:extLst>
              <a:ext uri="{FF2B5EF4-FFF2-40B4-BE49-F238E27FC236}">
                <a16:creationId xmlns:a16="http://schemas.microsoft.com/office/drawing/2014/main" id="{FEECF3B5-FEA5-FFD1-8CB4-B059F1E535A7}"/>
              </a:ext>
            </a:extLst>
          </p:cNvPr>
          <p:cNvSpPr txBox="1"/>
          <p:nvPr/>
        </p:nvSpPr>
        <p:spPr>
          <a:xfrm>
            <a:off x="1853961" y="1202111"/>
            <a:ext cx="838199"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Q2</a:t>
            </a:r>
          </a:p>
        </p:txBody>
      </p:sp>
      <p:sp>
        <p:nvSpPr>
          <p:cNvPr id="17" name="TextBox 16">
            <a:extLst>
              <a:ext uri="{FF2B5EF4-FFF2-40B4-BE49-F238E27FC236}">
                <a16:creationId xmlns:a16="http://schemas.microsoft.com/office/drawing/2014/main" id="{F5BCF8E0-990A-6650-50E6-2F46FA9BCDB7}"/>
              </a:ext>
            </a:extLst>
          </p:cNvPr>
          <p:cNvSpPr txBox="1"/>
          <p:nvPr/>
        </p:nvSpPr>
        <p:spPr>
          <a:xfrm>
            <a:off x="5778503" y="2084964"/>
            <a:ext cx="195405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Implementation of Redesigned Pathways</a:t>
            </a:r>
            <a:endParaRPr kumimoji="0" lang="en-GB" sz="18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6F2D8D17-533D-522E-C2C4-A9F3BFD436F6}"/>
              </a:ext>
            </a:extLst>
          </p:cNvPr>
          <p:cNvSpPr/>
          <p:nvPr/>
        </p:nvSpPr>
        <p:spPr>
          <a:xfrm>
            <a:off x="3538210" y="2026324"/>
            <a:ext cx="2019298" cy="245929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3" name="TextBox 22">
            <a:extLst>
              <a:ext uri="{FF2B5EF4-FFF2-40B4-BE49-F238E27FC236}">
                <a16:creationId xmlns:a16="http://schemas.microsoft.com/office/drawing/2014/main" id="{B7C62A14-05CE-ED7F-018E-C837A3DA4746}"/>
              </a:ext>
            </a:extLst>
          </p:cNvPr>
          <p:cNvSpPr txBox="1"/>
          <p:nvPr/>
        </p:nvSpPr>
        <p:spPr>
          <a:xfrm>
            <a:off x="3589307" y="2084964"/>
            <a:ext cx="1957298" cy="235449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Contract and Specifications Finalised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Autism-informed, trauma informed and aligned to QTP objectives and principles (inc. “I” and “We” Statements)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KPIs/ Reporting Agreed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Alignment to Commissioning Intentions </a:t>
            </a:r>
            <a:endParaRPr kumimoji="0" lang="en-GB" sz="18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endParaRPr>
          </a:p>
        </p:txBody>
      </p:sp>
      <p:sp>
        <p:nvSpPr>
          <p:cNvPr id="24" name="Rectangle 23">
            <a:extLst>
              <a:ext uri="{FF2B5EF4-FFF2-40B4-BE49-F238E27FC236}">
                <a16:creationId xmlns:a16="http://schemas.microsoft.com/office/drawing/2014/main" id="{F60C4F09-18D1-1E25-B6A0-8520110D0F99}"/>
              </a:ext>
            </a:extLst>
          </p:cNvPr>
          <p:cNvSpPr/>
          <p:nvPr/>
        </p:nvSpPr>
        <p:spPr>
          <a:xfrm>
            <a:off x="1316067" y="2026324"/>
            <a:ext cx="2019298" cy="245929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5" name="TextBox 24">
            <a:extLst>
              <a:ext uri="{FF2B5EF4-FFF2-40B4-BE49-F238E27FC236}">
                <a16:creationId xmlns:a16="http://schemas.microsoft.com/office/drawing/2014/main" id="{D2806D88-189C-F743-D926-F3D3E1EA8351}"/>
              </a:ext>
            </a:extLst>
          </p:cNvPr>
          <p:cNvSpPr txBox="1"/>
          <p:nvPr/>
        </p:nvSpPr>
        <p:spPr>
          <a:xfrm>
            <a:off x="1362494" y="2084964"/>
            <a:ext cx="1961968" cy="258532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Draft Specifications Agreed and Signed Off</a:t>
            </a:r>
            <a:endParaRPr kumimoji="0" lang="en-GB" sz="1000" b="1" i="1"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Taken through appropriate governance channels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1"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Identification of Bed Capacity to Inform Contracts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Understanding of Workforce Requirements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70C0"/>
                </a:solidFill>
                <a:effectLst/>
                <a:uLnTx/>
                <a:uFillTx/>
                <a:latin typeface="Arial" panose="020B0604020202020204" pitchFamily="34" charset="0"/>
                <a:ea typeface="+mn-ea"/>
                <a:cs typeface="Arial" panose="020B0604020202020204" pitchFamily="34" charset="0"/>
              </a:rPr>
              <a:t>Agree VCSFE Interface</a:t>
            </a:r>
          </a:p>
        </p:txBody>
      </p:sp>
      <p:sp>
        <p:nvSpPr>
          <p:cNvPr id="31" name="TextBox 30">
            <a:extLst>
              <a:ext uri="{FF2B5EF4-FFF2-40B4-BE49-F238E27FC236}">
                <a16:creationId xmlns:a16="http://schemas.microsoft.com/office/drawing/2014/main" id="{7F02D7C3-F272-E3A5-A7EC-523379C57CB5}"/>
              </a:ext>
            </a:extLst>
          </p:cNvPr>
          <p:cNvSpPr txBox="1"/>
          <p:nvPr/>
        </p:nvSpPr>
        <p:spPr>
          <a:xfrm>
            <a:off x="7890982" y="5289224"/>
            <a:ext cx="4072414"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kumimoji="0" lang="en-GB" sz="1600" b="1" i="0" u="none" strike="noStrike" kern="1200" cap="none" spc="0" normalizeH="0" baseline="0" noProof="0" dirty="0">
                <a:ln>
                  <a:noFill/>
                </a:ln>
                <a:solidFill>
                  <a:srgbClr val="2BC5CD"/>
                </a:solidFill>
                <a:effectLst/>
                <a:uLnTx/>
                <a:uFillTx/>
                <a:latin typeface="Arial" panose="020B0604020202020204" pitchFamily="34" charset="0"/>
                <a:ea typeface="+mn-ea"/>
                <a:cs typeface="Arial" panose="020B0604020202020204" pitchFamily="34" charset="0"/>
              </a:rPr>
              <a:t>Clear Processes for System Oversight and Governance</a:t>
            </a:r>
            <a:endParaRPr kumimoji="0" lang="en-GB" sz="1600" b="1" i="0" u="none" strike="noStrike" kern="1200" cap="none"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endParaRPr>
          </a:p>
        </p:txBody>
      </p:sp>
      <p:sp>
        <p:nvSpPr>
          <p:cNvPr id="38" name="Rectangle 37">
            <a:extLst>
              <a:ext uri="{FF2B5EF4-FFF2-40B4-BE49-F238E27FC236}">
                <a16:creationId xmlns:a16="http://schemas.microsoft.com/office/drawing/2014/main" id="{7176C912-107E-D6EE-5F6C-CEF34F2E15F8}"/>
              </a:ext>
            </a:extLst>
          </p:cNvPr>
          <p:cNvSpPr/>
          <p:nvPr/>
        </p:nvSpPr>
        <p:spPr>
          <a:xfrm>
            <a:off x="7890981" y="6009814"/>
            <a:ext cx="4089488" cy="519732"/>
          </a:xfrm>
          <a:prstGeom prst="rect">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9" name="TextBox 38">
            <a:extLst>
              <a:ext uri="{FF2B5EF4-FFF2-40B4-BE49-F238E27FC236}">
                <a16:creationId xmlns:a16="http://schemas.microsoft.com/office/drawing/2014/main" id="{AC039AA8-19FF-5462-F09C-314351A05BCD}"/>
              </a:ext>
            </a:extLst>
          </p:cNvPr>
          <p:cNvSpPr txBox="1"/>
          <p:nvPr/>
        </p:nvSpPr>
        <p:spPr>
          <a:xfrm>
            <a:off x="7890982" y="6061338"/>
            <a:ext cx="3996576"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1800"/>
              </a:spcBef>
              <a:spcAft>
                <a:spcPts val="0"/>
              </a:spcAft>
              <a:buClrTx/>
              <a:buSzTx/>
              <a:buFontTx/>
              <a:buNone/>
              <a:tabLst/>
              <a:defRPr/>
            </a:pPr>
            <a:r>
              <a:rPr kumimoji="0" lang="en-GB" sz="1600" b="1" i="0" u="none" strike="noStrike" kern="1200" cap="none" spc="0" normalizeH="0" baseline="0" noProof="0" dirty="0">
                <a:ln>
                  <a:noFill/>
                </a:ln>
                <a:solidFill>
                  <a:srgbClr val="00B050"/>
                </a:solidFill>
                <a:effectLst/>
                <a:uLnTx/>
                <a:uFillTx/>
                <a:latin typeface="Arial" panose="020B0604020202020204" pitchFamily="34" charset="0"/>
                <a:ea typeface="+mn-ea"/>
                <a:cs typeface="Arial" panose="020B0604020202020204" pitchFamily="34" charset="0"/>
              </a:rPr>
              <a:t>Culture of Care Principles Embedded</a:t>
            </a:r>
          </a:p>
        </p:txBody>
      </p:sp>
      <p:sp>
        <p:nvSpPr>
          <p:cNvPr id="43" name="TextBox 42">
            <a:extLst>
              <a:ext uri="{FF2B5EF4-FFF2-40B4-BE49-F238E27FC236}">
                <a16:creationId xmlns:a16="http://schemas.microsoft.com/office/drawing/2014/main" id="{2E640176-F6D4-EE55-4F70-D7AB4990FBDE}"/>
              </a:ext>
            </a:extLst>
          </p:cNvPr>
          <p:cNvSpPr txBox="1"/>
          <p:nvPr/>
        </p:nvSpPr>
        <p:spPr>
          <a:xfrm>
            <a:off x="8106712" y="1202109"/>
            <a:ext cx="1954057"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End of Programme</a:t>
            </a:r>
            <a:endParaRPr kumimoji="0" lang="en-GB"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CBA0C3B6-06F3-88FB-31FD-AAD894E7D3F8}"/>
              </a:ext>
            </a:extLst>
          </p:cNvPr>
          <p:cNvSpPr txBox="1"/>
          <p:nvPr/>
        </p:nvSpPr>
        <p:spPr>
          <a:xfrm>
            <a:off x="71887" y="59296"/>
            <a:ext cx="944434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Quality Transformation Programme (QTP) – Key Milestones</a:t>
            </a:r>
          </a:p>
        </p:txBody>
      </p:sp>
    </p:spTree>
    <p:extLst>
      <p:ext uri="{BB962C8B-B14F-4D97-AF65-F5344CB8AC3E}">
        <p14:creationId xmlns:p14="http://schemas.microsoft.com/office/powerpoint/2010/main" val="561893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64962AB-C015-E46B-5EB0-05B05BC79464}"/>
              </a:ext>
            </a:extLst>
          </p:cNvPr>
          <p:cNvGraphicFramePr>
            <a:graphicFrameLocks noGrp="1"/>
          </p:cNvGraphicFramePr>
          <p:nvPr>
            <p:ph idx="1"/>
            <p:extLst>
              <p:ext uri="{D42A27DB-BD31-4B8C-83A1-F6EECF244321}">
                <p14:modId xmlns:p14="http://schemas.microsoft.com/office/powerpoint/2010/main" val="1515754454"/>
              </p:ext>
            </p:extLst>
          </p:nvPr>
        </p:nvGraphicFramePr>
        <p:xfrm>
          <a:off x="520249" y="1035736"/>
          <a:ext cx="11151502" cy="2199640"/>
        </p:xfrm>
        <a:graphic>
          <a:graphicData uri="http://schemas.openxmlformats.org/drawingml/2006/table">
            <a:tbl>
              <a:tblPr firstRow="1" bandRow="1">
                <a:tableStyleId>{5C22544A-7EE6-4342-B048-85BDC9FD1C3A}</a:tableStyleId>
              </a:tblPr>
              <a:tblGrid>
                <a:gridCol w="3641416">
                  <a:extLst>
                    <a:ext uri="{9D8B030D-6E8A-4147-A177-3AD203B41FA5}">
                      <a16:colId xmlns:a16="http://schemas.microsoft.com/office/drawing/2014/main" val="1911790613"/>
                    </a:ext>
                  </a:extLst>
                </a:gridCol>
                <a:gridCol w="728283">
                  <a:extLst>
                    <a:ext uri="{9D8B030D-6E8A-4147-A177-3AD203B41FA5}">
                      <a16:colId xmlns:a16="http://schemas.microsoft.com/office/drawing/2014/main" val="2900463717"/>
                    </a:ext>
                  </a:extLst>
                </a:gridCol>
                <a:gridCol w="2735108">
                  <a:extLst>
                    <a:ext uri="{9D8B030D-6E8A-4147-A177-3AD203B41FA5}">
                      <a16:colId xmlns:a16="http://schemas.microsoft.com/office/drawing/2014/main" val="2082583930"/>
                    </a:ext>
                  </a:extLst>
                </a:gridCol>
                <a:gridCol w="4046695">
                  <a:extLst>
                    <a:ext uri="{9D8B030D-6E8A-4147-A177-3AD203B41FA5}">
                      <a16:colId xmlns:a16="http://schemas.microsoft.com/office/drawing/2014/main" val="2474336893"/>
                    </a:ext>
                  </a:extLst>
                </a:gridCol>
              </a:tblGrid>
              <a:tr h="370840">
                <a:tc>
                  <a:txBody>
                    <a:bodyPr/>
                    <a:lstStyle/>
                    <a:p>
                      <a:r>
                        <a:rPr lang="en-GB" dirty="0"/>
                        <a:t>This plan has been approved by:</a:t>
                      </a:r>
                    </a:p>
                  </a:txBody>
                  <a:tcPr/>
                </a:tc>
                <a:tc>
                  <a:txBody>
                    <a:bodyPr/>
                    <a:lstStyle/>
                    <a:p>
                      <a:r>
                        <a:rPr lang="en-GB" dirty="0"/>
                        <a:t>Date</a:t>
                      </a:r>
                    </a:p>
                  </a:txBody>
                  <a:tcPr/>
                </a:tc>
                <a:tc>
                  <a:txBody>
                    <a:bodyPr/>
                    <a:lstStyle/>
                    <a:p>
                      <a:r>
                        <a:rPr lang="en-GB" dirty="0"/>
                        <a:t>Signed</a:t>
                      </a:r>
                    </a:p>
                  </a:txBody>
                  <a:tcPr/>
                </a:tc>
                <a:tc>
                  <a:txBody>
                    <a:bodyPr/>
                    <a:lstStyle/>
                    <a:p>
                      <a:r>
                        <a:rPr lang="en-GB" dirty="0"/>
                        <a:t>Name/role</a:t>
                      </a:r>
                    </a:p>
                  </a:txBody>
                  <a:tcPr/>
                </a:tc>
                <a:extLst>
                  <a:ext uri="{0D108BD9-81ED-4DB2-BD59-A6C34878D82A}">
                    <a16:rowId xmlns:a16="http://schemas.microsoft.com/office/drawing/2014/main" val="3155695676"/>
                  </a:ext>
                </a:extLst>
              </a:tr>
              <a:tr h="370840">
                <a:tc>
                  <a:txBody>
                    <a:bodyPr/>
                    <a:lstStyle/>
                    <a:p>
                      <a:r>
                        <a:rPr lang="en-GB" dirty="0"/>
                        <a:t>Lancashire and South Cumbria ICB via ICB Board</a:t>
                      </a:r>
                    </a:p>
                  </a:txBody>
                  <a:tcPr/>
                </a:tc>
                <a:tc>
                  <a:txBody>
                    <a:bodyPr/>
                    <a:lstStyle/>
                    <a:p>
                      <a:r>
                        <a:rPr lang="en-GB" dirty="0"/>
                        <a:t>23/01/2026</a:t>
                      </a:r>
                    </a:p>
                  </a:txBody>
                  <a:tcPr/>
                </a:tc>
                <a:tc>
                  <a:txBody>
                    <a:bodyPr/>
                    <a:lstStyle/>
                    <a:p>
                      <a:r>
                        <a:rPr lang="en-GB" dirty="0">
                          <a:latin typeface="Baguet Script" panose="00000500000000000000" pitchFamily="2" charset="0"/>
                        </a:rPr>
                        <a:t>Kate OSullivan</a:t>
                      </a:r>
                    </a:p>
                  </a:txBody>
                  <a:tcPr/>
                </a:tc>
                <a:tc>
                  <a:txBody>
                    <a:bodyPr/>
                    <a:lstStyle/>
                    <a:p>
                      <a:r>
                        <a:rPr lang="en-GB" dirty="0"/>
                        <a:t>Head of Recovery and Transformation – Mental Health</a:t>
                      </a:r>
                    </a:p>
                  </a:txBody>
                  <a:tcPr/>
                </a:tc>
                <a:extLst>
                  <a:ext uri="{0D108BD9-81ED-4DB2-BD59-A6C34878D82A}">
                    <a16:rowId xmlns:a16="http://schemas.microsoft.com/office/drawing/2014/main" val="3937136026"/>
                  </a:ext>
                </a:extLst>
              </a:tr>
              <a:tr h="370840">
                <a:tc>
                  <a:txBody>
                    <a:bodyPr/>
                    <a:lstStyle/>
                    <a:p>
                      <a:r>
                        <a:rPr lang="en-GB" dirty="0"/>
                        <a:t>Lancashire and South Cumbria NHS Foundation Trust</a:t>
                      </a:r>
                    </a:p>
                  </a:txBody>
                  <a:tcPr/>
                </a:tc>
                <a:tc>
                  <a:txBody>
                    <a:bodyPr/>
                    <a:lstStyle/>
                    <a:p>
                      <a:r>
                        <a:rPr lang="en-GB" dirty="0"/>
                        <a:t>30/01/2026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Baguet Script" panose="00000500000000000000" pitchFamily="2" charset="0"/>
                        </a:rPr>
                        <a:t>Oliver Soriano</a:t>
                      </a:r>
                    </a:p>
                    <a:p>
                      <a:endParaRPr lang="en-GB" dirty="0"/>
                    </a:p>
                  </a:txBody>
                  <a:tcPr/>
                </a:tc>
                <a:tc>
                  <a:txBody>
                    <a:bodyPr/>
                    <a:lstStyle/>
                    <a:p>
                      <a:r>
                        <a:rPr lang="en-GB" dirty="0"/>
                        <a:t>Chief Nursing Officer </a:t>
                      </a:r>
                    </a:p>
                  </a:txBody>
                  <a:tcPr/>
                </a:tc>
                <a:extLst>
                  <a:ext uri="{0D108BD9-81ED-4DB2-BD59-A6C34878D82A}">
                    <a16:rowId xmlns:a16="http://schemas.microsoft.com/office/drawing/2014/main" val="752263462"/>
                  </a:ext>
                </a:extLst>
              </a:tr>
            </a:tbl>
          </a:graphicData>
        </a:graphic>
      </p:graphicFrame>
      <p:sp>
        <p:nvSpPr>
          <p:cNvPr id="5" name="TextBox 4">
            <a:extLst>
              <a:ext uri="{FF2B5EF4-FFF2-40B4-BE49-F238E27FC236}">
                <a16:creationId xmlns:a16="http://schemas.microsoft.com/office/drawing/2014/main" id="{B952AA63-790F-0B77-9C37-0983EF3FDB00}"/>
              </a:ext>
            </a:extLst>
          </p:cNvPr>
          <p:cNvSpPr txBox="1"/>
          <p:nvPr/>
        </p:nvSpPr>
        <p:spPr>
          <a:xfrm>
            <a:off x="520249" y="3236941"/>
            <a:ext cx="11151502" cy="2585323"/>
          </a:xfrm>
          <a:prstGeom prst="rect">
            <a:avLst/>
          </a:prstGeom>
          <a:noFill/>
        </p:spPr>
        <p:txBody>
          <a:bodyPr wrap="square" rtlCol="0">
            <a:spAutoFit/>
          </a:bodyPr>
          <a:lstStyle/>
          <a:p>
            <a:r>
              <a:rPr lang="en-GB" dirty="0"/>
              <a:t>The Senior Responsible Officer for the MHLDA Inpatient Quality Transformation Programme in Lancashire and South Cumbria is Kate O’ Sullivan, Head of Recovery and Transformation, NHS Lancashire and South Cumbria Integrated Care Board.</a:t>
            </a:r>
          </a:p>
          <a:p>
            <a:endParaRPr lang="en-GB" dirty="0"/>
          </a:p>
          <a:p>
            <a:r>
              <a:rPr lang="en-GB" dirty="0"/>
              <a:t>Dedicated support to meet the deliverables of the Inpatient Quality Transformation Programme is provided from Clair </a:t>
            </a:r>
            <a:r>
              <a:rPr lang="en-GB" dirty="0" err="1"/>
              <a:t>Haydon,</a:t>
            </a:r>
            <a:r>
              <a:rPr lang="en-GB" dirty="0"/>
              <a:t> Clinical Director for Mental Health Complex Care for Northwest England and Fiona Jones and Rosie Lawson, Inpatient Quality Transformation Project Managers.</a:t>
            </a:r>
          </a:p>
          <a:p>
            <a:endParaRPr lang="en-GB" dirty="0"/>
          </a:p>
          <a:p>
            <a:r>
              <a:rPr lang="en-GB" dirty="0"/>
              <a:t>The Programme of work will report into the Lancashire and South Cumbria Mental Health Transformation Board.</a:t>
            </a:r>
          </a:p>
        </p:txBody>
      </p:sp>
      <p:sp>
        <p:nvSpPr>
          <p:cNvPr id="6" name="TextBox 5">
            <a:extLst>
              <a:ext uri="{FF2B5EF4-FFF2-40B4-BE49-F238E27FC236}">
                <a16:creationId xmlns:a16="http://schemas.microsoft.com/office/drawing/2014/main" id="{9DD8FD11-99E0-8B95-1FE2-23FE26FE0F92}"/>
              </a:ext>
            </a:extLst>
          </p:cNvPr>
          <p:cNvSpPr txBox="1"/>
          <p:nvPr/>
        </p:nvSpPr>
        <p:spPr>
          <a:xfrm>
            <a:off x="520249" y="287557"/>
            <a:ext cx="10697671" cy="553998"/>
          </a:xfrm>
          <a:prstGeom prst="rect">
            <a:avLst/>
          </a:prstGeom>
          <a:noFill/>
        </p:spPr>
        <p:txBody>
          <a:bodyPr wrap="square" rtlCol="0">
            <a:spAutoFit/>
          </a:bodyPr>
          <a:lstStyle/>
          <a:p>
            <a:r>
              <a:rPr lang="en-GB" sz="3000" b="1" dirty="0"/>
              <a:t>Approvals and Governance</a:t>
            </a:r>
          </a:p>
        </p:txBody>
      </p:sp>
    </p:spTree>
    <p:extLst>
      <p:ext uri="{BB962C8B-B14F-4D97-AF65-F5344CB8AC3E}">
        <p14:creationId xmlns:p14="http://schemas.microsoft.com/office/powerpoint/2010/main" val="106697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58F6-440B-F2EF-B28A-915991C14B22}"/>
              </a:ext>
            </a:extLst>
          </p:cNvPr>
          <p:cNvSpPr>
            <a:spLocks noGrp="1"/>
          </p:cNvSpPr>
          <p:nvPr>
            <p:ph type="title"/>
          </p:nvPr>
        </p:nvSpPr>
        <p:spPr>
          <a:xfrm>
            <a:off x="425506" y="292296"/>
            <a:ext cx="11510246" cy="1325563"/>
          </a:xfrm>
        </p:spPr>
        <p:txBody>
          <a:bodyPr>
            <a:normAutofit fontScale="90000"/>
          </a:bodyPr>
          <a:lstStyle/>
          <a:p>
            <a:r>
              <a:rPr lang="en-GB" b="1" dirty="0"/>
              <a:t>Lancashire and South Cumbria MHLDA Inpatient Quality Transformation Programme Aim</a:t>
            </a:r>
          </a:p>
        </p:txBody>
      </p:sp>
      <p:sp>
        <p:nvSpPr>
          <p:cNvPr id="3" name="Content Placeholder 2">
            <a:extLst>
              <a:ext uri="{FF2B5EF4-FFF2-40B4-BE49-F238E27FC236}">
                <a16:creationId xmlns:a16="http://schemas.microsoft.com/office/drawing/2014/main" id="{6CD46C2D-590A-DD38-71A6-BF7687904CF1}"/>
              </a:ext>
            </a:extLst>
          </p:cNvPr>
          <p:cNvSpPr>
            <a:spLocks noGrp="1"/>
          </p:cNvSpPr>
          <p:nvPr>
            <p:ph idx="1"/>
          </p:nvPr>
        </p:nvSpPr>
        <p:spPr>
          <a:xfrm>
            <a:off x="425506" y="2019834"/>
            <a:ext cx="4195046" cy="3871169"/>
          </a:xfrm>
        </p:spPr>
        <p:txBody>
          <a:bodyPr>
            <a:normAutofit fontScale="55000" lnSpcReduction="20000"/>
          </a:bodyPr>
          <a:lstStyle/>
          <a:p>
            <a:pPr marL="0" indent="0">
              <a:buNone/>
            </a:pPr>
            <a:r>
              <a:rPr lang="en-GB" dirty="0"/>
              <a:t>Lancashire and South Cumbria are committed to the NHSE National programme deliverables of improving the quality and safety of care people experience in mental health, learning disability and autism inpatient settings by introducing a new bold, radical and re-imagined model of care for the future.</a:t>
            </a:r>
          </a:p>
          <a:p>
            <a:pPr marL="0" indent="0">
              <a:buNone/>
            </a:pPr>
            <a:r>
              <a:rPr lang="en-GB" dirty="0"/>
              <a:t>Dedicated efforts continue across the  Lancashire and South Cumbria system to:</a:t>
            </a:r>
          </a:p>
          <a:p>
            <a:r>
              <a:rPr lang="en-GB" dirty="0"/>
              <a:t>localise and realign MHLDA inpatient care, </a:t>
            </a:r>
          </a:p>
          <a:p>
            <a:r>
              <a:rPr lang="en-GB" dirty="0"/>
              <a:t>improve the quality oversight and support offer for inpatient services facing challenges, </a:t>
            </a:r>
          </a:p>
          <a:p>
            <a:r>
              <a:rPr lang="en-GB" dirty="0"/>
              <a:t>build upon the work that has been done to improve the culture of care by making services more culturally appropriate, trauma-informed and autism informed</a:t>
            </a:r>
          </a:p>
          <a:p>
            <a:r>
              <a:rPr lang="en-GB" dirty="0"/>
              <a:t>reduce restrictive practice within MHLDA inpatient settings</a:t>
            </a:r>
          </a:p>
        </p:txBody>
      </p:sp>
      <p:sp>
        <p:nvSpPr>
          <p:cNvPr id="4" name="Speech Bubble: Rectangle with Corners Rounded 3">
            <a:extLst>
              <a:ext uri="{FF2B5EF4-FFF2-40B4-BE49-F238E27FC236}">
                <a16:creationId xmlns:a16="http://schemas.microsoft.com/office/drawing/2014/main" id="{01462658-FECF-6841-D8A9-C2F880AF7F34}"/>
              </a:ext>
            </a:extLst>
          </p:cNvPr>
          <p:cNvSpPr/>
          <p:nvPr/>
        </p:nvSpPr>
        <p:spPr>
          <a:xfrm>
            <a:off x="4936142" y="1890361"/>
            <a:ext cx="6999610" cy="4675343"/>
          </a:xfrm>
          <a:prstGeom prst="wedgeRoundRectCallout">
            <a:avLst>
              <a:gd name="adj1" fmla="val 35094"/>
              <a:gd name="adj2" fmla="val -62797"/>
              <a:gd name="adj3" fmla="val 16667"/>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dirty="0"/>
              <a:t>By April 2027, Lancashire and South Cumbria will deliver a high quality, equitable and least restrictive MHLDA inpatient system by:</a:t>
            </a:r>
          </a:p>
          <a:p>
            <a:pPr marL="285750" indent="-285750">
              <a:buFont typeface="Arial" panose="020B0604020202020204" pitchFamily="34" charset="0"/>
              <a:buChar char="•"/>
            </a:pPr>
            <a:r>
              <a:rPr lang="en-GB" b="1" dirty="0"/>
              <a:t>Eliminating inappropriate out of area placements,</a:t>
            </a:r>
          </a:p>
          <a:p>
            <a:pPr marL="285750" indent="-285750">
              <a:buFont typeface="Arial" panose="020B0604020202020204" pitchFamily="34" charset="0"/>
              <a:buChar char="•"/>
            </a:pPr>
            <a:r>
              <a:rPr lang="en-GB" b="1" dirty="0"/>
              <a:t>Reducing inpatient length of stay across adult acute, rehabilitation and LD/A pathways</a:t>
            </a:r>
          </a:p>
          <a:p>
            <a:pPr marL="285750" indent="-285750">
              <a:buFont typeface="Arial" panose="020B0604020202020204" pitchFamily="34" charset="0"/>
              <a:buChar char="•"/>
            </a:pPr>
            <a:r>
              <a:rPr lang="en-GB" b="1" dirty="0"/>
              <a:t>Reducing the number of people in inpatient care year on year</a:t>
            </a:r>
          </a:p>
          <a:p>
            <a:pPr marL="285750" indent="-285750">
              <a:buFont typeface="Arial" panose="020B0604020202020204" pitchFamily="34" charset="0"/>
              <a:buChar char="•"/>
            </a:pPr>
            <a:r>
              <a:rPr lang="en-GB" b="1" dirty="0"/>
              <a:t>Strengthening community alternatives and flow, so that people are admitted only where care can only be delivered in an inpatient setting and are supported to leave hospital as soon as they are clinically ready, with progress measured through agreed trajectories for bed use, length of stay, CRFD, out of area placements, patient experience and quality outcomes</a:t>
            </a:r>
          </a:p>
        </p:txBody>
      </p:sp>
    </p:spTree>
    <p:extLst>
      <p:ext uri="{BB962C8B-B14F-4D97-AF65-F5344CB8AC3E}">
        <p14:creationId xmlns:p14="http://schemas.microsoft.com/office/powerpoint/2010/main" val="386550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55385-FC49-B49B-3829-D8FE8E5BA3C2}"/>
              </a:ext>
            </a:extLst>
          </p:cNvPr>
          <p:cNvSpPr>
            <a:spLocks noGrp="1"/>
          </p:cNvSpPr>
          <p:nvPr>
            <p:ph type="title"/>
          </p:nvPr>
        </p:nvSpPr>
        <p:spPr>
          <a:xfrm>
            <a:off x="333877" y="152856"/>
            <a:ext cx="10515600" cy="532944"/>
          </a:xfrm>
        </p:spPr>
        <p:txBody>
          <a:bodyPr>
            <a:normAutofit fontScale="90000"/>
          </a:bodyPr>
          <a:lstStyle/>
          <a:p>
            <a:r>
              <a:rPr lang="en-GB" b="1" dirty="0"/>
              <a:t>Introduction</a:t>
            </a:r>
          </a:p>
        </p:txBody>
      </p:sp>
      <p:sp>
        <p:nvSpPr>
          <p:cNvPr id="6" name="Content Placeholder 5">
            <a:extLst>
              <a:ext uri="{FF2B5EF4-FFF2-40B4-BE49-F238E27FC236}">
                <a16:creationId xmlns:a16="http://schemas.microsoft.com/office/drawing/2014/main" id="{3EC9EC67-52A0-8E49-D2CB-448C6AF6536C}"/>
              </a:ext>
            </a:extLst>
          </p:cNvPr>
          <p:cNvSpPr>
            <a:spLocks noGrp="1"/>
          </p:cNvSpPr>
          <p:nvPr>
            <p:ph idx="1"/>
          </p:nvPr>
        </p:nvSpPr>
        <p:spPr>
          <a:xfrm>
            <a:off x="367529" y="685800"/>
            <a:ext cx="11490593" cy="2141923"/>
          </a:xfrm>
        </p:spPr>
        <p:txBody>
          <a:bodyPr>
            <a:noAutofit/>
          </a:bodyPr>
          <a:lstStyle/>
          <a:p>
            <a:pPr marL="0" indent="0">
              <a:buNone/>
            </a:pPr>
            <a:r>
              <a:rPr lang="en-GB" sz="1500" dirty="0"/>
              <a:t>The Mental Health, learning Disability and Autism Inpatient Quality Transformation Programme (MHLDA QTP) was launched in April 2024 to improve the quality and safety of mental health, learning disability and autism inpatient services, including ensuring that all people can access care for their needs, locally, quickly and wherever possible in the community.</a:t>
            </a:r>
          </a:p>
          <a:p>
            <a:pPr marL="0" indent="0">
              <a:buNone/>
            </a:pPr>
            <a:r>
              <a:rPr lang="en-GB" sz="1500" dirty="0"/>
              <a:t>Lancashire and South Cumbria Integrated Care Board have worked collaboratively with Lancashire and South Cumbria NHS Foundation Trust, Local Authorities and system partners to review the significant work that has already been undertaken to achieve the aspirations of the MHLDA QTP and agree the priorities for redesigning and re-commissioning mental health, learning disability services by April 2027.</a:t>
            </a:r>
          </a:p>
          <a:p>
            <a:pPr marL="0" indent="0">
              <a:buNone/>
            </a:pPr>
            <a:r>
              <a:rPr lang="en-GB" sz="1500" dirty="0"/>
              <a:t>The scope of this work aligns to the </a:t>
            </a:r>
            <a:r>
              <a:rPr lang="en-GB" sz="1500" u="sng" kern="0" dirty="0">
                <a:solidFill>
                  <a:srgbClr val="4C94D8"/>
                </a:solidFill>
                <a:effectLst/>
                <a:latin typeface="Aptos" panose="020B0004020202020204" pitchFamily="34" charset="0"/>
                <a:ea typeface="Times New Roman" panose="02020603050405020304" pitchFamily="18" charset="0"/>
                <a:cs typeface="Times New Roman" panose="02020603050405020304" pitchFamily="18" charset="0"/>
                <a:hlinkClick r:id="rId2"/>
              </a:rPr>
              <a:t>NHS England » Commissioning framework for mental health inpatient services</a:t>
            </a:r>
            <a:r>
              <a:rPr lang="en-GB" sz="1500" u="sng" kern="0" dirty="0">
                <a:solidFill>
                  <a:srgbClr val="4C94D8"/>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indent="0">
              <a:buNone/>
            </a:pPr>
            <a:r>
              <a:rPr lang="en-GB" sz="1500" dirty="0"/>
              <a:t>The following plan will set out the aspirations, key achievements to date and actions required over the next two years to re-design adult mental health inpatient services, adult mental health rehabilitation services and acute inpatient mental health services for people with a learning disability and autistic adults in Lancashire and South Cumbria. </a:t>
            </a:r>
          </a:p>
          <a:p>
            <a:pPr marL="0" indent="0">
              <a:buNone/>
            </a:pPr>
            <a:r>
              <a:rPr lang="en-GB" sz="1500" dirty="0"/>
              <a:t>This plan focusses on the following 3 areas of work:</a:t>
            </a:r>
          </a:p>
        </p:txBody>
      </p:sp>
      <p:graphicFrame>
        <p:nvGraphicFramePr>
          <p:cNvPr id="7" name="Table 6">
            <a:extLst>
              <a:ext uri="{FF2B5EF4-FFF2-40B4-BE49-F238E27FC236}">
                <a16:creationId xmlns:a16="http://schemas.microsoft.com/office/drawing/2014/main" id="{248498D2-0412-E22B-2952-300E726F903A}"/>
              </a:ext>
            </a:extLst>
          </p:cNvPr>
          <p:cNvGraphicFramePr>
            <a:graphicFrameLocks noGrp="1"/>
          </p:cNvGraphicFramePr>
          <p:nvPr>
            <p:extLst>
              <p:ext uri="{D42A27DB-BD31-4B8C-83A1-F6EECF244321}">
                <p14:modId xmlns:p14="http://schemas.microsoft.com/office/powerpoint/2010/main" val="1582559684"/>
              </p:ext>
            </p:extLst>
          </p:nvPr>
        </p:nvGraphicFramePr>
        <p:xfrm>
          <a:off x="333877" y="3577521"/>
          <a:ext cx="11524245" cy="3127623"/>
        </p:xfrm>
        <a:graphic>
          <a:graphicData uri="http://schemas.openxmlformats.org/drawingml/2006/table">
            <a:tbl>
              <a:tblPr firstRow="1" bandRow="1"/>
              <a:tblGrid>
                <a:gridCol w="847212">
                  <a:extLst>
                    <a:ext uri="{9D8B030D-6E8A-4147-A177-3AD203B41FA5}">
                      <a16:colId xmlns:a16="http://schemas.microsoft.com/office/drawing/2014/main" val="4129148718"/>
                    </a:ext>
                  </a:extLst>
                </a:gridCol>
                <a:gridCol w="3269366">
                  <a:extLst>
                    <a:ext uri="{9D8B030D-6E8A-4147-A177-3AD203B41FA5}">
                      <a16:colId xmlns:a16="http://schemas.microsoft.com/office/drawing/2014/main" val="1112027690"/>
                    </a:ext>
                  </a:extLst>
                </a:gridCol>
                <a:gridCol w="3627801">
                  <a:extLst>
                    <a:ext uri="{9D8B030D-6E8A-4147-A177-3AD203B41FA5}">
                      <a16:colId xmlns:a16="http://schemas.microsoft.com/office/drawing/2014/main" val="1399398719"/>
                    </a:ext>
                  </a:extLst>
                </a:gridCol>
                <a:gridCol w="3779866">
                  <a:extLst>
                    <a:ext uri="{9D8B030D-6E8A-4147-A177-3AD203B41FA5}">
                      <a16:colId xmlns:a16="http://schemas.microsoft.com/office/drawing/2014/main" val="2895358523"/>
                    </a:ext>
                  </a:extLst>
                </a:gridCol>
              </a:tblGrid>
              <a:tr h="807380">
                <a:tc>
                  <a:txBody>
                    <a:bodyPr/>
                    <a:lstStyle>
                      <a:lvl1pPr marL="0" algn="l" defTabSz="914400" rtl="0" eaLnBrk="1" latinLnBrk="0" hangingPunct="1">
                        <a:defRPr sz="1800" b="1" kern="1200">
                          <a:solidFill>
                            <a:schemeClr val="lt1"/>
                          </a:solidFill>
                          <a:latin typeface="Aptos" panose="020B0004020202020204"/>
                        </a:defRPr>
                      </a:lvl1pPr>
                      <a:lvl2pPr marL="457200" algn="l" defTabSz="914400" rtl="0" eaLnBrk="1" latinLnBrk="0" hangingPunct="1">
                        <a:defRPr sz="1800" b="1" kern="1200">
                          <a:solidFill>
                            <a:schemeClr val="lt1"/>
                          </a:solidFill>
                          <a:latin typeface="Aptos" panose="020B0004020202020204"/>
                        </a:defRPr>
                      </a:lvl2pPr>
                      <a:lvl3pPr marL="914400" algn="l" defTabSz="914400" rtl="0" eaLnBrk="1" latinLnBrk="0" hangingPunct="1">
                        <a:defRPr sz="1800" b="1" kern="1200">
                          <a:solidFill>
                            <a:schemeClr val="lt1"/>
                          </a:solidFill>
                          <a:latin typeface="Aptos" panose="020B0004020202020204"/>
                        </a:defRPr>
                      </a:lvl3pPr>
                      <a:lvl4pPr marL="1371600" algn="l" defTabSz="914400" rtl="0" eaLnBrk="1" latinLnBrk="0" hangingPunct="1">
                        <a:defRPr sz="1800" b="1" kern="1200">
                          <a:solidFill>
                            <a:schemeClr val="lt1"/>
                          </a:solidFill>
                          <a:latin typeface="Aptos" panose="020B0004020202020204"/>
                        </a:defRPr>
                      </a:lvl4pPr>
                      <a:lvl5pPr marL="1828800" algn="l" defTabSz="914400" rtl="0" eaLnBrk="1" latinLnBrk="0" hangingPunct="1">
                        <a:defRPr sz="1800" b="1" kern="1200">
                          <a:solidFill>
                            <a:schemeClr val="lt1"/>
                          </a:solidFill>
                          <a:latin typeface="Aptos" panose="020B0004020202020204"/>
                        </a:defRPr>
                      </a:lvl5pPr>
                      <a:lvl6pPr marL="2286000" algn="l" defTabSz="914400" rtl="0" eaLnBrk="1" latinLnBrk="0" hangingPunct="1">
                        <a:defRPr sz="1800" b="1" kern="1200">
                          <a:solidFill>
                            <a:schemeClr val="lt1"/>
                          </a:solidFill>
                          <a:latin typeface="Aptos" panose="020B0004020202020204"/>
                        </a:defRPr>
                      </a:lvl6pPr>
                      <a:lvl7pPr marL="2743200" algn="l" defTabSz="914400" rtl="0" eaLnBrk="1" latinLnBrk="0" hangingPunct="1">
                        <a:defRPr sz="1800" b="1" kern="1200">
                          <a:solidFill>
                            <a:schemeClr val="lt1"/>
                          </a:solidFill>
                          <a:latin typeface="Aptos" panose="020B0004020202020204"/>
                        </a:defRPr>
                      </a:lvl7pPr>
                      <a:lvl8pPr marL="3200400" algn="l" defTabSz="914400" rtl="0" eaLnBrk="1" latinLnBrk="0" hangingPunct="1">
                        <a:defRPr sz="1800" b="1" kern="1200">
                          <a:solidFill>
                            <a:schemeClr val="lt1"/>
                          </a:solidFill>
                          <a:latin typeface="Aptos" panose="020B0004020202020204"/>
                        </a:defRPr>
                      </a:lvl8pPr>
                      <a:lvl9pPr marL="3657600" algn="l" defTabSz="914400" rtl="0" eaLnBrk="1" latinLnBrk="0" hangingPunct="1">
                        <a:defRPr sz="1800" b="1" kern="1200">
                          <a:solidFill>
                            <a:schemeClr val="lt1"/>
                          </a:solidFill>
                          <a:latin typeface="Aptos" panose="020B0004020202020204"/>
                        </a:defRPr>
                      </a:lvl9pPr>
                    </a:lstStyle>
                    <a:p>
                      <a:r>
                        <a:rPr lang="en-GB" sz="1500" b="1" dirty="0">
                          <a:solidFill>
                            <a:schemeClr val="bg1"/>
                          </a:solidFill>
                        </a:rPr>
                        <a:t>Areas of Focus</a:t>
                      </a:r>
                    </a:p>
                  </a:txBody>
                  <a:tcPr anchor="ctr">
                    <a:lnL w="28575" cap="flat" cmpd="sng" algn="ctr">
                      <a:solidFill>
                        <a:sysClr val="window" lastClr="FFFFFF"/>
                      </a:solidFill>
                      <a:prstDash val="solid"/>
                      <a:round/>
                      <a:headEnd type="none" w="med" len="med"/>
                      <a:tailEnd type="none" w="med" len="med"/>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3087"/>
                    </a:solidFill>
                  </a:tcPr>
                </a:tc>
                <a:tc>
                  <a:txBody>
                    <a:bodyPr/>
                    <a:lstStyle>
                      <a:lvl1pPr marL="0" algn="l" defTabSz="914400" rtl="0" eaLnBrk="1" latinLnBrk="0" hangingPunct="1">
                        <a:defRPr sz="1800" b="1" kern="1200">
                          <a:solidFill>
                            <a:schemeClr val="lt1"/>
                          </a:solidFill>
                          <a:latin typeface="Aptos" panose="020B0004020202020204"/>
                        </a:defRPr>
                      </a:lvl1pPr>
                      <a:lvl2pPr marL="457200" algn="l" defTabSz="914400" rtl="0" eaLnBrk="1" latinLnBrk="0" hangingPunct="1">
                        <a:defRPr sz="1800" b="1" kern="1200">
                          <a:solidFill>
                            <a:schemeClr val="lt1"/>
                          </a:solidFill>
                          <a:latin typeface="Aptos" panose="020B0004020202020204"/>
                        </a:defRPr>
                      </a:lvl2pPr>
                      <a:lvl3pPr marL="914400" algn="l" defTabSz="914400" rtl="0" eaLnBrk="1" latinLnBrk="0" hangingPunct="1">
                        <a:defRPr sz="1800" b="1" kern="1200">
                          <a:solidFill>
                            <a:schemeClr val="lt1"/>
                          </a:solidFill>
                          <a:latin typeface="Aptos" panose="020B0004020202020204"/>
                        </a:defRPr>
                      </a:lvl3pPr>
                      <a:lvl4pPr marL="1371600" algn="l" defTabSz="914400" rtl="0" eaLnBrk="1" latinLnBrk="0" hangingPunct="1">
                        <a:defRPr sz="1800" b="1" kern="1200">
                          <a:solidFill>
                            <a:schemeClr val="lt1"/>
                          </a:solidFill>
                          <a:latin typeface="Aptos" panose="020B0004020202020204"/>
                        </a:defRPr>
                      </a:lvl4pPr>
                      <a:lvl5pPr marL="1828800" algn="l" defTabSz="914400" rtl="0" eaLnBrk="1" latinLnBrk="0" hangingPunct="1">
                        <a:defRPr sz="1800" b="1" kern="1200">
                          <a:solidFill>
                            <a:schemeClr val="lt1"/>
                          </a:solidFill>
                          <a:latin typeface="Aptos" panose="020B0004020202020204"/>
                        </a:defRPr>
                      </a:lvl5pPr>
                      <a:lvl6pPr marL="2286000" algn="l" defTabSz="914400" rtl="0" eaLnBrk="1" latinLnBrk="0" hangingPunct="1">
                        <a:defRPr sz="1800" b="1" kern="1200">
                          <a:solidFill>
                            <a:schemeClr val="lt1"/>
                          </a:solidFill>
                          <a:latin typeface="Aptos" panose="020B0004020202020204"/>
                        </a:defRPr>
                      </a:lvl6pPr>
                      <a:lvl7pPr marL="2743200" algn="l" defTabSz="914400" rtl="0" eaLnBrk="1" latinLnBrk="0" hangingPunct="1">
                        <a:defRPr sz="1800" b="1" kern="1200">
                          <a:solidFill>
                            <a:schemeClr val="lt1"/>
                          </a:solidFill>
                          <a:latin typeface="Aptos" panose="020B0004020202020204"/>
                        </a:defRPr>
                      </a:lvl7pPr>
                      <a:lvl8pPr marL="3200400" algn="l" defTabSz="914400" rtl="0" eaLnBrk="1" latinLnBrk="0" hangingPunct="1">
                        <a:defRPr sz="1800" b="1" kern="1200">
                          <a:solidFill>
                            <a:schemeClr val="lt1"/>
                          </a:solidFill>
                          <a:latin typeface="Aptos" panose="020B0004020202020204"/>
                        </a:defRPr>
                      </a:lvl8pPr>
                      <a:lvl9pPr marL="3657600" algn="l" defTabSz="914400" rtl="0" eaLnBrk="1" latinLnBrk="0" hangingPunct="1">
                        <a:defRPr sz="1800" b="1" kern="1200">
                          <a:solidFill>
                            <a:schemeClr val="lt1"/>
                          </a:solidFill>
                          <a:latin typeface="Aptos" panose="020B0004020202020204"/>
                        </a:defRPr>
                      </a:lvl9pPr>
                    </a:lstStyle>
                    <a:p>
                      <a:pPr algn="ctr"/>
                      <a:r>
                        <a:rPr lang="en-GB" sz="1500" b="1" dirty="0">
                          <a:solidFill>
                            <a:schemeClr val="tx1"/>
                          </a:solidFill>
                        </a:rPr>
                        <a:t>Quality Inpatient Offer</a:t>
                      </a:r>
                    </a:p>
                  </a:txBody>
                  <a:tcPr anchor="ctr">
                    <a:lnL w="28575" cap="flat" cmpd="sng" algn="ctr">
                      <a:solidFill>
                        <a:sysClr val="window" lastClr="FFFFFF"/>
                      </a:solidFill>
                      <a:prstDash val="solid"/>
                      <a:round/>
                      <a:headEnd type="none" w="med" len="med"/>
                      <a:tailEnd type="none" w="med" len="med"/>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7CBFF"/>
                    </a:solidFill>
                  </a:tcPr>
                </a:tc>
                <a:tc>
                  <a:txBody>
                    <a:bodyPr/>
                    <a:lstStyle>
                      <a:lvl1pPr marL="0" algn="l" defTabSz="914400" rtl="0" eaLnBrk="1" latinLnBrk="0" hangingPunct="1">
                        <a:defRPr sz="1800" b="1" kern="1200">
                          <a:solidFill>
                            <a:schemeClr val="lt1"/>
                          </a:solidFill>
                          <a:latin typeface="Aptos" panose="020B0004020202020204"/>
                        </a:defRPr>
                      </a:lvl1pPr>
                      <a:lvl2pPr marL="457200" algn="l" defTabSz="914400" rtl="0" eaLnBrk="1" latinLnBrk="0" hangingPunct="1">
                        <a:defRPr sz="1800" b="1" kern="1200">
                          <a:solidFill>
                            <a:schemeClr val="lt1"/>
                          </a:solidFill>
                          <a:latin typeface="Aptos" panose="020B0004020202020204"/>
                        </a:defRPr>
                      </a:lvl2pPr>
                      <a:lvl3pPr marL="914400" algn="l" defTabSz="914400" rtl="0" eaLnBrk="1" latinLnBrk="0" hangingPunct="1">
                        <a:defRPr sz="1800" b="1" kern="1200">
                          <a:solidFill>
                            <a:schemeClr val="lt1"/>
                          </a:solidFill>
                          <a:latin typeface="Aptos" panose="020B0004020202020204"/>
                        </a:defRPr>
                      </a:lvl3pPr>
                      <a:lvl4pPr marL="1371600" algn="l" defTabSz="914400" rtl="0" eaLnBrk="1" latinLnBrk="0" hangingPunct="1">
                        <a:defRPr sz="1800" b="1" kern="1200">
                          <a:solidFill>
                            <a:schemeClr val="lt1"/>
                          </a:solidFill>
                          <a:latin typeface="Aptos" panose="020B0004020202020204"/>
                        </a:defRPr>
                      </a:lvl4pPr>
                      <a:lvl5pPr marL="1828800" algn="l" defTabSz="914400" rtl="0" eaLnBrk="1" latinLnBrk="0" hangingPunct="1">
                        <a:defRPr sz="1800" b="1" kern="1200">
                          <a:solidFill>
                            <a:schemeClr val="lt1"/>
                          </a:solidFill>
                          <a:latin typeface="Aptos" panose="020B0004020202020204"/>
                        </a:defRPr>
                      </a:lvl5pPr>
                      <a:lvl6pPr marL="2286000" algn="l" defTabSz="914400" rtl="0" eaLnBrk="1" latinLnBrk="0" hangingPunct="1">
                        <a:defRPr sz="1800" b="1" kern="1200">
                          <a:solidFill>
                            <a:schemeClr val="lt1"/>
                          </a:solidFill>
                          <a:latin typeface="Aptos" panose="020B0004020202020204"/>
                        </a:defRPr>
                      </a:lvl6pPr>
                      <a:lvl7pPr marL="2743200" algn="l" defTabSz="914400" rtl="0" eaLnBrk="1" latinLnBrk="0" hangingPunct="1">
                        <a:defRPr sz="1800" b="1" kern="1200">
                          <a:solidFill>
                            <a:schemeClr val="lt1"/>
                          </a:solidFill>
                          <a:latin typeface="Aptos" panose="020B0004020202020204"/>
                        </a:defRPr>
                      </a:lvl7pPr>
                      <a:lvl8pPr marL="3200400" algn="l" defTabSz="914400" rtl="0" eaLnBrk="1" latinLnBrk="0" hangingPunct="1">
                        <a:defRPr sz="1800" b="1" kern="1200">
                          <a:solidFill>
                            <a:schemeClr val="lt1"/>
                          </a:solidFill>
                          <a:latin typeface="Aptos" panose="020B0004020202020204"/>
                        </a:defRPr>
                      </a:lvl8pPr>
                      <a:lvl9pPr marL="3657600" algn="l" defTabSz="914400" rtl="0" eaLnBrk="1" latinLnBrk="0" hangingPunct="1">
                        <a:defRPr sz="1800" b="1" kern="1200">
                          <a:solidFill>
                            <a:schemeClr val="lt1"/>
                          </a:solidFill>
                          <a:latin typeface="Aptos" panose="020B0004020202020204"/>
                        </a:defRPr>
                      </a:lvl9pPr>
                    </a:lstStyle>
                    <a:p>
                      <a:pPr algn="ctr"/>
                      <a:r>
                        <a:rPr lang="en-GB" sz="1500" b="1" dirty="0">
                          <a:solidFill>
                            <a:schemeClr val="tx1"/>
                          </a:solidFill>
                        </a:rPr>
                        <a:t>Flow Through Inpatient Services</a:t>
                      </a:r>
                    </a:p>
                  </a:txBody>
                  <a:tcPr anchor="ctr">
                    <a:lnL w="28575" cap="flat" cmpd="sng" algn="ctr">
                      <a:solidFill>
                        <a:sysClr val="window" lastClr="FFFFFF"/>
                      </a:solidFill>
                      <a:prstDash val="solid"/>
                      <a:round/>
                      <a:headEnd type="none" w="med" len="med"/>
                      <a:tailEnd type="none" w="med" len="med"/>
                    </a:lnL>
                    <a:lnR w="12700" cmpd="sng">
                      <a:solidFill>
                        <a:sysClr val="window" lastClr="FFFFFF"/>
                      </a:solidFill>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C7EBE8"/>
                    </a:solidFill>
                  </a:tcPr>
                </a:tc>
                <a:tc>
                  <a:txBody>
                    <a:bodyPr/>
                    <a:lstStyle>
                      <a:lvl1pPr marL="0" algn="l" defTabSz="914400" rtl="0" eaLnBrk="1" latinLnBrk="0" hangingPunct="1">
                        <a:defRPr sz="1800" b="1" kern="1200">
                          <a:solidFill>
                            <a:schemeClr val="lt1"/>
                          </a:solidFill>
                          <a:latin typeface="Aptos" panose="020B0004020202020204"/>
                        </a:defRPr>
                      </a:lvl1pPr>
                      <a:lvl2pPr marL="457200" algn="l" defTabSz="914400" rtl="0" eaLnBrk="1" latinLnBrk="0" hangingPunct="1">
                        <a:defRPr sz="1800" b="1" kern="1200">
                          <a:solidFill>
                            <a:schemeClr val="lt1"/>
                          </a:solidFill>
                          <a:latin typeface="Aptos" panose="020B0004020202020204"/>
                        </a:defRPr>
                      </a:lvl2pPr>
                      <a:lvl3pPr marL="914400" algn="l" defTabSz="914400" rtl="0" eaLnBrk="1" latinLnBrk="0" hangingPunct="1">
                        <a:defRPr sz="1800" b="1" kern="1200">
                          <a:solidFill>
                            <a:schemeClr val="lt1"/>
                          </a:solidFill>
                          <a:latin typeface="Aptos" panose="020B0004020202020204"/>
                        </a:defRPr>
                      </a:lvl3pPr>
                      <a:lvl4pPr marL="1371600" algn="l" defTabSz="914400" rtl="0" eaLnBrk="1" latinLnBrk="0" hangingPunct="1">
                        <a:defRPr sz="1800" b="1" kern="1200">
                          <a:solidFill>
                            <a:schemeClr val="lt1"/>
                          </a:solidFill>
                          <a:latin typeface="Aptos" panose="020B0004020202020204"/>
                        </a:defRPr>
                      </a:lvl4pPr>
                      <a:lvl5pPr marL="1828800" algn="l" defTabSz="914400" rtl="0" eaLnBrk="1" latinLnBrk="0" hangingPunct="1">
                        <a:defRPr sz="1800" b="1" kern="1200">
                          <a:solidFill>
                            <a:schemeClr val="lt1"/>
                          </a:solidFill>
                          <a:latin typeface="Aptos" panose="020B0004020202020204"/>
                        </a:defRPr>
                      </a:lvl5pPr>
                      <a:lvl6pPr marL="2286000" algn="l" defTabSz="914400" rtl="0" eaLnBrk="1" latinLnBrk="0" hangingPunct="1">
                        <a:defRPr sz="1800" b="1" kern="1200">
                          <a:solidFill>
                            <a:schemeClr val="lt1"/>
                          </a:solidFill>
                          <a:latin typeface="Aptos" panose="020B0004020202020204"/>
                        </a:defRPr>
                      </a:lvl6pPr>
                      <a:lvl7pPr marL="2743200" algn="l" defTabSz="914400" rtl="0" eaLnBrk="1" latinLnBrk="0" hangingPunct="1">
                        <a:defRPr sz="1800" b="1" kern="1200">
                          <a:solidFill>
                            <a:schemeClr val="lt1"/>
                          </a:solidFill>
                          <a:latin typeface="Aptos" panose="020B0004020202020204"/>
                        </a:defRPr>
                      </a:lvl7pPr>
                      <a:lvl8pPr marL="3200400" algn="l" defTabSz="914400" rtl="0" eaLnBrk="1" latinLnBrk="0" hangingPunct="1">
                        <a:defRPr sz="1800" b="1" kern="1200">
                          <a:solidFill>
                            <a:schemeClr val="lt1"/>
                          </a:solidFill>
                          <a:latin typeface="Aptos" panose="020B0004020202020204"/>
                        </a:defRPr>
                      </a:lvl8pPr>
                      <a:lvl9pPr marL="3657600" algn="l" defTabSz="914400" rtl="0" eaLnBrk="1" latinLnBrk="0" hangingPunct="1">
                        <a:defRPr sz="1800" b="1" kern="1200">
                          <a:solidFill>
                            <a:schemeClr val="lt1"/>
                          </a:solidFill>
                          <a:latin typeface="Aptos" panose="020B00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500" b="1" dirty="0">
                          <a:solidFill>
                            <a:schemeClr val="tx1"/>
                          </a:solidFill>
                        </a:rPr>
                        <a:t>Community Alternatives</a:t>
                      </a:r>
                    </a:p>
                  </a:txBody>
                  <a:tcPr anchor="ctr">
                    <a:lnL w="12700" cmpd="sng">
                      <a:solidFill>
                        <a:sysClr val="window" lastClr="FFFFFF"/>
                      </a:solidFill>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1E1FF"/>
                    </a:solidFill>
                  </a:tcPr>
                </a:tc>
                <a:extLst>
                  <a:ext uri="{0D108BD9-81ED-4DB2-BD59-A6C34878D82A}">
                    <a16:rowId xmlns:a16="http://schemas.microsoft.com/office/drawing/2014/main" val="1561963404"/>
                  </a:ext>
                </a:extLst>
              </a:tr>
              <a:tr h="2320243">
                <a:tc>
                  <a:txBody>
                    <a:bodyPr/>
                    <a:lstStyle>
                      <a:lvl1pPr marL="0" algn="l" defTabSz="914400" rtl="0" eaLnBrk="1" latinLnBrk="0" hangingPunct="1">
                        <a:defRPr sz="1800" kern="1200">
                          <a:solidFill>
                            <a:schemeClr val="dk1"/>
                          </a:solidFill>
                          <a:latin typeface="Aptos" panose="020B0004020202020204"/>
                        </a:defRPr>
                      </a:lvl1pPr>
                      <a:lvl2pPr marL="457200" algn="l" defTabSz="914400" rtl="0" eaLnBrk="1" latinLnBrk="0" hangingPunct="1">
                        <a:defRPr sz="1800" kern="1200">
                          <a:solidFill>
                            <a:schemeClr val="dk1"/>
                          </a:solidFill>
                          <a:latin typeface="Aptos" panose="020B0004020202020204"/>
                        </a:defRPr>
                      </a:lvl2pPr>
                      <a:lvl3pPr marL="914400" algn="l" defTabSz="914400" rtl="0" eaLnBrk="1" latinLnBrk="0" hangingPunct="1">
                        <a:defRPr sz="1800" kern="1200">
                          <a:solidFill>
                            <a:schemeClr val="dk1"/>
                          </a:solidFill>
                          <a:latin typeface="Aptos" panose="020B0004020202020204"/>
                        </a:defRPr>
                      </a:lvl3pPr>
                      <a:lvl4pPr marL="1371600" algn="l" defTabSz="914400" rtl="0" eaLnBrk="1" latinLnBrk="0" hangingPunct="1">
                        <a:defRPr sz="1800" kern="1200">
                          <a:solidFill>
                            <a:schemeClr val="dk1"/>
                          </a:solidFill>
                          <a:latin typeface="Aptos" panose="020B0004020202020204"/>
                        </a:defRPr>
                      </a:lvl4pPr>
                      <a:lvl5pPr marL="1828800" algn="l" defTabSz="914400" rtl="0" eaLnBrk="1" latinLnBrk="0" hangingPunct="1">
                        <a:defRPr sz="1800" kern="1200">
                          <a:solidFill>
                            <a:schemeClr val="dk1"/>
                          </a:solidFill>
                          <a:latin typeface="Aptos" panose="020B0004020202020204"/>
                        </a:defRPr>
                      </a:lvl5pPr>
                      <a:lvl6pPr marL="2286000" algn="l" defTabSz="914400" rtl="0" eaLnBrk="1" latinLnBrk="0" hangingPunct="1">
                        <a:defRPr sz="1800" kern="1200">
                          <a:solidFill>
                            <a:schemeClr val="dk1"/>
                          </a:solidFill>
                          <a:latin typeface="Aptos" panose="020B0004020202020204"/>
                        </a:defRPr>
                      </a:lvl6pPr>
                      <a:lvl7pPr marL="2743200" algn="l" defTabSz="914400" rtl="0" eaLnBrk="1" latinLnBrk="0" hangingPunct="1">
                        <a:defRPr sz="1800" kern="1200">
                          <a:solidFill>
                            <a:schemeClr val="dk1"/>
                          </a:solidFill>
                          <a:latin typeface="Aptos" panose="020B0004020202020204"/>
                        </a:defRPr>
                      </a:lvl7pPr>
                      <a:lvl8pPr marL="3200400" algn="l" defTabSz="914400" rtl="0" eaLnBrk="1" latinLnBrk="0" hangingPunct="1">
                        <a:defRPr sz="1800" kern="1200">
                          <a:solidFill>
                            <a:schemeClr val="dk1"/>
                          </a:solidFill>
                          <a:latin typeface="Aptos" panose="020B0004020202020204"/>
                        </a:defRPr>
                      </a:lvl8pPr>
                      <a:lvl9pPr marL="3657600" algn="l" defTabSz="914400" rtl="0" eaLnBrk="1" latinLnBrk="0" hangingPunct="1">
                        <a:defRPr sz="1800" kern="1200">
                          <a:solidFill>
                            <a:schemeClr val="dk1"/>
                          </a:solidFill>
                          <a:latin typeface="Aptos" panose="020B0004020202020204"/>
                        </a:defRPr>
                      </a:lvl9pPr>
                    </a:lstStyle>
                    <a:p>
                      <a:r>
                        <a:rPr lang="en-GB" sz="1500" b="1" dirty="0">
                          <a:solidFill>
                            <a:schemeClr val="bg1"/>
                          </a:solidFill>
                        </a:rPr>
                        <a:t>Aim</a:t>
                      </a:r>
                    </a:p>
                  </a:txBody>
                  <a:tcPr anchor="ctr">
                    <a:lnL w="28575" cap="flat" cmpd="sng" algn="ctr">
                      <a:solidFill>
                        <a:sysClr val="window" lastClr="FFFFFF"/>
                      </a:solidFill>
                      <a:prstDash val="solid"/>
                      <a:round/>
                      <a:headEnd type="none" w="med" len="med"/>
                      <a:tailEnd type="none" w="med" len="med"/>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3087"/>
                    </a:solidFill>
                  </a:tcPr>
                </a:tc>
                <a:tc>
                  <a:txBody>
                    <a:bodyPr/>
                    <a:lstStyle>
                      <a:lvl1pPr marL="0" algn="l" defTabSz="914400" rtl="0" eaLnBrk="1" latinLnBrk="0" hangingPunct="1">
                        <a:defRPr sz="1800" kern="1200">
                          <a:solidFill>
                            <a:schemeClr val="dk1"/>
                          </a:solidFill>
                          <a:latin typeface="Aptos" panose="020B0004020202020204"/>
                        </a:defRPr>
                      </a:lvl1pPr>
                      <a:lvl2pPr marL="457200" algn="l" defTabSz="914400" rtl="0" eaLnBrk="1" latinLnBrk="0" hangingPunct="1">
                        <a:defRPr sz="1800" kern="1200">
                          <a:solidFill>
                            <a:schemeClr val="dk1"/>
                          </a:solidFill>
                          <a:latin typeface="Aptos" panose="020B0004020202020204"/>
                        </a:defRPr>
                      </a:lvl2pPr>
                      <a:lvl3pPr marL="914400" algn="l" defTabSz="914400" rtl="0" eaLnBrk="1" latinLnBrk="0" hangingPunct="1">
                        <a:defRPr sz="1800" kern="1200">
                          <a:solidFill>
                            <a:schemeClr val="dk1"/>
                          </a:solidFill>
                          <a:latin typeface="Aptos" panose="020B0004020202020204"/>
                        </a:defRPr>
                      </a:lvl3pPr>
                      <a:lvl4pPr marL="1371600" algn="l" defTabSz="914400" rtl="0" eaLnBrk="1" latinLnBrk="0" hangingPunct="1">
                        <a:defRPr sz="1800" kern="1200">
                          <a:solidFill>
                            <a:schemeClr val="dk1"/>
                          </a:solidFill>
                          <a:latin typeface="Aptos" panose="020B0004020202020204"/>
                        </a:defRPr>
                      </a:lvl4pPr>
                      <a:lvl5pPr marL="1828800" algn="l" defTabSz="914400" rtl="0" eaLnBrk="1" latinLnBrk="0" hangingPunct="1">
                        <a:defRPr sz="1800" kern="1200">
                          <a:solidFill>
                            <a:schemeClr val="dk1"/>
                          </a:solidFill>
                          <a:latin typeface="Aptos" panose="020B0004020202020204"/>
                        </a:defRPr>
                      </a:lvl5pPr>
                      <a:lvl6pPr marL="2286000" algn="l" defTabSz="914400" rtl="0" eaLnBrk="1" latinLnBrk="0" hangingPunct="1">
                        <a:defRPr sz="1800" kern="1200">
                          <a:solidFill>
                            <a:schemeClr val="dk1"/>
                          </a:solidFill>
                          <a:latin typeface="Aptos" panose="020B0004020202020204"/>
                        </a:defRPr>
                      </a:lvl6pPr>
                      <a:lvl7pPr marL="2743200" algn="l" defTabSz="914400" rtl="0" eaLnBrk="1" latinLnBrk="0" hangingPunct="1">
                        <a:defRPr sz="1800" kern="1200">
                          <a:solidFill>
                            <a:schemeClr val="dk1"/>
                          </a:solidFill>
                          <a:latin typeface="Aptos" panose="020B0004020202020204"/>
                        </a:defRPr>
                      </a:lvl7pPr>
                      <a:lvl8pPr marL="3200400" algn="l" defTabSz="914400" rtl="0" eaLnBrk="1" latinLnBrk="0" hangingPunct="1">
                        <a:defRPr sz="1800" kern="1200">
                          <a:solidFill>
                            <a:schemeClr val="dk1"/>
                          </a:solidFill>
                          <a:latin typeface="Aptos" panose="020B0004020202020204"/>
                        </a:defRPr>
                      </a:lvl8pPr>
                      <a:lvl9pPr marL="3657600" algn="l" defTabSz="914400" rtl="0" eaLnBrk="1" latinLnBrk="0" hangingPunct="1">
                        <a:defRPr sz="1800" kern="1200">
                          <a:solidFill>
                            <a:schemeClr val="dk1"/>
                          </a:solidFill>
                          <a:latin typeface="Aptos" panose="020B0004020202020204"/>
                        </a:defRPr>
                      </a:lvl9pPr>
                    </a:lstStyle>
                    <a:p>
                      <a:pPr algn="ctr"/>
                      <a:r>
                        <a:rPr lang="en-GB" sz="1500" dirty="0"/>
                        <a:t>Ensuring access to good quality, evidence-based care and intervention from a diverse multi-disciplinary and multi-agency offer in the inpatient setting</a:t>
                      </a:r>
                    </a:p>
                  </a:txBody>
                  <a:tcPr anchor="ctr">
                    <a:lnL w="28575" cap="flat" cmpd="sng" algn="ctr">
                      <a:solidFill>
                        <a:sysClr val="window" lastClr="FFFFFF"/>
                      </a:solidFill>
                      <a:prstDash val="solid"/>
                      <a:round/>
                      <a:headEnd type="none" w="med" len="med"/>
                      <a:tailEnd type="none" w="med" len="med"/>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7CBFF"/>
                    </a:solidFill>
                  </a:tcPr>
                </a:tc>
                <a:tc>
                  <a:txBody>
                    <a:bodyPr/>
                    <a:lstStyle>
                      <a:lvl1pPr marL="0" algn="l" defTabSz="914400" rtl="0" eaLnBrk="1" latinLnBrk="0" hangingPunct="1">
                        <a:defRPr sz="1800" kern="1200">
                          <a:solidFill>
                            <a:schemeClr val="dk1"/>
                          </a:solidFill>
                          <a:latin typeface="Aptos" panose="020B0004020202020204"/>
                        </a:defRPr>
                      </a:lvl1pPr>
                      <a:lvl2pPr marL="457200" algn="l" defTabSz="914400" rtl="0" eaLnBrk="1" latinLnBrk="0" hangingPunct="1">
                        <a:defRPr sz="1800" kern="1200">
                          <a:solidFill>
                            <a:schemeClr val="dk1"/>
                          </a:solidFill>
                          <a:latin typeface="Aptos" panose="020B0004020202020204"/>
                        </a:defRPr>
                      </a:lvl2pPr>
                      <a:lvl3pPr marL="914400" algn="l" defTabSz="914400" rtl="0" eaLnBrk="1" latinLnBrk="0" hangingPunct="1">
                        <a:defRPr sz="1800" kern="1200">
                          <a:solidFill>
                            <a:schemeClr val="dk1"/>
                          </a:solidFill>
                          <a:latin typeface="Aptos" panose="020B0004020202020204"/>
                        </a:defRPr>
                      </a:lvl3pPr>
                      <a:lvl4pPr marL="1371600" algn="l" defTabSz="914400" rtl="0" eaLnBrk="1" latinLnBrk="0" hangingPunct="1">
                        <a:defRPr sz="1800" kern="1200">
                          <a:solidFill>
                            <a:schemeClr val="dk1"/>
                          </a:solidFill>
                          <a:latin typeface="Aptos" panose="020B0004020202020204"/>
                        </a:defRPr>
                      </a:lvl4pPr>
                      <a:lvl5pPr marL="1828800" algn="l" defTabSz="914400" rtl="0" eaLnBrk="1" latinLnBrk="0" hangingPunct="1">
                        <a:defRPr sz="1800" kern="1200">
                          <a:solidFill>
                            <a:schemeClr val="dk1"/>
                          </a:solidFill>
                          <a:latin typeface="Aptos" panose="020B0004020202020204"/>
                        </a:defRPr>
                      </a:lvl5pPr>
                      <a:lvl6pPr marL="2286000" algn="l" defTabSz="914400" rtl="0" eaLnBrk="1" latinLnBrk="0" hangingPunct="1">
                        <a:defRPr sz="1800" kern="1200">
                          <a:solidFill>
                            <a:schemeClr val="dk1"/>
                          </a:solidFill>
                          <a:latin typeface="Aptos" panose="020B0004020202020204"/>
                        </a:defRPr>
                      </a:lvl6pPr>
                      <a:lvl7pPr marL="2743200" algn="l" defTabSz="914400" rtl="0" eaLnBrk="1" latinLnBrk="0" hangingPunct="1">
                        <a:defRPr sz="1800" kern="1200">
                          <a:solidFill>
                            <a:schemeClr val="dk1"/>
                          </a:solidFill>
                          <a:latin typeface="Aptos" panose="020B0004020202020204"/>
                        </a:defRPr>
                      </a:lvl7pPr>
                      <a:lvl8pPr marL="3200400" algn="l" defTabSz="914400" rtl="0" eaLnBrk="1" latinLnBrk="0" hangingPunct="1">
                        <a:defRPr sz="1800" kern="1200">
                          <a:solidFill>
                            <a:schemeClr val="dk1"/>
                          </a:solidFill>
                          <a:latin typeface="Aptos" panose="020B0004020202020204"/>
                        </a:defRPr>
                      </a:lvl8pPr>
                      <a:lvl9pPr marL="3657600" algn="l" defTabSz="914400" rtl="0" eaLnBrk="1" latinLnBrk="0" hangingPunct="1">
                        <a:defRPr sz="1800" kern="1200">
                          <a:solidFill>
                            <a:schemeClr val="dk1"/>
                          </a:solidFill>
                          <a:latin typeface="Aptos" panose="020B0004020202020204"/>
                        </a:defRPr>
                      </a:lvl9pPr>
                    </a:lstStyle>
                    <a:p>
                      <a:pPr algn="ctr"/>
                      <a:r>
                        <a:rPr lang="en-GB" sz="1500" dirty="0"/>
                        <a:t>Ensuring people are in an inpatient setting for as short a time as possible and then supported in the community as soon as they are ready. This will free up local bed capacity for people that require it, reducing unintentional harms of people waiting, staying longer than is needed or going out of area. </a:t>
                      </a:r>
                      <a:endParaRPr lang="en-GB" sz="1500" dirty="0">
                        <a:highlight>
                          <a:srgbClr val="FFFF00"/>
                        </a:highlight>
                      </a:endParaRPr>
                    </a:p>
                  </a:txBody>
                  <a:tcPr anchor="ctr">
                    <a:lnL w="28575" cap="flat" cmpd="sng" algn="ctr">
                      <a:solidFill>
                        <a:sysClr val="window" lastClr="FFFFFF"/>
                      </a:solidFill>
                      <a:prstDash val="solid"/>
                      <a:round/>
                      <a:headEnd type="none" w="med" len="med"/>
                      <a:tailEnd type="none" w="med" len="med"/>
                    </a:lnL>
                    <a:lnR w="12700" cmpd="sng">
                      <a:solidFill>
                        <a:sysClr val="window" lastClr="FFFFFF"/>
                      </a:solidFill>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C7EBE8"/>
                    </a:solidFill>
                  </a:tcPr>
                </a:tc>
                <a:tc>
                  <a:txBody>
                    <a:bodyPr/>
                    <a:lstStyle>
                      <a:lvl1pPr marL="0" algn="l" defTabSz="914400" rtl="0" eaLnBrk="1" latinLnBrk="0" hangingPunct="1">
                        <a:defRPr sz="1800" kern="1200">
                          <a:solidFill>
                            <a:schemeClr val="dk1"/>
                          </a:solidFill>
                          <a:latin typeface="Aptos" panose="020B0004020202020204"/>
                        </a:defRPr>
                      </a:lvl1pPr>
                      <a:lvl2pPr marL="457200" algn="l" defTabSz="914400" rtl="0" eaLnBrk="1" latinLnBrk="0" hangingPunct="1">
                        <a:defRPr sz="1800" kern="1200">
                          <a:solidFill>
                            <a:schemeClr val="dk1"/>
                          </a:solidFill>
                          <a:latin typeface="Aptos" panose="020B0004020202020204"/>
                        </a:defRPr>
                      </a:lvl2pPr>
                      <a:lvl3pPr marL="914400" algn="l" defTabSz="914400" rtl="0" eaLnBrk="1" latinLnBrk="0" hangingPunct="1">
                        <a:defRPr sz="1800" kern="1200">
                          <a:solidFill>
                            <a:schemeClr val="dk1"/>
                          </a:solidFill>
                          <a:latin typeface="Aptos" panose="020B0004020202020204"/>
                        </a:defRPr>
                      </a:lvl3pPr>
                      <a:lvl4pPr marL="1371600" algn="l" defTabSz="914400" rtl="0" eaLnBrk="1" latinLnBrk="0" hangingPunct="1">
                        <a:defRPr sz="1800" kern="1200">
                          <a:solidFill>
                            <a:schemeClr val="dk1"/>
                          </a:solidFill>
                          <a:latin typeface="Aptos" panose="020B0004020202020204"/>
                        </a:defRPr>
                      </a:lvl4pPr>
                      <a:lvl5pPr marL="1828800" algn="l" defTabSz="914400" rtl="0" eaLnBrk="1" latinLnBrk="0" hangingPunct="1">
                        <a:defRPr sz="1800" kern="1200">
                          <a:solidFill>
                            <a:schemeClr val="dk1"/>
                          </a:solidFill>
                          <a:latin typeface="Aptos" panose="020B0004020202020204"/>
                        </a:defRPr>
                      </a:lvl5pPr>
                      <a:lvl6pPr marL="2286000" algn="l" defTabSz="914400" rtl="0" eaLnBrk="1" latinLnBrk="0" hangingPunct="1">
                        <a:defRPr sz="1800" kern="1200">
                          <a:solidFill>
                            <a:schemeClr val="dk1"/>
                          </a:solidFill>
                          <a:latin typeface="Aptos" panose="020B0004020202020204"/>
                        </a:defRPr>
                      </a:lvl6pPr>
                      <a:lvl7pPr marL="2743200" algn="l" defTabSz="914400" rtl="0" eaLnBrk="1" latinLnBrk="0" hangingPunct="1">
                        <a:defRPr sz="1800" kern="1200">
                          <a:solidFill>
                            <a:schemeClr val="dk1"/>
                          </a:solidFill>
                          <a:latin typeface="Aptos" panose="020B0004020202020204"/>
                        </a:defRPr>
                      </a:lvl7pPr>
                      <a:lvl8pPr marL="3200400" algn="l" defTabSz="914400" rtl="0" eaLnBrk="1" latinLnBrk="0" hangingPunct="1">
                        <a:defRPr sz="1800" kern="1200">
                          <a:solidFill>
                            <a:schemeClr val="dk1"/>
                          </a:solidFill>
                          <a:latin typeface="Aptos" panose="020B0004020202020204"/>
                        </a:defRPr>
                      </a:lvl8pPr>
                      <a:lvl9pPr marL="3657600" algn="l" defTabSz="914400" rtl="0" eaLnBrk="1" latinLnBrk="0" hangingPunct="1">
                        <a:defRPr sz="1800" kern="1200">
                          <a:solidFill>
                            <a:schemeClr val="dk1"/>
                          </a:solidFill>
                          <a:latin typeface="Aptos" panose="020B00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500" dirty="0"/>
                        <a:t>Providing a good quality, multi-agency community offer that works together to wrap around the person and their loved ones, providing early and preventative intervention and promoting citizenship and a sense of belonging. This offer is essential in ensuring people can also leave hospital when they are clinically ready.</a:t>
                      </a:r>
                    </a:p>
                  </a:txBody>
                  <a:tcPr anchor="ctr">
                    <a:lnL w="12700" cmpd="sng">
                      <a:solidFill>
                        <a:sysClr val="window" lastClr="FFFFFF"/>
                      </a:solidFill>
                    </a:lnL>
                    <a:lnR w="28575" cap="flat" cmpd="sng" algn="ctr">
                      <a:solidFill>
                        <a:sysClr val="window" lastClr="FFFFFF"/>
                      </a:solid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1E1FF"/>
                    </a:solidFill>
                  </a:tcPr>
                </a:tc>
                <a:extLst>
                  <a:ext uri="{0D108BD9-81ED-4DB2-BD59-A6C34878D82A}">
                    <a16:rowId xmlns:a16="http://schemas.microsoft.com/office/drawing/2014/main" val="3527212442"/>
                  </a:ext>
                </a:extLst>
              </a:tr>
            </a:tbl>
          </a:graphicData>
        </a:graphic>
      </p:graphicFrame>
    </p:spTree>
    <p:extLst>
      <p:ext uri="{BB962C8B-B14F-4D97-AF65-F5344CB8AC3E}">
        <p14:creationId xmlns:p14="http://schemas.microsoft.com/office/powerpoint/2010/main" val="2505865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399724-3267-B6B1-5350-078E4F3D4CBB}"/>
              </a:ext>
            </a:extLst>
          </p:cNvPr>
          <p:cNvGraphicFramePr>
            <a:graphicFrameLocks noGrp="1"/>
          </p:cNvGraphicFramePr>
          <p:nvPr>
            <p:extLst>
              <p:ext uri="{D42A27DB-BD31-4B8C-83A1-F6EECF244321}">
                <p14:modId xmlns:p14="http://schemas.microsoft.com/office/powerpoint/2010/main" val="66529986"/>
              </p:ext>
            </p:extLst>
          </p:nvPr>
        </p:nvGraphicFramePr>
        <p:xfrm>
          <a:off x="277079" y="734624"/>
          <a:ext cx="11637819" cy="2465695"/>
        </p:xfrm>
        <a:graphic>
          <a:graphicData uri="http://schemas.openxmlformats.org/drawingml/2006/table">
            <a:tbl>
              <a:tblPr firstRow="1" bandRow="1">
                <a:tableStyleId>{5C22544A-7EE6-4342-B048-85BDC9FD1C3A}</a:tableStyleId>
              </a:tblPr>
              <a:tblGrid>
                <a:gridCol w="1014006">
                  <a:extLst>
                    <a:ext uri="{9D8B030D-6E8A-4147-A177-3AD203B41FA5}">
                      <a16:colId xmlns:a16="http://schemas.microsoft.com/office/drawing/2014/main" val="4129148718"/>
                    </a:ext>
                  </a:extLst>
                </a:gridCol>
                <a:gridCol w="3541271">
                  <a:extLst>
                    <a:ext uri="{9D8B030D-6E8A-4147-A177-3AD203B41FA5}">
                      <a16:colId xmlns:a16="http://schemas.microsoft.com/office/drawing/2014/main" val="1112027690"/>
                    </a:ext>
                  </a:extLst>
                </a:gridCol>
                <a:gridCol w="3541271">
                  <a:extLst>
                    <a:ext uri="{9D8B030D-6E8A-4147-A177-3AD203B41FA5}">
                      <a16:colId xmlns:a16="http://schemas.microsoft.com/office/drawing/2014/main" val="1399398719"/>
                    </a:ext>
                  </a:extLst>
                </a:gridCol>
                <a:gridCol w="3541271">
                  <a:extLst>
                    <a:ext uri="{9D8B030D-6E8A-4147-A177-3AD203B41FA5}">
                      <a16:colId xmlns:a16="http://schemas.microsoft.com/office/drawing/2014/main" val="2360726896"/>
                    </a:ext>
                  </a:extLst>
                </a:gridCol>
              </a:tblGrid>
              <a:tr h="1186974">
                <a:tc>
                  <a:txBody>
                    <a:bodyPr/>
                    <a:lstStyle/>
                    <a:p>
                      <a:r>
                        <a:rPr lang="en-GB" sz="1200" b="1" dirty="0">
                          <a:solidFill>
                            <a:schemeClr val="bg1"/>
                          </a:solidFill>
                        </a:rPr>
                        <a:t>Vision</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gridSpan="3">
                  <a:txBody>
                    <a:bodyPr/>
                    <a:lstStyle/>
                    <a:p>
                      <a:pPr algn="ctr"/>
                      <a:r>
                        <a:rPr lang="en-GB" sz="1400" b="0" dirty="0">
                          <a:solidFill>
                            <a:schemeClr val="tx1"/>
                          </a:solidFill>
                        </a:rPr>
                        <a:t>We will localise and realign inpatient services, harnessing the potential of people and communities. This will include only commissioning mental health inpatient care that is inclusive of services for learning disabilities and autistic people, that is in line with the commissioning framework and where there is an evidence base and quality can be assured. We will ensure admissions to a mental health hospital are for assessment and treatment that can only be delivered in an inpatient setting.</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2D1CB"/>
                    </a:solidFill>
                  </a:tcPr>
                </a:tc>
                <a:tc hMerge="1">
                  <a:txBody>
                    <a:bodyPr/>
                    <a:lstStyle/>
                    <a:p>
                      <a:endParaRPr lang="en-GB"/>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hMerge="1">
                  <a:txBody>
                    <a:bodyPr/>
                    <a:lstStyle/>
                    <a:p>
                      <a:endParaRPr lang="en-GB"/>
                    </a:p>
                  </a:txBody>
                  <a:tcP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19896862"/>
                  </a:ext>
                </a:extLst>
              </a:tr>
              <a:tr h="1278721">
                <a:tc>
                  <a:txBody>
                    <a:bodyPr/>
                    <a:lstStyle/>
                    <a:p>
                      <a:r>
                        <a:rPr lang="en-GB" sz="1200" b="1" dirty="0">
                          <a:solidFill>
                            <a:schemeClr val="bg1"/>
                          </a:solidFill>
                        </a:rPr>
                        <a:t>Strategy</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en-GB" sz="1400" dirty="0"/>
                        <a:t>Service Redesign of inpatient provision</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2D1C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t>Re-Commissioning of inpatient provision</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2D1CB"/>
                    </a:solidFill>
                  </a:tcPr>
                </a:tc>
                <a:tc>
                  <a:txBody>
                    <a:bodyPr/>
                    <a:lstStyle/>
                    <a:p>
                      <a:pPr algn="ctr"/>
                      <a:r>
                        <a:rPr lang="en-GB" sz="1400" dirty="0"/>
                        <a:t>Strengthening of the community assets, services and system working to reduce the reliance of inpatient care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82D1CB"/>
                    </a:solidFill>
                  </a:tcPr>
                </a:tc>
                <a:extLst>
                  <a:ext uri="{0D108BD9-81ED-4DB2-BD59-A6C34878D82A}">
                    <a16:rowId xmlns:a16="http://schemas.microsoft.com/office/drawing/2014/main" val="3602423885"/>
                  </a:ext>
                </a:extLst>
              </a:tr>
            </a:tbl>
          </a:graphicData>
        </a:graphic>
      </p:graphicFrame>
      <p:graphicFrame>
        <p:nvGraphicFramePr>
          <p:cNvPr id="3" name="Table 2">
            <a:extLst>
              <a:ext uri="{FF2B5EF4-FFF2-40B4-BE49-F238E27FC236}">
                <a16:creationId xmlns:a16="http://schemas.microsoft.com/office/drawing/2014/main" id="{19FA7035-7451-E8F5-9F8D-6D5B93BDCACF}"/>
              </a:ext>
            </a:extLst>
          </p:cNvPr>
          <p:cNvGraphicFramePr>
            <a:graphicFrameLocks noGrp="1"/>
          </p:cNvGraphicFramePr>
          <p:nvPr>
            <p:extLst>
              <p:ext uri="{D42A27DB-BD31-4B8C-83A1-F6EECF244321}">
                <p14:modId xmlns:p14="http://schemas.microsoft.com/office/powerpoint/2010/main" val="233076428"/>
              </p:ext>
            </p:extLst>
          </p:nvPr>
        </p:nvGraphicFramePr>
        <p:xfrm>
          <a:off x="277078" y="3210661"/>
          <a:ext cx="11637820" cy="984264"/>
        </p:xfrm>
        <a:graphic>
          <a:graphicData uri="http://schemas.openxmlformats.org/drawingml/2006/table">
            <a:tbl>
              <a:tblPr firstRow="1" bandRow="1">
                <a:tableStyleId>{5C22544A-7EE6-4342-B048-85BDC9FD1C3A}</a:tableStyleId>
              </a:tblPr>
              <a:tblGrid>
                <a:gridCol w="1013902">
                  <a:extLst>
                    <a:ext uri="{9D8B030D-6E8A-4147-A177-3AD203B41FA5}">
                      <a16:colId xmlns:a16="http://schemas.microsoft.com/office/drawing/2014/main" val="4129148718"/>
                    </a:ext>
                  </a:extLst>
                </a:gridCol>
                <a:gridCol w="3541306">
                  <a:extLst>
                    <a:ext uri="{9D8B030D-6E8A-4147-A177-3AD203B41FA5}">
                      <a16:colId xmlns:a16="http://schemas.microsoft.com/office/drawing/2014/main" val="1112027690"/>
                    </a:ext>
                  </a:extLst>
                </a:gridCol>
                <a:gridCol w="3541306">
                  <a:extLst>
                    <a:ext uri="{9D8B030D-6E8A-4147-A177-3AD203B41FA5}">
                      <a16:colId xmlns:a16="http://schemas.microsoft.com/office/drawing/2014/main" val="1399398719"/>
                    </a:ext>
                  </a:extLst>
                </a:gridCol>
                <a:gridCol w="3541306">
                  <a:extLst>
                    <a:ext uri="{9D8B030D-6E8A-4147-A177-3AD203B41FA5}">
                      <a16:colId xmlns:a16="http://schemas.microsoft.com/office/drawing/2014/main" val="2360726896"/>
                    </a:ext>
                  </a:extLst>
                </a:gridCol>
              </a:tblGrid>
              <a:tr h="984264">
                <a:tc>
                  <a:txBody>
                    <a:bodyPr/>
                    <a:lstStyle/>
                    <a:p>
                      <a:r>
                        <a:rPr lang="en-GB" sz="1200" b="1" dirty="0">
                          <a:solidFill>
                            <a:schemeClr val="bg1"/>
                          </a:solidFill>
                        </a:rPr>
                        <a:t>Areas of Focus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en-GB" sz="1400" b="0" dirty="0">
                          <a:solidFill>
                            <a:schemeClr val="tx1"/>
                          </a:solidFill>
                        </a:rPr>
                        <a:t>Quality Inpatient Offer</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algn="ctr"/>
                      <a:r>
                        <a:rPr lang="en-GB" sz="1400" b="0" dirty="0">
                          <a:solidFill>
                            <a:schemeClr val="tx1"/>
                          </a:solidFill>
                        </a:rPr>
                        <a:t>Flow Through Inpatient Services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4E9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rPr>
                        <a:t>Community Alternatives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D1E1FF"/>
                    </a:solidFill>
                  </a:tcPr>
                </a:tc>
                <a:extLst>
                  <a:ext uri="{0D108BD9-81ED-4DB2-BD59-A6C34878D82A}">
                    <a16:rowId xmlns:a16="http://schemas.microsoft.com/office/drawing/2014/main" val="3602423885"/>
                  </a:ext>
                </a:extLst>
              </a:tr>
            </a:tbl>
          </a:graphicData>
        </a:graphic>
      </p:graphicFrame>
      <p:graphicFrame>
        <p:nvGraphicFramePr>
          <p:cNvPr id="5" name="Table 4">
            <a:extLst>
              <a:ext uri="{FF2B5EF4-FFF2-40B4-BE49-F238E27FC236}">
                <a16:creationId xmlns:a16="http://schemas.microsoft.com/office/drawing/2014/main" id="{DEBB5DEC-CCF6-A653-B7D6-AE9232003087}"/>
              </a:ext>
            </a:extLst>
          </p:cNvPr>
          <p:cNvGraphicFramePr>
            <a:graphicFrameLocks noGrp="1"/>
          </p:cNvGraphicFramePr>
          <p:nvPr>
            <p:extLst>
              <p:ext uri="{D42A27DB-BD31-4B8C-83A1-F6EECF244321}">
                <p14:modId xmlns:p14="http://schemas.microsoft.com/office/powerpoint/2010/main" val="745086993"/>
              </p:ext>
            </p:extLst>
          </p:nvPr>
        </p:nvGraphicFramePr>
        <p:xfrm>
          <a:off x="277083" y="5573130"/>
          <a:ext cx="11637815" cy="1138943"/>
        </p:xfrm>
        <a:graphic>
          <a:graphicData uri="http://schemas.openxmlformats.org/drawingml/2006/table">
            <a:tbl>
              <a:tblPr firstRow="1" bandRow="1">
                <a:tableStyleId>{5C22544A-7EE6-4342-B048-85BDC9FD1C3A}</a:tableStyleId>
              </a:tblPr>
              <a:tblGrid>
                <a:gridCol w="1014006">
                  <a:extLst>
                    <a:ext uri="{9D8B030D-6E8A-4147-A177-3AD203B41FA5}">
                      <a16:colId xmlns:a16="http://schemas.microsoft.com/office/drawing/2014/main" val="4129148718"/>
                    </a:ext>
                  </a:extLst>
                </a:gridCol>
                <a:gridCol w="1327976">
                  <a:extLst>
                    <a:ext uri="{9D8B030D-6E8A-4147-A177-3AD203B41FA5}">
                      <a16:colId xmlns:a16="http://schemas.microsoft.com/office/drawing/2014/main" val="1112027690"/>
                    </a:ext>
                  </a:extLst>
                </a:gridCol>
                <a:gridCol w="1327976">
                  <a:extLst>
                    <a:ext uri="{9D8B030D-6E8A-4147-A177-3AD203B41FA5}">
                      <a16:colId xmlns:a16="http://schemas.microsoft.com/office/drawing/2014/main" val="2681340696"/>
                    </a:ext>
                  </a:extLst>
                </a:gridCol>
                <a:gridCol w="1327976">
                  <a:extLst>
                    <a:ext uri="{9D8B030D-6E8A-4147-A177-3AD203B41FA5}">
                      <a16:colId xmlns:a16="http://schemas.microsoft.com/office/drawing/2014/main" val="1399398719"/>
                    </a:ext>
                  </a:extLst>
                </a:gridCol>
                <a:gridCol w="1327977">
                  <a:extLst>
                    <a:ext uri="{9D8B030D-6E8A-4147-A177-3AD203B41FA5}">
                      <a16:colId xmlns:a16="http://schemas.microsoft.com/office/drawing/2014/main" val="295844473"/>
                    </a:ext>
                  </a:extLst>
                </a:gridCol>
                <a:gridCol w="1327976">
                  <a:extLst>
                    <a:ext uri="{9D8B030D-6E8A-4147-A177-3AD203B41FA5}">
                      <a16:colId xmlns:a16="http://schemas.microsoft.com/office/drawing/2014/main" val="2360726896"/>
                    </a:ext>
                  </a:extLst>
                </a:gridCol>
                <a:gridCol w="1327976">
                  <a:extLst>
                    <a:ext uri="{9D8B030D-6E8A-4147-A177-3AD203B41FA5}">
                      <a16:colId xmlns:a16="http://schemas.microsoft.com/office/drawing/2014/main" val="1035173609"/>
                    </a:ext>
                  </a:extLst>
                </a:gridCol>
                <a:gridCol w="1327976">
                  <a:extLst>
                    <a:ext uri="{9D8B030D-6E8A-4147-A177-3AD203B41FA5}">
                      <a16:colId xmlns:a16="http://schemas.microsoft.com/office/drawing/2014/main" val="2895358523"/>
                    </a:ext>
                  </a:extLst>
                </a:gridCol>
                <a:gridCol w="1327976">
                  <a:extLst>
                    <a:ext uri="{9D8B030D-6E8A-4147-A177-3AD203B41FA5}">
                      <a16:colId xmlns:a16="http://schemas.microsoft.com/office/drawing/2014/main" val="3097059360"/>
                    </a:ext>
                  </a:extLst>
                </a:gridCol>
              </a:tblGrid>
              <a:tr h="574260">
                <a:tc>
                  <a:txBody>
                    <a:bodyPr/>
                    <a:lstStyle/>
                    <a:p>
                      <a:r>
                        <a:rPr lang="en-GB" sz="1200" b="1" dirty="0">
                          <a:solidFill>
                            <a:schemeClr val="bg1"/>
                          </a:solidFill>
                        </a:rPr>
                        <a:t>QTP Principles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a:txBody>
                    <a:bodyPr/>
                    <a:lstStyle/>
                    <a:p>
                      <a:pPr algn="ctr"/>
                      <a:r>
                        <a:rPr lang="en-GB" sz="1200" b="0" dirty="0">
                          <a:solidFill>
                            <a:schemeClr val="tx1"/>
                          </a:solidFill>
                        </a:rPr>
                        <a:t>Valuing</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Accessible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Humane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Equitable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Therapeutic</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Lived Experience Engagement</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Collaborative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tc>
                  <a:txBody>
                    <a:bodyPr/>
                    <a:lstStyle/>
                    <a:p>
                      <a:pPr algn="ctr"/>
                      <a:r>
                        <a:rPr lang="en-GB" sz="1200" b="0" dirty="0">
                          <a:solidFill>
                            <a:schemeClr val="tx1"/>
                          </a:solidFill>
                        </a:rPr>
                        <a:t>Citizenship</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3FEBA"/>
                    </a:solidFill>
                  </a:tcPr>
                </a:tc>
                <a:extLst>
                  <a:ext uri="{0D108BD9-81ED-4DB2-BD59-A6C34878D82A}">
                    <a16:rowId xmlns:a16="http://schemas.microsoft.com/office/drawing/2014/main" val="3449819477"/>
                  </a:ext>
                </a:extLst>
              </a:tr>
              <a:tr h="564683">
                <a:tc>
                  <a:txBody>
                    <a:bodyPr/>
                    <a:lstStyle/>
                    <a:p>
                      <a:r>
                        <a:rPr lang="en-GB" sz="1200" b="1" dirty="0">
                          <a:solidFill>
                            <a:schemeClr val="bg1"/>
                          </a:solidFill>
                        </a:rPr>
                        <a:t>QTP </a:t>
                      </a:r>
                    </a:p>
                    <a:p>
                      <a:r>
                        <a:rPr lang="en-GB" sz="1200" b="1" dirty="0">
                          <a:solidFill>
                            <a:schemeClr val="bg1"/>
                          </a:solidFill>
                        </a:rPr>
                        <a:t>Enablers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gridSpan="2">
                  <a:txBody>
                    <a:bodyPr/>
                    <a:lstStyle/>
                    <a:p>
                      <a:pPr algn="ctr"/>
                      <a:r>
                        <a:rPr lang="en-GB" sz="1400" dirty="0"/>
                        <a:t>Data and Intelligence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tc hMerge="1">
                  <a:txBody>
                    <a:bodyPr/>
                    <a:lstStyle/>
                    <a:p>
                      <a:endParaRPr lang="en-GB"/>
                    </a:p>
                  </a:txBody>
                  <a:tcPr>
                    <a:lnL w="28575" cap="flat" cmpd="sng" algn="ctr">
                      <a:solidFill>
                        <a:schemeClr val="bg1"/>
                      </a:solidFill>
                      <a:prstDash val="solid"/>
                      <a:round/>
                      <a:headEnd type="none" w="med" len="med"/>
                      <a:tailEnd type="none" w="med" len="med"/>
                    </a:lnL>
                  </a:tcPr>
                </a:tc>
                <a:tc gridSpan="2">
                  <a:txBody>
                    <a:bodyPr/>
                    <a:lstStyle/>
                    <a:p>
                      <a:pPr algn="ctr"/>
                      <a:r>
                        <a:rPr lang="en-GB" sz="1400" dirty="0"/>
                        <a:t>Workforce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tc hMerge="1">
                  <a:txBody>
                    <a:bodyPr/>
                    <a:lstStyle/>
                    <a:p>
                      <a:endParaRPr lang="en-GB"/>
                    </a:p>
                  </a:txBody>
                  <a:tcPr>
                    <a:lnL w="28575" cap="flat" cmpd="sng" algn="ctr">
                      <a:solidFill>
                        <a:schemeClr val="bg1"/>
                      </a:solidFill>
                      <a:prstDash val="solid"/>
                      <a:round/>
                      <a:headEnd type="none" w="med" len="med"/>
                      <a:tailEnd type="none" w="med" len="med"/>
                    </a:lnL>
                  </a:tcPr>
                </a:tc>
                <a:tc gridSpan="4">
                  <a:txBody>
                    <a:bodyPr/>
                    <a:lstStyle/>
                    <a:p>
                      <a:pPr algn="ctr"/>
                      <a:r>
                        <a:rPr lang="en-GB" sz="1400" dirty="0"/>
                        <a:t>Improved Collaboration, Leadership &amp;</a:t>
                      </a:r>
                    </a:p>
                    <a:p>
                      <a:pPr algn="ctr"/>
                      <a:r>
                        <a:rPr lang="en-GB" sz="1400" dirty="0"/>
                        <a:t>Governance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tc hMerge="1">
                  <a:txBody>
                    <a:bodyPr/>
                    <a:lstStyle/>
                    <a:p>
                      <a:endParaRPr lang="en-GB"/>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hMerge="1">
                  <a:txBody>
                    <a:bodyPr/>
                    <a:lstStyle/>
                    <a:p>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71065160"/>
                  </a:ext>
                </a:extLst>
              </a:tr>
            </a:tbl>
          </a:graphicData>
        </a:graphic>
      </p:graphicFrame>
      <p:sp>
        <p:nvSpPr>
          <p:cNvPr id="2" name="TextBox 1">
            <a:extLst>
              <a:ext uri="{FF2B5EF4-FFF2-40B4-BE49-F238E27FC236}">
                <a16:creationId xmlns:a16="http://schemas.microsoft.com/office/drawing/2014/main" id="{E8EFE30A-65F7-490D-3CE1-CFFB9BFD6CA8}"/>
              </a:ext>
            </a:extLst>
          </p:cNvPr>
          <p:cNvSpPr txBox="1"/>
          <p:nvPr/>
        </p:nvSpPr>
        <p:spPr>
          <a:xfrm>
            <a:off x="360217" y="272959"/>
            <a:ext cx="1183178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ptos" panose="020B0004020202020204"/>
                <a:ea typeface="+mn-ea"/>
                <a:cs typeface="+mn-cs"/>
              </a:rPr>
              <a:t>LSC Design Plan (Adult MH, Rehabilitation, Learning Disabilities and Autism)</a:t>
            </a:r>
          </a:p>
        </p:txBody>
      </p:sp>
      <p:graphicFrame>
        <p:nvGraphicFramePr>
          <p:cNvPr id="6" name="Table 5">
            <a:extLst>
              <a:ext uri="{FF2B5EF4-FFF2-40B4-BE49-F238E27FC236}">
                <a16:creationId xmlns:a16="http://schemas.microsoft.com/office/drawing/2014/main" id="{E1413A8D-1E3C-95F5-0AF9-0268E2BCBA99}"/>
              </a:ext>
            </a:extLst>
          </p:cNvPr>
          <p:cNvGraphicFramePr>
            <a:graphicFrameLocks noGrp="1"/>
          </p:cNvGraphicFramePr>
          <p:nvPr>
            <p:extLst>
              <p:ext uri="{D42A27DB-BD31-4B8C-83A1-F6EECF244321}">
                <p14:modId xmlns:p14="http://schemas.microsoft.com/office/powerpoint/2010/main" val="1323032295"/>
              </p:ext>
            </p:extLst>
          </p:nvPr>
        </p:nvGraphicFramePr>
        <p:xfrm>
          <a:off x="277078" y="4194925"/>
          <a:ext cx="11637814" cy="1350023"/>
        </p:xfrm>
        <a:graphic>
          <a:graphicData uri="http://schemas.openxmlformats.org/drawingml/2006/table">
            <a:tbl>
              <a:tblPr firstRow="1" bandRow="1">
                <a:tableStyleId>{5C22544A-7EE6-4342-B048-85BDC9FD1C3A}</a:tableStyleId>
              </a:tblPr>
              <a:tblGrid>
                <a:gridCol w="1021053">
                  <a:extLst>
                    <a:ext uri="{9D8B030D-6E8A-4147-A177-3AD203B41FA5}">
                      <a16:colId xmlns:a16="http://schemas.microsoft.com/office/drawing/2014/main" val="4282344406"/>
                    </a:ext>
                  </a:extLst>
                </a:gridCol>
                <a:gridCol w="1516680">
                  <a:extLst>
                    <a:ext uri="{9D8B030D-6E8A-4147-A177-3AD203B41FA5}">
                      <a16:colId xmlns:a16="http://schemas.microsoft.com/office/drawing/2014/main" val="2463582022"/>
                    </a:ext>
                  </a:extLst>
                </a:gridCol>
                <a:gridCol w="1516680">
                  <a:extLst>
                    <a:ext uri="{9D8B030D-6E8A-4147-A177-3AD203B41FA5}">
                      <a16:colId xmlns:a16="http://schemas.microsoft.com/office/drawing/2014/main" val="1302288219"/>
                    </a:ext>
                  </a:extLst>
                </a:gridCol>
                <a:gridCol w="1516680">
                  <a:extLst>
                    <a:ext uri="{9D8B030D-6E8A-4147-A177-3AD203B41FA5}">
                      <a16:colId xmlns:a16="http://schemas.microsoft.com/office/drawing/2014/main" val="3692951101"/>
                    </a:ext>
                  </a:extLst>
                </a:gridCol>
                <a:gridCol w="1516681">
                  <a:extLst>
                    <a:ext uri="{9D8B030D-6E8A-4147-A177-3AD203B41FA5}">
                      <a16:colId xmlns:a16="http://schemas.microsoft.com/office/drawing/2014/main" val="3332616984"/>
                    </a:ext>
                  </a:extLst>
                </a:gridCol>
                <a:gridCol w="1516680">
                  <a:extLst>
                    <a:ext uri="{9D8B030D-6E8A-4147-A177-3AD203B41FA5}">
                      <a16:colId xmlns:a16="http://schemas.microsoft.com/office/drawing/2014/main" val="911869428"/>
                    </a:ext>
                  </a:extLst>
                </a:gridCol>
                <a:gridCol w="1516680">
                  <a:extLst>
                    <a:ext uri="{9D8B030D-6E8A-4147-A177-3AD203B41FA5}">
                      <a16:colId xmlns:a16="http://schemas.microsoft.com/office/drawing/2014/main" val="3206631530"/>
                    </a:ext>
                  </a:extLst>
                </a:gridCol>
                <a:gridCol w="1516680">
                  <a:extLst>
                    <a:ext uri="{9D8B030D-6E8A-4147-A177-3AD203B41FA5}">
                      <a16:colId xmlns:a16="http://schemas.microsoft.com/office/drawing/2014/main" val="3284993506"/>
                    </a:ext>
                  </a:extLst>
                </a:gridCol>
              </a:tblGrid>
              <a:tr h="344183">
                <a:tc rowSpan="2">
                  <a:txBody>
                    <a:bodyPr/>
                    <a:lstStyle/>
                    <a:p>
                      <a:r>
                        <a:rPr lang="en-GB" sz="1200" b="1" dirty="0">
                          <a:solidFill>
                            <a:schemeClr val="bg1"/>
                          </a:solidFill>
                        </a:rPr>
                        <a:t>QTP Phases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gridSpan="4">
                  <a:txBody>
                    <a:bodyPr/>
                    <a:lstStyle/>
                    <a:p>
                      <a:pPr algn="ctr"/>
                      <a:r>
                        <a:rPr lang="en-GB" sz="1200" b="0" dirty="0">
                          <a:solidFill>
                            <a:schemeClr val="tx1"/>
                          </a:solidFill>
                        </a:rPr>
                        <a:t>Year Two (25/26)</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hMerge="1">
                  <a:txBody>
                    <a:bodyPr/>
                    <a:lstStyle/>
                    <a:p>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hMerge="1">
                  <a:txBody>
                    <a:bodyPr/>
                    <a:lstStyle/>
                    <a:p>
                      <a:pPr algn="ctr"/>
                      <a:endParaRPr lang="en-GB" sz="1200" b="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hMerge="1">
                  <a:txBody>
                    <a:bodyPr/>
                    <a:lstStyle/>
                    <a:p>
                      <a:pPr algn="ctr"/>
                      <a:endParaRPr lang="en-GB" sz="1200" b="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gridSpan="3">
                  <a:txBody>
                    <a:bodyPr/>
                    <a:lstStyle/>
                    <a:p>
                      <a:pPr algn="ctr"/>
                      <a:r>
                        <a:rPr lang="en-GB" sz="1200" b="0" dirty="0">
                          <a:solidFill>
                            <a:schemeClr val="tx1"/>
                          </a:solidFill>
                        </a:rPr>
                        <a:t>Year Three (26/27)</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hMerge="1">
                  <a:txBody>
                    <a:bodyPr/>
                    <a:lstStyle/>
                    <a:p>
                      <a:pPr algn="ctr"/>
                      <a:endParaRPr lang="en-GB" sz="1200" b="0" kern="1200">
                        <a:solidFill>
                          <a:schemeClr val="tx1"/>
                        </a:solidFill>
                        <a:latin typeface="+mn-lt"/>
                        <a:ea typeface="+mn-ea"/>
                        <a:cs typeface="+mn-cs"/>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600" b="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extLst>
                  <a:ext uri="{0D108BD9-81ED-4DB2-BD59-A6C34878D82A}">
                    <a16:rowId xmlns:a16="http://schemas.microsoft.com/office/drawing/2014/main" val="1723715783"/>
                  </a:ext>
                </a:extLst>
              </a:tr>
              <a:tr h="147064">
                <a:tc vMerge="1">
                  <a:txBody>
                    <a:bodyPr/>
                    <a:lstStyle/>
                    <a:p>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3087"/>
                    </a:solidFill>
                  </a:tcPr>
                </a:tc>
                <a:tc>
                  <a:txBody>
                    <a:bodyPr/>
                    <a:lstStyle/>
                    <a:p>
                      <a:pPr algn="ctr"/>
                      <a:r>
                        <a:rPr lang="en-GB" sz="1200" b="0" dirty="0">
                          <a:solidFill>
                            <a:schemeClr val="tx1"/>
                          </a:solidFill>
                        </a:rPr>
                        <a:t>Establish</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algn="ctr"/>
                      <a:r>
                        <a:rPr lang="en-GB" sz="1200" b="0" dirty="0">
                          <a:solidFill>
                            <a:schemeClr val="tx1"/>
                          </a:solidFill>
                        </a:rPr>
                        <a:t>Review</a:t>
                      </a: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algn="ctr"/>
                      <a:r>
                        <a:rPr lang="en-GB" sz="1200" b="0" dirty="0">
                          <a:solidFill>
                            <a:schemeClr val="tx1"/>
                          </a:solidFill>
                        </a:rPr>
                        <a:t>Redesign</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algn="ctr"/>
                      <a:r>
                        <a:rPr lang="en-GB" sz="1200" b="0" dirty="0">
                          <a:solidFill>
                            <a:schemeClr val="tx1"/>
                          </a:solidFill>
                        </a:rPr>
                        <a:t>Implement</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algn="ctr"/>
                      <a:r>
                        <a:rPr lang="en-GB" sz="1200" b="0" dirty="0">
                          <a:solidFill>
                            <a:schemeClr val="tx1"/>
                          </a:solidFill>
                        </a:rPr>
                        <a:t>Evaluate </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algn="ctr"/>
                      <a:r>
                        <a:rPr lang="en-GB" sz="1200" b="0" kern="1200" dirty="0">
                          <a:solidFill>
                            <a:schemeClr val="tx1"/>
                          </a:solidFill>
                          <a:latin typeface="+mn-lt"/>
                          <a:ea typeface="+mn-ea"/>
                          <a:cs typeface="+mn-cs"/>
                        </a:rPr>
                        <a:t>Refine</a:t>
                      </a: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latin typeface="+mn-lt"/>
                          <a:ea typeface="+mn-ea"/>
                          <a:cs typeface="+mn-cs"/>
                        </a:rPr>
                        <a:t>Sustain</a:t>
                      </a:r>
                      <a:endParaRPr lang="en-GB" sz="1600" b="0" dirty="0">
                        <a:solidFill>
                          <a:schemeClr val="tx1"/>
                        </a:solidFill>
                      </a:endParaRPr>
                    </a:p>
                  </a:txBody>
                  <a:tcPr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CED3"/>
                    </a:solidFill>
                  </a:tcPr>
                </a:tc>
                <a:extLst>
                  <a:ext uri="{0D108BD9-81ED-4DB2-BD59-A6C34878D82A}">
                    <a16:rowId xmlns:a16="http://schemas.microsoft.com/office/drawing/2014/main" val="1598623328"/>
                  </a:ext>
                </a:extLst>
              </a:tr>
              <a:tr h="139932">
                <a:tc>
                  <a:txBody>
                    <a:bodyPr/>
                    <a:lstStyle/>
                    <a:p>
                      <a:r>
                        <a:rPr lang="en-GB" sz="1200" b="1" dirty="0">
                          <a:solidFill>
                            <a:schemeClr val="bg1"/>
                          </a:solidFill>
                        </a:rPr>
                        <a:t>Pledge</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tx2">
                        <a:lumMod val="90000"/>
                        <a:lumOff val="10000"/>
                      </a:schemeClr>
                    </a:solidFill>
                  </a:tcPr>
                </a:tc>
                <a:tc gridSpan="7">
                  <a:txBody>
                    <a:bodyPr/>
                    <a:lstStyle/>
                    <a:p>
                      <a:pPr algn="ctr"/>
                      <a:r>
                        <a:rPr lang="en-GB" sz="1400" b="0" dirty="0"/>
                        <a:t>We will ensure that the design, development and delivery of this plan will be co-produced with people with lived and living experience of receiving care, and  of those people working within services. There will also be a specific focus on meeting local population health needs and addressing inequalities.</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63490075"/>
                  </a:ext>
                </a:extLst>
              </a:tr>
            </a:tbl>
          </a:graphicData>
        </a:graphic>
      </p:graphicFrame>
      <p:sp>
        <p:nvSpPr>
          <p:cNvPr id="9" name="Arrow: Right 8">
            <a:extLst>
              <a:ext uri="{FF2B5EF4-FFF2-40B4-BE49-F238E27FC236}">
                <a16:creationId xmlns:a16="http://schemas.microsoft.com/office/drawing/2014/main" id="{4BEF507F-B137-F07C-46D6-45E3D907D94C}"/>
              </a:ext>
            </a:extLst>
          </p:cNvPr>
          <p:cNvSpPr/>
          <p:nvPr/>
        </p:nvSpPr>
        <p:spPr>
          <a:xfrm>
            <a:off x="1445312" y="4424776"/>
            <a:ext cx="10155504" cy="153748"/>
          </a:xfrm>
          <a:prstGeom prst="right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9386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1399724-3267-B6B1-5350-078E4F3D4CBB}"/>
              </a:ext>
            </a:extLst>
          </p:cNvPr>
          <p:cNvGraphicFramePr>
            <a:graphicFrameLocks noGrp="1"/>
          </p:cNvGraphicFramePr>
          <p:nvPr>
            <p:extLst>
              <p:ext uri="{D42A27DB-BD31-4B8C-83A1-F6EECF244321}">
                <p14:modId xmlns:p14="http://schemas.microsoft.com/office/powerpoint/2010/main" val="3137808301"/>
              </p:ext>
            </p:extLst>
          </p:nvPr>
        </p:nvGraphicFramePr>
        <p:xfrm>
          <a:off x="-1" y="323597"/>
          <a:ext cx="12192001" cy="7071360"/>
        </p:xfrm>
        <a:graphic>
          <a:graphicData uri="http://schemas.openxmlformats.org/drawingml/2006/table">
            <a:tbl>
              <a:tblPr firstRow="1" bandRow="1">
                <a:tableStyleId>{5C22544A-7EE6-4342-B048-85BDC9FD1C3A}</a:tableStyleId>
              </a:tblPr>
              <a:tblGrid>
                <a:gridCol w="2832213">
                  <a:extLst>
                    <a:ext uri="{9D8B030D-6E8A-4147-A177-3AD203B41FA5}">
                      <a16:colId xmlns:a16="http://schemas.microsoft.com/office/drawing/2014/main" val="1112027690"/>
                    </a:ext>
                  </a:extLst>
                </a:gridCol>
                <a:gridCol w="3293459">
                  <a:extLst>
                    <a:ext uri="{9D8B030D-6E8A-4147-A177-3AD203B41FA5}">
                      <a16:colId xmlns:a16="http://schemas.microsoft.com/office/drawing/2014/main" val="2250458693"/>
                    </a:ext>
                  </a:extLst>
                </a:gridCol>
                <a:gridCol w="3220630">
                  <a:extLst>
                    <a:ext uri="{9D8B030D-6E8A-4147-A177-3AD203B41FA5}">
                      <a16:colId xmlns:a16="http://schemas.microsoft.com/office/drawing/2014/main" val="3563345065"/>
                    </a:ext>
                  </a:extLst>
                </a:gridCol>
                <a:gridCol w="2845699">
                  <a:extLst>
                    <a:ext uri="{9D8B030D-6E8A-4147-A177-3AD203B41FA5}">
                      <a16:colId xmlns:a16="http://schemas.microsoft.com/office/drawing/2014/main" val="3521467563"/>
                    </a:ext>
                  </a:extLst>
                </a:gridCol>
              </a:tblGrid>
              <a:tr h="587193">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solidFill>
                            <a:schemeClr val="tx1"/>
                          </a:solidFill>
                        </a:rPr>
                        <a:t>Adult Mental Health inpatient services (adult/older adult acute &amp; PICU)</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kern="1200">
                          <a:solidFill>
                            <a:schemeClr val="tx1"/>
                          </a:solidFill>
                          <a:effectLst/>
                          <a:latin typeface="+mn-lt"/>
                          <a:ea typeface="+mn-ea"/>
                          <a:cs typeface="+mn-cs"/>
                        </a:rPr>
                        <a:t>Mental Health inpatient Rehabilitation</a:t>
                      </a:r>
                      <a:endParaRPr lang="en-GB" sz="1100" b="1" kern="1200" dirty="0">
                        <a:solidFill>
                          <a:schemeClr val="tx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solidFill>
                            <a:schemeClr val="tx1"/>
                          </a:solidFill>
                        </a:rPr>
                        <a:t>Acute Mental Health inpatient services for adults with a  learning disability and autistic adults</a:t>
                      </a:r>
                      <a:endParaRPr lang="en-GB" sz="1100" b="1" kern="1200" dirty="0">
                        <a:solidFill>
                          <a:schemeClr val="tx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kern="1200" dirty="0">
                          <a:solidFill>
                            <a:schemeClr val="tx1"/>
                          </a:solidFill>
                          <a:effectLst/>
                          <a:latin typeface="+mn-lt"/>
                          <a:ea typeface="+mn-ea"/>
                          <a:cs typeface="+mn-cs"/>
                        </a:rPr>
                        <a:t>Consideration for autistic adults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442954629"/>
                  </a:ext>
                </a:extLst>
              </a:tr>
              <a:tr h="5661143">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Significant reduction in inappropriate out-of-area placements, supporting care closer to home.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Acute bed remodelling completed, with current bed usage consistently below projected targets.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Embedding of the Culture of Care programme across five wards in LSCFT, leading to improved patient experience and a reduction in restrictive practices.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LSCFT Ward accreditation framework developed and embedded, ensuring consistent quality standards.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Ongoing improvement work on care planning in LSCFT, including the implementation of DIALOG+ to support shared decision-making.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Launch of the Patient First Programme and establishment of the Inpatient Improvement Forum to drive continuous improvement.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Development of a patient engagement portal, promoting transparency and co-production.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Use of SafeCare on LSCFT wards, supporting safer staffing and real-time decision-making.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Implementation of 10 High Impact Initiatives, including weekly MADE to improve patient flow.</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LSCFT Community rehabilitation clinical model developed and approved, supporting a shift to more localised, person-centred care.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Business case submitted for the creation of four locality-based community rehabilitation teams.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Spot-purchased rehabilitation placements reviewed and reduced, supporting more consistent and sustainable provision.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Weekly oversight meetings established to monitor rehabilitation flow and discharge planning.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Rehabilitation dashboard developed, enabling tracking of length of stay and Community Ready for Discharge (CRFD) status.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Review of individuals with inpatient stays over 365 days underway, with a focus on reducing length of stay and improving outcomes.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Engagement with independent sector providers to ensure alignment with national rehabilitation guidance.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Collaborative planning with supported accommodation, Local Authorities, and community rehabilitation teams to improve flow into supported living.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Close working with ICB colleagues to increase the frequency and effectiveness of rehabilitation MADE meetings.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Rehabilitation tracker implemented, capturing data on patient pathways and supporting clarity of admission purpose.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Inpatient numbers reduced, with trajectory targets successfully met.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Improved position against the national inpatient target.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Extensive demand, capacity, and workforce modelling completed to support the development of Water Meadow View, a new 14-bed inpatient unit scheduled to open in LSCFT in November 2025.</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Community infrastructure enhanced, including Intensive Support Teams (IST) and discharge coordination functions.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Model of care developed for community services, supporting consistency and improved outcomes.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Addressing unwarranted variation in community service delivery and investment to ensure equity and effectiveness.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Strategic housing planning underway, supporting sustainable discharge and recovery pathways.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Established links with HOPES, promoting least restrictive care and improved flow.</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dirty="0"/>
                        <a:t>Enhanced commissioning for advocacy, ensuring patient voice and rights are embedded in care planning.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Increasing recognition of autistic individuals within inpatient care across LSCFT, with a focus on tailored, person-centred approaches.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Rapid learning reviews initiated for all readmissions, supporting continuous learning and service improvement.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Specialist autism team in LSCFT actively engaged in the development of a business case to enhance support and provision.</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Autism-informed care training programme in development, aimed at upskilling staff across inpatient services.</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Community support gaps identified and acknowledged, informing future planning and commissioning.</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Dedicated LD/A matron embedded within mental health inpatient services, providing leadership and advocacy.</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Specialist autism team in-reaches into inpatient services, offering advice, consultation, and recovery-focused support.</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100" kern="1200" dirty="0">
                          <a:solidFill>
                            <a:schemeClr val="dk1"/>
                          </a:solidFill>
                          <a:effectLst/>
                          <a:latin typeface="+mn-lt"/>
                          <a:ea typeface="+mn-ea"/>
                          <a:cs typeface="+mn-cs"/>
                        </a:rPr>
                        <a:t>Green Light Toolkit implemented and audited across all mental health inpatient wards, ensuring services are accessible and responsive to autistic individuals.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47901425"/>
                  </a:ext>
                </a:extLst>
              </a:tr>
              <a:tr h="667003">
                <a:tc gridSpan="4">
                  <a:txBody>
                    <a:bodyPr/>
                    <a:lstStyle/>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LSCFT five-point plan implemented that addresses the MHLDA QTP deliverables, including development of Patient Pathways, Strengthening Community-Based Mental Health Services, Trusted Assessment and Community Capacity, Reshaping the LSCFT Bed Model  and Reducing Housing and CRFD  delays.</a:t>
                      </a:r>
                      <a:r>
                        <a:rPr lang="en-GB" sz="1100" dirty="0"/>
                        <a:t> </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GB" sz="1100" b="1" dirty="0"/>
                        <a:t>In addition, a new Section 117 policy is being co-developed by four Local Authorities in partnership with the ICB and LSCFT, ensuring a consistent and person-centred approach to aftercare.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97CBFF"/>
                    </a:solidFill>
                  </a:tcPr>
                </a:tc>
                <a:tc hMerge="1">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0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C7EBE8"/>
                    </a:solidFill>
                  </a:tcPr>
                </a:tc>
                <a:tc hMerge="1">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000" dirty="0"/>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GB" sz="1000" kern="1200" dirty="0">
                        <a:solidFill>
                          <a:schemeClr val="dk1"/>
                        </a:solidFill>
                        <a:effectLst/>
                        <a:latin typeface="+mn-lt"/>
                        <a:ea typeface="+mn-ea"/>
                        <a:cs typeface="+mn-cs"/>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87188799"/>
                  </a:ext>
                </a:extLst>
              </a:tr>
            </a:tbl>
          </a:graphicData>
        </a:graphic>
      </p:graphicFrame>
      <p:sp>
        <p:nvSpPr>
          <p:cNvPr id="6" name="TextBox 5">
            <a:extLst>
              <a:ext uri="{FF2B5EF4-FFF2-40B4-BE49-F238E27FC236}">
                <a16:creationId xmlns:a16="http://schemas.microsoft.com/office/drawing/2014/main" id="{BCF9640B-8644-383B-29D7-89E16EA70956}"/>
              </a:ext>
            </a:extLst>
          </p:cNvPr>
          <p:cNvSpPr txBox="1"/>
          <p:nvPr/>
        </p:nvSpPr>
        <p:spPr>
          <a:xfrm>
            <a:off x="0" y="-57150"/>
            <a:ext cx="1207331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0B0004020202020204"/>
                <a:ea typeface="+mn-ea"/>
                <a:cs typeface="+mn-cs"/>
              </a:rPr>
              <a:t>LSC </a:t>
            </a:r>
            <a:r>
              <a:rPr lang="en-GB" sz="2000" b="1" dirty="0">
                <a:solidFill>
                  <a:prstClr val="black"/>
                </a:solidFill>
                <a:latin typeface="Aptos" panose="020B0004020202020204"/>
              </a:rPr>
              <a:t>Yea</a:t>
            </a:r>
            <a:r>
              <a:rPr kumimoji="0" lang="en-GB" sz="2000" b="1" i="0" u="none" strike="noStrike" kern="1200" cap="none" spc="0" normalizeH="0" baseline="0" noProof="0" dirty="0">
                <a:ln>
                  <a:noFill/>
                </a:ln>
                <a:solidFill>
                  <a:prstClr val="black"/>
                </a:solidFill>
                <a:effectLst/>
                <a:uLnTx/>
                <a:uFillTx/>
                <a:latin typeface="Aptos" panose="020B0004020202020204"/>
                <a:ea typeface="+mn-ea"/>
                <a:cs typeface="+mn-cs"/>
              </a:rPr>
              <a:t>r One (2024/25) Progress (Adult MH, MH Rehabilitation, Learning Disabilities &amp; Autism)</a:t>
            </a:r>
          </a:p>
        </p:txBody>
      </p:sp>
    </p:spTree>
    <p:extLst>
      <p:ext uri="{BB962C8B-B14F-4D97-AF65-F5344CB8AC3E}">
        <p14:creationId xmlns:p14="http://schemas.microsoft.com/office/powerpoint/2010/main" val="14092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036FD75E-7F42-2CFB-5D8B-930541DFCC88}"/>
              </a:ext>
            </a:extLst>
          </p:cNvPr>
          <p:cNvSpPr/>
          <p:nvPr/>
        </p:nvSpPr>
        <p:spPr>
          <a:xfrm>
            <a:off x="419544" y="1202053"/>
            <a:ext cx="11269693" cy="4974179"/>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l" defTabSz="914400" rtl="0" eaLnBrk="1" fontAlgn="auto" latinLnBrk="0" hangingPunct="1">
              <a:lnSpc>
                <a:spcPct val="100000"/>
              </a:lnSpc>
              <a:spcBef>
                <a:spcPts val="200"/>
              </a:spcBef>
              <a:spcAft>
                <a:spcPts val="200"/>
              </a:spcAft>
              <a:buClrTx/>
              <a:buSzTx/>
              <a:buFontTx/>
              <a:buNone/>
              <a:tabLst/>
              <a:defRPr/>
            </a:pP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Service Development Funding in 2024/25 was prioritised to strengthen and transform the adult mental health rehabilitation pathway across Lancashire and South Cumbria. This investment supports delivery of key Quality Transformation Programme (QTP) objectives focused on improving inpatient flow, enhancing community alternatives, and ensuring more timely, person-centred discharge planning. This includes:</a:t>
            </a:r>
          </a:p>
          <a:p>
            <a:pPr marL="742950" marR="0" lvl="1" indent="-2857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Rehab Core Team </a:t>
            </a: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 providing centralised oversight and coordination of the rehab pathway, supporting consistent case tracking, barrier resolution, and strategic leadership across localities.</a:t>
            </a:r>
          </a:p>
          <a:p>
            <a:pPr marL="742950" marR="0" lvl="1" indent="-2857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Wesham Level 2 Rehab </a:t>
            </a: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 delivering a targeted inpatient rehabilitation offer for individuals with complex needs, supporting recovery-focused care, clear discharge pathways, and reduced length of stay for those previously placed out of area.</a:t>
            </a:r>
          </a:p>
          <a:p>
            <a:pPr marL="742950" marR="0" lvl="1" indent="-2857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kumimoji="0" lang="en-GB" sz="1400" b="1"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Community Rehab Support </a:t>
            </a: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 strengthening step-down provision and community-based rehab capacity, including enhanced multi-agency discharge planning and wraparound support to enable sustained recovery outside hospital.</a:t>
            </a:r>
          </a:p>
          <a:p>
            <a:pPr marL="285750" marR="0" lvl="0" indent="-2857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endPar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endParaRPr>
          </a:p>
          <a:p>
            <a:pPr marR="0" lvl="0" algn="l" defTabSz="914400" rtl="0" eaLnBrk="1" fontAlgn="auto" latinLnBrk="0" hangingPunct="1">
              <a:lnSpc>
                <a:spcPct val="100000"/>
              </a:lnSpc>
              <a:spcBef>
                <a:spcPts val="200"/>
              </a:spcBef>
              <a:spcAft>
                <a:spcPts val="200"/>
              </a:spcAft>
              <a:buClrTx/>
              <a:buSzTx/>
              <a:tabLst/>
              <a:defRPr/>
            </a:pP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These initiatives are designed to be scalable and sustainable, with alignment to national rehab guidance, local demand and capacity modelling, and ongoing work to reduce out-of-area placements and improve outcomes for people with long-term rehabilitation needs.</a:t>
            </a:r>
          </a:p>
          <a:p>
            <a:pPr marL="285750" marR="0" lvl="0" indent="-2857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endPar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endParaRPr>
          </a:p>
          <a:p>
            <a:pPr marR="0" lvl="0" algn="l" defTabSz="914400" rtl="0" eaLnBrk="1" fontAlgn="auto" latinLnBrk="0" hangingPunct="1">
              <a:lnSpc>
                <a:spcPct val="100000"/>
              </a:lnSpc>
              <a:spcBef>
                <a:spcPts val="200"/>
              </a:spcBef>
              <a:spcAft>
                <a:spcPts val="200"/>
              </a:spcAft>
              <a:buClrTx/>
              <a:buSzTx/>
              <a:tabLst/>
              <a:defRPr/>
            </a:pP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Arial" panose="020B0604020202020204" pitchFamily="34" charset="0"/>
              </a:rPr>
              <a:t>As we continue to collaborate across the North West through a single programme approach, there is a valuable opportunity to share learning, strengthen alignment, and drive meaningful outcomes at scale.</a:t>
            </a:r>
            <a:endParaRPr kumimoji="0" lang="en-GB" sz="14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200"/>
              </a:spcBef>
              <a:spcAft>
                <a:spcPts val="200"/>
              </a:spcAft>
              <a:buClrTx/>
              <a:buSzTx/>
              <a:buFontTx/>
              <a:buNone/>
              <a:tabLst/>
              <a:defRPr/>
            </a:pPr>
            <a:endParaRPr kumimoji="0" lang="en-GB" sz="1400" b="0" i="0" u="none" strike="noStrike" kern="1200" cap="none" spc="0" normalizeH="0" baseline="0" noProof="0" dirty="0">
              <a:ln>
                <a:noFill/>
              </a:ln>
              <a:solidFill>
                <a:srgbClr val="231F20"/>
              </a:solidFill>
              <a:effectLst/>
              <a:uLnTx/>
              <a:uFillTx/>
              <a:latin typeface="Arial" panose="020B0604020202020204"/>
              <a:ea typeface="+mn-ea"/>
              <a:cs typeface="+mn-cs"/>
            </a:endParaRPr>
          </a:p>
        </p:txBody>
      </p:sp>
      <p:sp>
        <p:nvSpPr>
          <p:cNvPr id="8" name="Rectangle: Rounded Corners 7">
            <a:extLst>
              <a:ext uri="{FF2B5EF4-FFF2-40B4-BE49-F238E27FC236}">
                <a16:creationId xmlns:a16="http://schemas.microsoft.com/office/drawing/2014/main" id="{50CE213C-D608-DF22-3673-1B59C5E69062}"/>
              </a:ext>
            </a:extLst>
          </p:cNvPr>
          <p:cNvSpPr/>
          <p:nvPr/>
        </p:nvSpPr>
        <p:spPr>
          <a:xfrm>
            <a:off x="632238" y="451945"/>
            <a:ext cx="3771595" cy="750108"/>
          </a:xfrm>
          <a:prstGeom prst="roundRect">
            <a:avLst/>
          </a:prstGeom>
          <a:solidFill>
            <a:srgbClr val="084F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Arial"/>
                <a:ea typeface="+mn-ea"/>
                <a:cs typeface="Arial"/>
              </a:rPr>
              <a:t>Year one QTP funding spend</a:t>
            </a:r>
          </a:p>
        </p:txBody>
      </p:sp>
    </p:spTree>
    <p:extLst>
      <p:ext uri="{BB962C8B-B14F-4D97-AF65-F5344CB8AC3E}">
        <p14:creationId xmlns:p14="http://schemas.microsoft.com/office/powerpoint/2010/main" val="253880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3AEEB-FF02-3B19-E36C-9FD715A34BDA}"/>
              </a:ext>
            </a:extLst>
          </p:cNvPr>
          <p:cNvSpPr>
            <a:spLocks noGrp="1"/>
          </p:cNvSpPr>
          <p:nvPr>
            <p:ph type="title"/>
          </p:nvPr>
        </p:nvSpPr>
        <p:spPr>
          <a:xfrm>
            <a:off x="130629" y="1"/>
            <a:ext cx="11952514" cy="971550"/>
          </a:xfrm>
        </p:spPr>
        <p:txBody>
          <a:bodyPr>
            <a:normAutofit/>
          </a:bodyPr>
          <a:lstStyle/>
          <a:p>
            <a:pPr algn="ctr"/>
            <a:r>
              <a:rPr lang="en-GB" sz="2600" b="1" dirty="0"/>
              <a:t>A governance structure was developed to support the 3 systems in the North West with the MHLDA QTP and LSC system has been fully engaged in these forums</a:t>
            </a:r>
          </a:p>
        </p:txBody>
      </p:sp>
      <p:pic>
        <p:nvPicPr>
          <p:cNvPr id="8" name="Content Placeholder 7">
            <a:extLst>
              <a:ext uri="{FF2B5EF4-FFF2-40B4-BE49-F238E27FC236}">
                <a16:creationId xmlns:a16="http://schemas.microsoft.com/office/drawing/2014/main" id="{72D49814-EE9C-8D10-A81D-E9689B2C54C5}"/>
              </a:ext>
            </a:extLst>
          </p:cNvPr>
          <p:cNvPicPr>
            <a:picLocks noGrp="1" noChangeAspect="1"/>
          </p:cNvPicPr>
          <p:nvPr>
            <p:ph idx="1"/>
          </p:nvPr>
        </p:nvPicPr>
        <p:blipFill>
          <a:blip r:embed="rId2"/>
          <a:stretch>
            <a:fillRect/>
          </a:stretch>
        </p:blipFill>
        <p:spPr>
          <a:xfrm>
            <a:off x="383688" y="1232807"/>
            <a:ext cx="11424624" cy="5425790"/>
          </a:xfrm>
        </p:spPr>
      </p:pic>
    </p:spTree>
    <p:extLst>
      <p:ext uri="{BB962C8B-B14F-4D97-AF65-F5344CB8AC3E}">
        <p14:creationId xmlns:p14="http://schemas.microsoft.com/office/powerpoint/2010/main" val="1112362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6502D-08C0-649D-0858-9DC5D1C40E1C}"/>
              </a:ext>
            </a:extLst>
          </p:cNvPr>
          <p:cNvSpPr>
            <a:spLocks noGrp="1"/>
          </p:cNvSpPr>
          <p:nvPr>
            <p:ph type="title"/>
          </p:nvPr>
        </p:nvSpPr>
        <p:spPr>
          <a:xfrm>
            <a:off x="245460" y="186389"/>
            <a:ext cx="10515600" cy="549275"/>
          </a:xfrm>
        </p:spPr>
        <p:txBody>
          <a:bodyPr>
            <a:normAutofit fontScale="90000"/>
          </a:bodyPr>
          <a:lstStyle/>
          <a:p>
            <a:r>
              <a:rPr lang="en-GB" b="1" dirty="0"/>
              <a:t>LSC MHLDA inpatient position September 2025</a:t>
            </a:r>
          </a:p>
        </p:txBody>
      </p:sp>
      <p:graphicFrame>
        <p:nvGraphicFramePr>
          <p:cNvPr id="4" name="Content Placeholder 3">
            <a:extLst>
              <a:ext uri="{FF2B5EF4-FFF2-40B4-BE49-F238E27FC236}">
                <a16:creationId xmlns:a16="http://schemas.microsoft.com/office/drawing/2014/main" id="{6FBEE069-73FC-DA39-23E2-FA5B4E69890C}"/>
              </a:ext>
            </a:extLst>
          </p:cNvPr>
          <p:cNvGraphicFramePr>
            <a:graphicFrameLocks noGrp="1"/>
          </p:cNvGraphicFramePr>
          <p:nvPr>
            <p:ph idx="1"/>
            <p:extLst>
              <p:ext uri="{D42A27DB-BD31-4B8C-83A1-F6EECF244321}">
                <p14:modId xmlns:p14="http://schemas.microsoft.com/office/powerpoint/2010/main" val="1351087752"/>
              </p:ext>
            </p:extLst>
          </p:nvPr>
        </p:nvGraphicFramePr>
        <p:xfrm>
          <a:off x="245460" y="2560320"/>
          <a:ext cx="11701080" cy="4114800"/>
        </p:xfrm>
        <a:graphic>
          <a:graphicData uri="http://schemas.openxmlformats.org/drawingml/2006/table">
            <a:tbl>
              <a:tblPr firstRow="1" bandRow="1">
                <a:tableStyleId>{5C22544A-7EE6-4342-B048-85BDC9FD1C3A}</a:tableStyleId>
              </a:tblPr>
              <a:tblGrid>
                <a:gridCol w="1057358">
                  <a:extLst>
                    <a:ext uri="{9D8B030D-6E8A-4147-A177-3AD203B41FA5}">
                      <a16:colId xmlns:a16="http://schemas.microsoft.com/office/drawing/2014/main" val="4142127137"/>
                    </a:ext>
                  </a:extLst>
                </a:gridCol>
                <a:gridCol w="2435702">
                  <a:extLst>
                    <a:ext uri="{9D8B030D-6E8A-4147-A177-3AD203B41FA5}">
                      <a16:colId xmlns:a16="http://schemas.microsoft.com/office/drawing/2014/main" val="3414752593"/>
                    </a:ext>
                  </a:extLst>
                </a:gridCol>
                <a:gridCol w="4037926">
                  <a:extLst>
                    <a:ext uri="{9D8B030D-6E8A-4147-A177-3AD203B41FA5}">
                      <a16:colId xmlns:a16="http://schemas.microsoft.com/office/drawing/2014/main" val="1361592627"/>
                    </a:ext>
                  </a:extLst>
                </a:gridCol>
                <a:gridCol w="2257678">
                  <a:extLst>
                    <a:ext uri="{9D8B030D-6E8A-4147-A177-3AD203B41FA5}">
                      <a16:colId xmlns:a16="http://schemas.microsoft.com/office/drawing/2014/main" val="1260065136"/>
                    </a:ext>
                  </a:extLst>
                </a:gridCol>
                <a:gridCol w="291313">
                  <a:extLst>
                    <a:ext uri="{9D8B030D-6E8A-4147-A177-3AD203B41FA5}">
                      <a16:colId xmlns:a16="http://schemas.microsoft.com/office/drawing/2014/main" val="4264505073"/>
                    </a:ext>
                  </a:extLst>
                </a:gridCol>
                <a:gridCol w="1621103">
                  <a:extLst>
                    <a:ext uri="{9D8B030D-6E8A-4147-A177-3AD203B41FA5}">
                      <a16:colId xmlns:a16="http://schemas.microsoft.com/office/drawing/2014/main" val="3066132205"/>
                    </a:ext>
                  </a:extLst>
                </a:gridCol>
              </a:tblGrid>
              <a:tr h="218982">
                <a:tc>
                  <a:txBody>
                    <a:bodyPr/>
                    <a:lstStyle/>
                    <a:p>
                      <a:r>
                        <a:rPr lang="en-GB" sz="1200" dirty="0"/>
                        <a:t>Metrics</a:t>
                      </a:r>
                    </a:p>
                  </a:txBody>
                  <a:tcPr/>
                </a:tc>
                <a:tc>
                  <a:txBody>
                    <a:bodyPr/>
                    <a:lstStyle/>
                    <a:p>
                      <a:r>
                        <a:rPr lang="en-GB" sz="1200" dirty="0"/>
                        <a:t>Adult Mental Health (inclusive of older adult and PICU beds)</a:t>
                      </a:r>
                    </a:p>
                  </a:txBody>
                  <a:tcPr/>
                </a:tc>
                <a:tc>
                  <a:txBody>
                    <a:bodyPr/>
                    <a:lstStyle/>
                    <a:p>
                      <a:r>
                        <a:rPr lang="en-GB" sz="1200" dirty="0"/>
                        <a:t>MH Rehabilitation</a:t>
                      </a:r>
                    </a:p>
                  </a:txBody>
                  <a:tcPr/>
                </a:tc>
                <a:tc gridSpan="2">
                  <a:txBody>
                    <a:bodyPr/>
                    <a:lstStyle/>
                    <a:p>
                      <a:r>
                        <a:rPr lang="en-GB" sz="1200" dirty="0"/>
                        <a:t>Acute Mental Health inpatient services for adults with a learning disability and autistic adults</a:t>
                      </a:r>
                    </a:p>
                  </a:txBody>
                  <a:tcPr/>
                </a:tc>
                <a:tc hMerge="1">
                  <a:txBody>
                    <a:bodyPr/>
                    <a:lstStyle/>
                    <a:p>
                      <a:r>
                        <a:rPr lang="en-GB" sz="1200" dirty="0"/>
                        <a:t>Autistic people within MH inpatient services</a:t>
                      </a:r>
                    </a:p>
                  </a:txBody>
                  <a:tcPr/>
                </a:tc>
                <a:tc>
                  <a:txBody>
                    <a:bodyPr/>
                    <a:lstStyle/>
                    <a:p>
                      <a:r>
                        <a:rPr lang="en-GB" sz="1200" dirty="0"/>
                        <a:t>Autistic people within MH inpatient services</a:t>
                      </a:r>
                    </a:p>
                  </a:txBody>
                  <a:tcPr/>
                </a:tc>
                <a:extLst>
                  <a:ext uri="{0D108BD9-81ED-4DB2-BD59-A6C34878D82A}">
                    <a16:rowId xmlns:a16="http://schemas.microsoft.com/office/drawing/2014/main" val="3264062041"/>
                  </a:ext>
                </a:extLst>
              </a:tr>
              <a:tr h="370840">
                <a:tc>
                  <a:txBody>
                    <a:bodyPr/>
                    <a:lstStyle/>
                    <a:p>
                      <a:r>
                        <a:rPr lang="en-GB" sz="1200" b="1" dirty="0"/>
                        <a:t>Progress to date</a:t>
                      </a:r>
                    </a:p>
                  </a:txBody>
                  <a:tcPr/>
                </a:tc>
                <a:tc>
                  <a:txBody>
                    <a:bodyPr/>
                    <a:lstStyle/>
                    <a:p>
                      <a:pPr marL="171450" indent="-171450">
                        <a:buFont typeface="Arial" panose="020B0604020202020204" pitchFamily="34" charset="0"/>
                        <a:buChar char="•"/>
                      </a:pPr>
                      <a:r>
                        <a:rPr lang="en-GB" sz="1200" dirty="0"/>
                        <a:t>Out of area bed use (spot):</a:t>
                      </a:r>
                    </a:p>
                    <a:p>
                      <a:pPr marL="171450" indent="-171450">
                        <a:buFont typeface="Arial" panose="020B0604020202020204" pitchFamily="34" charset="0"/>
                        <a:buChar char="•"/>
                      </a:pPr>
                      <a:r>
                        <a:rPr lang="en-GB" sz="1200" dirty="0"/>
                        <a:t>Contracted bed use in IS: 109 reduced to 71 (30/09/2025)</a:t>
                      </a:r>
                    </a:p>
                    <a:p>
                      <a:pPr marL="0" indent="0">
                        <a:buFont typeface="Arial" panose="020B0604020202020204" pitchFamily="34" charset="0"/>
                        <a:buNone/>
                      </a:pPr>
                      <a:endParaRPr lang="en-GB" sz="1200" dirty="0"/>
                    </a:p>
                  </a:txBody>
                  <a:tcPr/>
                </a:tc>
                <a:tc>
                  <a:txBody>
                    <a:bodyPr/>
                    <a:lstStyle/>
                    <a:p>
                      <a:pPr marL="171450" indent="-171450">
                        <a:buFont typeface="Arial" panose="020B0604020202020204" pitchFamily="34" charset="0"/>
                        <a:buChar char="•"/>
                      </a:pPr>
                      <a:r>
                        <a:rPr lang="en-GB" sz="1200" dirty="0"/>
                        <a:t>Out of area bed use (spot): data quality and oversight improved</a:t>
                      </a:r>
                    </a:p>
                    <a:p>
                      <a:pPr marL="171450" indent="-171450">
                        <a:buFont typeface="Arial" panose="020B0604020202020204" pitchFamily="34" charset="0"/>
                        <a:buChar char="•"/>
                      </a:pPr>
                      <a:r>
                        <a:rPr lang="en-GB" sz="1200" dirty="0"/>
                        <a:t>Contracted bed use in IS: 94 reduced to 77</a:t>
                      </a:r>
                    </a:p>
                  </a:txBody>
                  <a:tcPr/>
                </a:tc>
                <a:tc gridSpan="3">
                  <a:txBody>
                    <a:bodyPr/>
                    <a:lstStyle/>
                    <a:p>
                      <a:pPr marL="171450" indent="-171450">
                        <a:buFont typeface="Arial" panose="020B0604020202020204" pitchFamily="34" charset="0"/>
                        <a:buChar char="•"/>
                      </a:pPr>
                      <a:r>
                        <a:rPr lang="en-GB" sz="1200" dirty="0"/>
                        <a:t>Total beds 92 reduced to 54</a:t>
                      </a:r>
                    </a:p>
                    <a:p>
                      <a:pPr marL="171450" indent="-171450">
                        <a:buFont typeface="Arial" panose="020B0604020202020204" pitchFamily="34" charset="0"/>
                        <a:buChar char="•"/>
                      </a:pPr>
                      <a:r>
                        <a:rPr lang="en-GB" sz="1200" dirty="0"/>
                        <a:t>Autistic people inpatient reduced from 39 to 30 </a:t>
                      </a:r>
                    </a:p>
                    <a:p>
                      <a:pPr marL="171450" indent="-171450">
                        <a:buFont typeface="Arial" panose="020B0604020202020204" pitchFamily="34" charset="0"/>
                        <a:buChar char="•"/>
                      </a:pPr>
                      <a:r>
                        <a:rPr lang="en-GB" sz="1200" dirty="0"/>
                        <a:t>People with a LD and Learning disability and autism in inpatient care has reduced from 41 to 24</a:t>
                      </a:r>
                    </a:p>
                  </a:txBody>
                  <a:tcPr/>
                </a:tc>
                <a:tc hMerge="1">
                  <a:txBody>
                    <a:bodyPr/>
                    <a:lstStyle/>
                    <a:p>
                      <a:endParaRPr lang="en-GB" sz="1200" dirty="0"/>
                    </a:p>
                  </a:txBody>
                  <a:tcPr/>
                </a:tc>
                <a:tc hMerge="1">
                  <a:txBody>
                    <a:bodyPr/>
                    <a:lstStyle/>
                    <a:p>
                      <a:pPr marL="171450" indent="-171450">
                        <a:buFont typeface="Arial" panose="020B0604020202020204" pitchFamily="34" charset="0"/>
                        <a:buChar char="•"/>
                      </a:pPr>
                      <a:endParaRPr lang="en-GB" sz="1200" dirty="0"/>
                    </a:p>
                  </a:txBody>
                  <a:tcPr/>
                </a:tc>
                <a:extLst>
                  <a:ext uri="{0D108BD9-81ED-4DB2-BD59-A6C34878D82A}">
                    <a16:rowId xmlns:a16="http://schemas.microsoft.com/office/drawing/2014/main" val="3668310987"/>
                  </a:ext>
                </a:extLst>
              </a:tr>
              <a:tr h="370840">
                <a:tc>
                  <a:txBody>
                    <a:bodyPr/>
                    <a:lstStyle/>
                    <a:p>
                      <a:r>
                        <a:rPr lang="en-GB" sz="1200" b="1" dirty="0"/>
                        <a:t>Current bed base</a:t>
                      </a:r>
                    </a:p>
                  </a:txBody>
                  <a:tcPr/>
                </a:tc>
                <a:tc>
                  <a:txBody>
                    <a:bodyPr/>
                    <a:lstStyle/>
                    <a:p>
                      <a:pPr marL="171450" indent="-171450">
                        <a:buFont typeface="Arial" panose="020B0604020202020204" pitchFamily="34" charset="0"/>
                        <a:buChar char="•"/>
                      </a:pPr>
                      <a:r>
                        <a:rPr lang="en-GB" sz="1200" dirty="0"/>
                        <a:t>Out of area bed use (spot): zero</a:t>
                      </a:r>
                    </a:p>
                    <a:p>
                      <a:pPr marL="171450" indent="-171450">
                        <a:buFont typeface="Arial" panose="020B0604020202020204" pitchFamily="34" charset="0"/>
                        <a:buChar char="•"/>
                      </a:pPr>
                      <a:r>
                        <a:rPr lang="en-GB" sz="1200" dirty="0"/>
                        <a:t>Contracted bed use in IS: 71</a:t>
                      </a:r>
                    </a:p>
                    <a:p>
                      <a:pPr marL="171450" indent="-171450">
                        <a:buFont typeface="Arial" panose="020B0604020202020204" pitchFamily="34" charset="0"/>
                        <a:buChar char="•"/>
                      </a:pPr>
                      <a:r>
                        <a:rPr lang="en-GB" sz="1200" dirty="0"/>
                        <a:t>LSCFT acute beds: 468</a:t>
                      </a:r>
                    </a:p>
                    <a:p>
                      <a:pPr marL="171450" indent="-171450">
                        <a:buFont typeface="Arial" panose="020B0604020202020204" pitchFamily="34" charset="0"/>
                        <a:buChar char="•"/>
                      </a:pPr>
                      <a:r>
                        <a:rPr lang="en-GB" sz="1200" b="1" dirty="0"/>
                        <a:t>Total: 539 </a:t>
                      </a:r>
                    </a:p>
                  </a:txBody>
                  <a:tcPr/>
                </a:tc>
                <a:tc>
                  <a:txBody>
                    <a:bodyPr/>
                    <a:lstStyle/>
                    <a:p>
                      <a:pPr marL="171450" indent="-171450">
                        <a:buFont typeface="Arial" panose="020B0604020202020204" pitchFamily="34" charset="0"/>
                        <a:buChar char="•"/>
                      </a:pPr>
                      <a:r>
                        <a:rPr lang="en-GB" sz="1200" dirty="0"/>
                        <a:t>Out of area bed use: 31</a:t>
                      </a:r>
                    </a:p>
                    <a:p>
                      <a:pPr marL="171450" indent="-171450">
                        <a:buFont typeface="Arial" panose="020B0604020202020204" pitchFamily="34" charset="0"/>
                        <a:buChar char="•"/>
                      </a:pPr>
                      <a:r>
                        <a:rPr lang="en-GB" sz="1200" dirty="0"/>
                        <a:t>Contracted bed use in IS: 77</a:t>
                      </a:r>
                    </a:p>
                    <a:p>
                      <a:pPr marL="171450" indent="-171450">
                        <a:buFont typeface="Arial" panose="020B0604020202020204" pitchFamily="34" charset="0"/>
                        <a:buChar char="•"/>
                      </a:pPr>
                      <a:r>
                        <a:rPr lang="en-GB" sz="1200" dirty="0"/>
                        <a:t>LSCFT beds: 24</a:t>
                      </a:r>
                    </a:p>
                    <a:p>
                      <a:pPr marL="171450" indent="-171450">
                        <a:buFont typeface="Arial" panose="020B0604020202020204" pitchFamily="34" charset="0"/>
                        <a:buChar char="•"/>
                      </a:pPr>
                      <a:r>
                        <a:rPr lang="en-GB" sz="1200" b="1" dirty="0"/>
                        <a:t>Total: 132</a:t>
                      </a:r>
                    </a:p>
                  </a:txBody>
                  <a:tcPr/>
                </a:tc>
                <a:tc>
                  <a:txBody>
                    <a:bodyPr/>
                    <a:lstStyle/>
                    <a:p>
                      <a:endParaRPr lang="en-GB" sz="1200" dirty="0"/>
                    </a:p>
                    <a:p>
                      <a:endParaRPr lang="en-GB" sz="1200" dirty="0"/>
                    </a:p>
                    <a:p>
                      <a:endParaRPr lang="en-GB" sz="1200" dirty="0"/>
                    </a:p>
                    <a:p>
                      <a:pPr marL="171450" indent="-171450">
                        <a:buFont typeface="Arial" panose="020B0604020202020204" pitchFamily="34" charset="0"/>
                        <a:buChar char="•"/>
                      </a:pPr>
                      <a:r>
                        <a:rPr lang="en-GB" sz="1200" b="1" dirty="0"/>
                        <a:t>Total: 24</a:t>
                      </a:r>
                    </a:p>
                  </a:txBody>
                  <a:tcPr/>
                </a:tc>
                <a:tc gridSpan="2">
                  <a:txBody>
                    <a:bodyPr/>
                    <a:lstStyle/>
                    <a:p>
                      <a:endParaRPr lang="en-GB" sz="1200" dirty="0"/>
                    </a:p>
                    <a:p>
                      <a:endParaRPr lang="en-GB" sz="1200" dirty="0"/>
                    </a:p>
                    <a:p>
                      <a:endParaRPr lang="en-GB" sz="1200" dirty="0"/>
                    </a:p>
                    <a:p>
                      <a:pPr marL="171450" indent="-171450">
                        <a:buFont typeface="Arial" panose="020B0604020202020204" pitchFamily="34" charset="0"/>
                        <a:buChar char="•"/>
                      </a:pPr>
                      <a:r>
                        <a:rPr lang="en-GB" sz="1200" b="1" dirty="0"/>
                        <a:t>Total: 30</a:t>
                      </a:r>
                    </a:p>
                  </a:txBody>
                  <a:tcPr/>
                </a:tc>
                <a:tc hMerge="1">
                  <a:txBody>
                    <a:bodyPr/>
                    <a:lstStyle/>
                    <a:p>
                      <a:pPr marL="171450" indent="-171450">
                        <a:buFont typeface="Arial" panose="020B0604020202020204" pitchFamily="34" charset="0"/>
                        <a:buChar char="•"/>
                      </a:pPr>
                      <a:endParaRPr lang="en-GB" sz="1200" b="1" dirty="0"/>
                    </a:p>
                  </a:txBody>
                  <a:tcPr/>
                </a:tc>
                <a:extLst>
                  <a:ext uri="{0D108BD9-81ED-4DB2-BD59-A6C34878D82A}">
                    <a16:rowId xmlns:a16="http://schemas.microsoft.com/office/drawing/2014/main" val="1635918593"/>
                  </a:ext>
                </a:extLst>
              </a:tr>
              <a:tr h="0">
                <a:tc>
                  <a:txBody>
                    <a:bodyPr/>
                    <a:lstStyle/>
                    <a:p>
                      <a:r>
                        <a:rPr lang="en-GB" sz="1200" b="1" dirty="0"/>
                        <a:t>National deliverables</a:t>
                      </a:r>
                    </a:p>
                  </a:txBody>
                  <a:tcPr/>
                </a:tc>
                <a:tc>
                  <a:txBody>
                    <a:bodyPr/>
                    <a:lstStyle/>
                    <a:p>
                      <a:pPr marL="171450" indent="-171450">
                        <a:buFont typeface="Arial" panose="020B0604020202020204" pitchFamily="34" charset="0"/>
                        <a:buChar char="•"/>
                      </a:pPr>
                      <a:r>
                        <a:rPr lang="en-GB" sz="1200" b="1" dirty="0"/>
                        <a:t>Eliminate inappropriate out of area placements</a:t>
                      </a:r>
                    </a:p>
                    <a:p>
                      <a:pPr marL="171450" indent="-171450">
                        <a:buFont typeface="Arial" panose="020B0604020202020204" pitchFamily="34" charset="0"/>
                        <a:buChar char="•"/>
                      </a:pPr>
                      <a:r>
                        <a:rPr lang="en-GB" sz="1200" b="1" dirty="0"/>
                        <a:t>Reduce Length of stay in inpatient care</a:t>
                      </a:r>
                    </a:p>
                  </a:txBody>
                  <a:tcPr/>
                </a:tc>
                <a:tc>
                  <a:txBody>
                    <a:bodyPr/>
                    <a:lstStyle/>
                    <a:p>
                      <a:pPr marL="171450" indent="-171450">
                        <a:buFont typeface="Arial" panose="020B0604020202020204" pitchFamily="34" charset="0"/>
                        <a:buChar char="•"/>
                      </a:pPr>
                      <a:r>
                        <a:rPr lang="en-GB" sz="1200" b="1" dirty="0"/>
                        <a:t>Submit a trajectory for ceasing the commissioning  of ‘locked rehabilitation’, inpatient care that is outside of the commissioner guidance and is not part of a local pathway of care by December 2025</a:t>
                      </a:r>
                    </a:p>
                  </a:txBody>
                  <a:tcPr/>
                </a:tc>
                <a:tc gridSpan="3">
                  <a:txBody>
                    <a:bodyPr/>
                    <a:lstStyle/>
                    <a:p>
                      <a:pPr marL="171450" indent="-171450">
                        <a:buFont typeface="Arial" panose="020B0604020202020204" pitchFamily="34" charset="0"/>
                        <a:buChar char="•"/>
                      </a:pPr>
                      <a:r>
                        <a:rPr lang="en-GB" sz="1200" b="1" dirty="0"/>
                        <a:t>Reduce inpatient admissions/ stays by 10% year on year</a:t>
                      </a:r>
                    </a:p>
                    <a:p>
                      <a:pPr marL="171450" indent="-171450">
                        <a:buFont typeface="Arial" panose="020B0604020202020204" pitchFamily="34" charset="0"/>
                        <a:buChar char="•"/>
                      </a:pPr>
                      <a:r>
                        <a:rPr lang="en-GB" sz="1200" b="1" dirty="0"/>
                        <a:t>(current target for LSC is 40 based on 30 people inpatient per million population)</a:t>
                      </a:r>
                      <a:endParaRPr lang="en-GB" sz="1200" dirty="0"/>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1200" dirty="0"/>
                    </a:p>
                  </a:txBody>
                  <a:tcPr/>
                </a:tc>
                <a:extLst>
                  <a:ext uri="{0D108BD9-81ED-4DB2-BD59-A6C34878D82A}">
                    <a16:rowId xmlns:a16="http://schemas.microsoft.com/office/drawing/2014/main" val="2325336572"/>
                  </a:ext>
                </a:extLst>
              </a:tr>
              <a:tr h="370840">
                <a:tc>
                  <a:txBody>
                    <a:bodyPr/>
                    <a:lstStyle/>
                    <a:p>
                      <a:r>
                        <a:rPr lang="en-GB" sz="1200" b="1" dirty="0"/>
                        <a:t>Next steps in setting trajectories</a:t>
                      </a:r>
                    </a:p>
                  </a:txBody>
                  <a:tcPr/>
                </a:tc>
                <a:tc gridSpan="5">
                  <a:txBody>
                    <a:bodyPr/>
                    <a:lstStyle/>
                    <a:p>
                      <a:pPr marL="171450" indent="-171450">
                        <a:buFont typeface="Arial" panose="020B0604020202020204" pitchFamily="34" charset="0"/>
                        <a:buChar char="•"/>
                      </a:pPr>
                      <a:r>
                        <a:rPr lang="en-GB" sz="1200" b="1" dirty="0"/>
                        <a:t>Build on demand and capacity modelling to determine the number, type and location of MHLDA beds needed to meet population health needs and address health inequalities </a:t>
                      </a:r>
                    </a:p>
                    <a:p>
                      <a:pPr marL="171450" indent="-171450">
                        <a:buFont typeface="Arial" panose="020B0604020202020204" pitchFamily="34" charset="0"/>
                        <a:buChar char="•"/>
                      </a:pPr>
                      <a:r>
                        <a:rPr lang="en-GB" sz="1200" b="1" dirty="0"/>
                        <a:t>Focus on improving flow across inpatient provision, agreeing on trajectories related to reducing Length of Stay, Clinically Ready for Discharge and waits for inpatient care  </a:t>
                      </a:r>
                    </a:p>
                    <a:p>
                      <a:pPr marL="171450" indent="-171450">
                        <a:buFont typeface="Arial" panose="020B0604020202020204" pitchFamily="34" charset="0"/>
                        <a:buChar char="•"/>
                      </a:pPr>
                      <a:r>
                        <a:rPr lang="en-GB" sz="1200" b="1" dirty="0"/>
                        <a:t>Identify areas for development and improvement to support providing more care and support in the community to reduce reliance on inpatient care</a:t>
                      </a:r>
                    </a:p>
                  </a:txBody>
                  <a:tcPr/>
                </a:tc>
                <a:tc hMerge="1">
                  <a:txBody>
                    <a:bodyPr/>
                    <a:lstStyle/>
                    <a:p>
                      <a:endParaRPr lang="en-GB" sz="1200" dirty="0"/>
                    </a:p>
                  </a:txBody>
                  <a:tcPr/>
                </a:tc>
                <a:tc hMerge="1">
                  <a:txBody>
                    <a:bodyPr/>
                    <a:lstStyle/>
                    <a:p>
                      <a:pPr marL="171450" indent="-171450">
                        <a:buFont typeface="Arial" panose="020B0604020202020204" pitchFamily="34" charset="0"/>
                        <a:buChar char="•"/>
                      </a:pPr>
                      <a:endParaRPr lang="en-GB" sz="1200" dirty="0"/>
                    </a:p>
                  </a:txBody>
                  <a:tcPr/>
                </a:tc>
                <a:tc hMerge="1">
                  <a:txBody>
                    <a:bodyPr/>
                    <a:lstStyle/>
                    <a:p>
                      <a:endParaRPr dirty="0"/>
                    </a:p>
                  </a:txBody>
                  <a:tcPr/>
                </a:tc>
                <a:tc hMerge="1">
                  <a:txBody>
                    <a:bodyPr/>
                    <a:lstStyle/>
                    <a:p>
                      <a:pPr marL="171450" indent="-171450">
                        <a:buFont typeface="Arial" panose="020B0604020202020204" pitchFamily="34" charset="0"/>
                        <a:buChar char="•"/>
                      </a:pPr>
                      <a:endParaRPr lang="en-GB" sz="1200" b="1" dirty="0"/>
                    </a:p>
                  </a:txBody>
                  <a:tcPr/>
                </a:tc>
                <a:extLst>
                  <a:ext uri="{0D108BD9-81ED-4DB2-BD59-A6C34878D82A}">
                    <a16:rowId xmlns:a16="http://schemas.microsoft.com/office/drawing/2014/main" val="3194294247"/>
                  </a:ext>
                </a:extLst>
              </a:tr>
            </a:tbl>
          </a:graphicData>
        </a:graphic>
      </p:graphicFrame>
      <p:sp>
        <p:nvSpPr>
          <p:cNvPr id="5" name="TextBox 4">
            <a:extLst>
              <a:ext uri="{FF2B5EF4-FFF2-40B4-BE49-F238E27FC236}">
                <a16:creationId xmlns:a16="http://schemas.microsoft.com/office/drawing/2014/main" id="{BEBA9154-9C06-2BDF-E719-9B64D9FDD1AF}"/>
              </a:ext>
            </a:extLst>
          </p:cNvPr>
          <p:cNvSpPr txBox="1"/>
          <p:nvPr/>
        </p:nvSpPr>
        <p:spPr>
          <a:xfrm>
            <a:off x="245460" y="673525"/>
            <a:ext cx="11701080" cy="1892826"/>
          </a:xfrm>
          <a:prstGeom prst="rect">
            <a:avLst/>
          </a:prstGeom>
          <a:noFill/>
        </p:spPr>
        <p:txBody>
          <a:bodyPr wrap="square" rtlCol="0">
            <a:spAutoFit/>
          </a:bodyPr>
          <a:lstStyle/>
          <a:p>
            <a:r>
              <a:rPr lang="en-GB" sz="1300" dirty="0"/>
              <a:t>There continues to be significant efforts across the system to ensure that:</a:t>
            </a:r>
          </a:p>
          <a:p>
            <a:pPr marL="285750" indent="-285750">
              <a:buFont typeface="Arial" panose="020B0604020202020204" pitchFamily="34" charset="0"/>
              <a:buChar char="•"/>
            </a:pPr>
            <a:r>
              <a:rPr lang="en-GB" sz="1300" dirty="0"/>
              <a:t>People can access earlier intervention and preventative support in the community reducing reliance on MHLDA inpatient care </a:t>
            </a:r>
          </a:p>
          <a:p>
            <a:pPr marL="285750" indent="-285750">
              <a:buFont typeface="Arial" panose="020B0604020202020204" pitchFamily="34" charset="0"/>
              <a:buChar char="•"/>
            </a:pPr>
            <a:r>
              <a:rPr lang="en-GB" sz="1300" dirty="0"/>
              <a:t>People are only in a MHLDA hospital for a need that can only be addressed within an inpatient setting</a:t>
            </a:r>
          </a:p>
          <a:p>
            <a:pPr marL="285750" indent="-285750">
              <a:buFont typeface="Arial" panose="020B0604020202020204" pitchFamily="34" charset="0"/>
              <a:buChar char="•"/>
            </a:pPr>
            <a:r>
              <a:rPr lang="en-GB" sz="1300" dirty="0"/>
              <a:t>People can get timely access to a local MHLDA inpatient service when they need it</a:t>
            </a:r>
          </a:p>
          <a:p>
            <a:pPr marL="285750" indent="-285750">
              <a:buFont typeface="Arial" panose="020B0604020202020204" pitchFamily="34" charset="0"/>
              <a:buChar char="•"/>
            </a:pPr>
            <a:r>
              <a:rPr lang="en-GB" sz="1300" dirty="0"/>
              <a:t>People receive good quality inpatient care that optimises their recovery and reduces the time they spend in hospital</a:t>
            </a:r>
          </a:p>
          <a:p>
            <a:pPr marL="285750" indent="-285750">
              <a:buFont typeface="Arial" panose="020B0604020202020204" pitchFamily="34" charset="0"/>
              <a:buChar char="•"/>
            </a:pPr>
            <a:r>
              <a:rPr lang="en-GB" sz="1300" dirty="0"/>
              <a:t>People can leave hospital when they are clinically ready</a:t>
            </a:r>
          </a:p>
          <a:p>
            <a:pPr marL="285750" indent="-285750">
              <a:buFont typeface="Arial" panose="020B0604020202020204" pitchFamily="34" charset="0"/>
              <a:buChar char="•"/>
            </a:pPr>
            <a:r>
              <a:rPr lang="en-GB" sz="1300" dirty="0"/>
              <a:t>Best use is made of available resource</a:t>
            </a:r>
          </a:p>
          <a:p>
            <a:endParaRPr lang="en-GB" sz="1300" dirty="0"/>
          </a:p>
          <a:p>
            <a:r>
              <a:rPr lang="en-GB" sz="1300" dirty="0"/>
              <a:t>Targets and trajectories will be developed to track these deliverables (including patient reported outcome and experience measures) over the next 6 months:</a:t>
            </a:r>
          </a:p>
        </p:txBody>
      </p:sp>
    </p:spTree>
    <p:extLst>
      <p:ext uri="{BB962C8B-B14F-4D97-AF65-F5344CB8AC3E}">
        <p14:creationId xmlns:p14="http://schemas.microsoft.com/office/powerpoint/2010/main" val="1362059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99CC">
            <a:alpha val="12157"/>
          </a:srgbClr>
        </a:solidFill>
        <a:effectLst/>
      </p:bgPr>
    </p:bg>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E2A114C5-7842-0B69-3AC0-C32E2CD2265A}"/>
              </a:ext>
            </a:extLst>
          </p:cNvPr>
          <p:cNvSpPr>
            <a:spLocks noGrp="1"/>
          </p:cNvSpPr>
          <p:nvPr>
            <p:ph type="body" sz="quarter" idx="13"/>
          </p:nvPr>
        </p:nvSpPr>
        <p:spPr>
          <a:xfrm>
            <a:off x="432000" y="1367809"/>
            <a:ext cx="11012644" cy="630924"/>
          </a:xfrm>
        </p:spPr>
        <p:txBody>
          <a:bodyPr/>
          <a:lstStyle/>
          <a:p>
            <a:r>
              <a:rPr lang="en-GB" sz="1800" dirty="0"/>
              <a:t>The ICB has carefully considered the Inpatient Quality Transformation Programme and have identified the following commissioning intentions that will support achievement of the 3 year plan: </a:t>
            </a:r>
          </a:p>
          <a:p>
            <a:endParaRPr lang="en-GB" dirty="0"/>
          </a:p>
        </p:txBody>
      </p:sp>
      <p:sp>
        <p:nvSpPr>
          <p:cNvPr id="4" name="Title 3">
            <a:extLst>
              <a:ext uri="{FF2B5EF4-FFF2-40B4-BE49-F238E27FC236}">
                <a16:creationId xmlns:a16="http://schemas.microsoft.com/office/drawing/2014/main" id="{146FB669-8032-FADE-1297-1D508FC02F02}"/>
              </a:ext>
            </a:extLst>
          </p:cNvPr>
          <p:cNvSpPr>
            <a:spLocks noGrp="1"/>
          </p:cNvSpPr>
          <p:nvPr>
            <p:ph type="title"/>
          </p:nvPr>
        </p:nvSpPr>
        <p:spPr/>
        <p:txBody>
          <a:bodyPr>
            <a:noAutofit/>
          </a:bodyPr>
          <a:lstStyle/>
          <a:p>
            <a:r>
              <a:rPr lang="en-GB" sz="2800" b="1" dirty="0"/>
              <a:t>LSC plan for delivering the MHLDA Inpatient Quality Transformation Programme</a:t>
            </a:r>
          </a:p>
        </p:txBody>
      </p:sp>
      <p:sp>
        <p:nvSpPr>
          <p:cNvPr id="8" name="TextBox 7">
            <a:extLst>
              <a:ext uri="{FF2B5EF4-FFF2-40B4-BE49-F238E27FC236}">
                <a16:creationId xmlns:a16="http://schemas.microsoft.com/office/drawing/2014/main" id="{0F0425EC-91B1-758A-7AF8-49DB77C47E4C}"/>
              </a:ext>
            </a:extLst>
          </p:cNvPr>
          <p:cNvSpPr txBox="1"/>
          <p:nvPr/>
        </p:nvSpPr>
        <p:spPr>
          <a:xfrm>
            <a:off x="432000" y="2069356"/>
            <a:ext cx="11252899" cy="3539430"/>
          </a:xfrm>
          <a:prstGeom prst="rect">
            <a:avLst/>
          </a:prstGeom>
          <a:noFill/>
        </p:spPr>
        <p:txBody>
          <a:bodyPr wrap="square" rtlCol="0">
            <a:spAutoFit/>
          </a:bodyPr>
          <a:lstStyle/>
          <a:p>
            <a:pPr marL="285750" indent="-285750">
              <a:buFont typeface="Arial" panose="020B0604020202020204" pitchFamily="34" charset="0"/>
              <a:buChar char="•"/>
            </a:pPr>
            <a:r>
              <a:rPr lang="en-GB" sz="1600" dirty="0"/>
              <a:t>Develop neurodevelopmental pathway (adult autism/ADHD) and business case for services, including a needs-led support offer, transition and triage.</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Development and delivery of a three-year transformation plan to substantially improve outcomes for people with mental ill health through the delivery of support for:</a:t>
            </a:r>
          </a:p>
          <a:p>
            <a:pPr marL="742950" lvl="1" indent="-285750">
              <a:buFont typeface="Arial" panose="020B0604020202020204" pitchFamily="34" charset="0"/>
              <a:buChar char="•"/>
            </a:pPr>
            <a:r>
              <a:rPr lang="en-GB" sz="1600" dirty="0"/>
              <a:t>Those people experiencing a Mental Health Crisis – through delivery of the Urgent and Emergency Care Implementation Programme</a:t>
            </a:r>
          </a:p>
          <a:p>
            <a:pPr marL="742950" lvl="1" indent="-285750">
              <a:buFont typeface="Arial" panose="020B0604020202020204" pitchFamily="34" charset="0"/>
              <a:buChar char="•"/>
            </a:pPr>
            <a:r>
              <a:rPr lang="en-GB" sz="1600" dirty="0"/>
              <a:t>People in need of an acute and/or intensive assessment, treatment and rehabilitation service by ensuring that this is offered as close to, or at, home reducing the requirement for people to go outside of LSC to access inpatient services –improving the basic care offer, clinically evidence pathways through Patient First work, Home Based Treatment Team improvement work and embedding lessons learned through the Culture of Care work</a:t>
            </a:r>
          </a:p>
          <a:p>
            <a:pPr marL="742950" lvl="1" indent="-285750">
              <a:buFont typeface="Arial" panose="020B0604020202020204" pitchFamily="34" charset="0"/>
              <a:buChar char="•"/>
            </a:pPr>
            <a:r>
              <a:rPr lang="en-GB" sz="1600" dirty="0"/>
              <a:t>Continued growth and development of the Community Mental Health Transformation Programme – developing the community rehabilitation offer, ensuring easy access to services for our most vulnerable and unwell residents, ensuring we have an effective and assertive support response for people who are most at risk </a:t>
            </a:r>
          </a:p>
        </p:txBody>
      </p:sp>
    </p:spTree>
    <p:extLst>
      <p:ext uri="{BB962C8B-B14F-4D97-AF65-F5344CB8AC3E}">
        <p14:creationId xmlns:p14="http://schemas.microsoft.com/office/powerpoint/2010/main" val="90717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84eb8efc-803c-46b7-98c8-b3b4df774ad7">
      <Terms xmlns="http://schemas.microsoft.com/office/infopath/2007/PartnerControls"/>
    </lcf76f155ced4ddcb4097134ff3c332f>
    <TaxCatchAll xmlns="62497648-a844-4f88-bc45-c1c167943c5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0AFF27CD3E24549B8F8C5CCC3DB4F9E" ma:contentTypeVersion="18" ma:contentTypeDescription="Create a new document." ma:contentTypeScope="" ma:versionID="7bb2fd05c42e6ad1a9d9dada792fbc93">
  <xsd:schema xmlns:xsd="http://www.w3.org/2001/XMLSchema" xmlns:xs="http://www.w3.org/2001/XMLSchema" xmlns:p="http://schemas.microsoft.com/office/2006/metadata/properties" xmlns:ns1="http://schemas.microsoft.com/sharepoint/v3" xmlns:ns2="84eb8efc-803c-46b7-98c8-b3b4df774ad7" xmlns:ns3="62497648-a844-4f88-bc45-c1c167943c50" targetNamespace="http://schemas.microsoft.com/office/2006/metadata/properties" ma:root="true" ma:fieldsID="9bbd899a168534f50427b50073cbb17f" ns1:_="" ns2:_="" ns3:_="">
    <xsd:import namespace="http://schemas.microsoft.com/sharepoint/v3"/>
    <xsd:import namespace="84eb8efc-803c-46b7-98c8-b3b4df774ad7"/>
    <xsd:import namespace="62497648-a844-4f88-bc45-c1c167943c5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1:_ip_UnifiedCompliancePolicyProperties" minOccurs="0"/>
                <xsd:element ref="ns1:_ip_UnifiedCompliancePolicyUIActio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eb8efc-803c-46b7-98c8-b3b4df774a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497648-a844-4f88-bc45-c1c167943c5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0b599f6-b52e-4472-9d63-0ff4fc50c7e6}" ma:internalName="TaxCatchAll" ma:showField="CatchAllData" ma:web="62497648-a844-4f88-bc45-c1c167943c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B98D93-BB6B-45ED-B374-530575812CD7}">
  <ds:schemaRefs>
    <ds:schemaRef ds:uri="http://schemas.microsoft.com/sharepoint/v3/contenttype/forms"/>
  </ds:schemaRefs>
</ds:datastoreItem>
</file>

<file path=customXml/itemProps2.xml><?xml version="1.0" encoding="utf-8"?>
<ds:datastoreItem xmlns:ds="http://schemas.openxmlformats.org/officeDocument/2006/customXml" ds:itemID="{D5D11AD2-010E-435D-ADB8-9E1AAA5C9C59}">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62497648-a844-4f88-bc45-c1c167943c50"/>
    <ds:schemaRef ds:uri="84eb8efc-803c-46b7-98c8-b3b4df774ad7"/>
    <ds:schemaRef ds:uri="http://schemas.microsoft.com/sharepoint/v3"/>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DE0AED1-3EF5-409E-8755-428EFFA56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4eb8efc-803c-46b7-98c8-b3b4df774ad7"/>
    <ds:schemaRef ds:uri="62497648-a844-4f88-bc45-c1c167943c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8269</TotalTime>
  <Words>5545</Words>
  <Application>Microsoft Office PowerPoint</Application>
  <PresentationFormat>Widescreen</PresentationFormat>
  <Paragraphs>463</Paragraphs>
  <Slides>17</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17</vt:i4>
      </vt:variant>
    </vt:vector>
  </HeadingPairs>
  <TitlesOfParts>
    <vt:vector size="24" baseType="lpstr">
      <vt:lpstr>Aptos</vt:lpstr>
      <vt:lpstr>Aptos Display</vt:lpstr>
      <vt:lpstr>Arial</vt:lpstr>
      <vt:lpstr>Baguet Script</vt:lpstr>
      <vt:lpstr>1_office theme</vt:lpstr>
      <vt:lpstr>NHSD-Refresh-Theme-NOV1120B</vt:lpstr>
      <vt:lpstr>Office Theme</vt:lpstr>
      <vt:lpstr> The Mental Health, Learning Disability and Autism Inpatient Quality Transformation Programme Plan for Lancashire and South Cumbria  2025-2027</vt:lpstr>
      <vt:lpstr>Lancashire and South Cumbria MHLDA Inpatient Quality Transformation Programme Aim</vt:lpstr>
      <vt:lpstr>Introduction</vt:lpstr>
      <vt:lpstr>PowerPoint Presentation</vt:lpstr>
      <vt:lpstr>PowerPoint Presentation</vt:lpstr>
      <vt:lpstr>PowerPoint Presentation</vt:lpstr>
      <vt:lpstr>A governance structure was developed to support the 3 systems in the North West with the MHLDA QTP and LSC system has been fully engaged in these forums</vt:lpstr>
      <vt:lpstr>LSC MHLDA inpatient position September 2025</vt:lpstr>
      <vt:lpstr>LSC plan for delivering the MHLDA Inpatient Quality Transformation Programme</vt:lpstr>
      <vt:lpstr>LSCFT’s Five-Point Plan to drive delivery of the Inpatient Quality Transformation </vt:lpstr>
      <vt:lpstr>PowerPoint Presentation</vt:lpstr>
      <vt:lpstr>PowerPoint Presentation</vt:lpstr>
      <vt:lpstr>PowerPoint Presentation</vt:lpstr>
      <vt:lpstr>LSCFT: Continuing to improve the culture of care across inpatient services</vt:lpstr>
      <vt:lpstr>PowerPoint Presentation</vt:lpstr>
      <vt:lpstr>PowerPoint Presentation</vt:lpstr>
      <vt:lpstr>PowerPoint Presentation</vt:lpstr>
    </vt:vector>
  </TitlesOfParts>
  <Company>Cheshire and Wirral Partnership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HAYDON, Clair (CHESHIRE AND WIRRAL PARTNERSHIP NHS FOUNDATION TRUST)</dc:creator>
  <cp:lastModifiedBy>SALTER, Karen (NHS LANCASHIRE AND SOUTH CUMBRIA ICB - 02M)</cp:lastModifiedBy>
  <cp:revision>18</cp:revision>
  <dcterms:created xsi:type="dcterms:W3CDTF">2025-08-01T16:15:26Z</dcterms:created>
  <dcterms:modified xsi:type="dcterms:W3CDTF">2026-02-04T15:05:49Z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0x010100C0AFF27CD3E24549B8F8C5CCC3DB4F9E</vt:lpwstr>
  </property>
  <property fmtid="{D5CDD505-2E9C-101B-9397-08002B2CF9AE}" pid="3" name="MediaServiceImageTags">
    <vt:lpwstr/>
  </property>
</Properties>
</file>