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1_D3A4D6E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67_4F03D8FA.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623" r:id="rId5"/>
    <p:sldId id="637" r:id="rId6"/>
    <p:sldId id="636" r:id="rId7"/>
    <p:sldId id="638" r:id="rId8"/>
    <p:sldId id="257" r:id="rId9"/>
    <p:sldId id="603" r:id="rId10"/>
    <p:sldId id="629" r:id="rId11"/>
    <p:sldId id="604" r:id="rId12"/>
    <p:sldId id="605" r:id="rId13"/>
    <p:sldId id="608" r:id="rId14"/>
    <p:sldId id="615" r:id="rId15"/>
    <p:sldId id="607" r:id="rId16"/>
    <p:sldId id="609" r:id="rId17"/>
    <p:sldId id="619" r:id="rId18"/>
    <p:sldId id="617" r:id="rId19"/>
    <p:sldId id="622" r:id="rId20"/>
    <p:sldId id="618" r:id="rId21"/>
    <p:sldId id="633" r:id="rId22"/>
    <p:sldId id="620" r:id="rId23"/>
    <p:sldId id="599" r:id="rId2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5BA06-1EB5-508A-6D0D-0CD7F6DD74D3}" name="JONES, Yvonne (NHS LANCASHIRE AND SOUTH CUMBRIA ICB - 00X)" initials="" userId="S::yvonne.jones14@nhs.net::3d159cc5-3c4d-4ffb-bf6d-eef02cef593d" providerId="AD"/>
  <p188:author id="{0246E206-3B97-3545-9961-2DF96A3BC3F2}" name="ROBERTS, donna (NHS LANCASHIRE AND SOUTH CUMBRIA ICB - 00X)" initials="" userId="S::donna.roberts1@nhs.net::28620746-4708-42cd-b837-68da58435f30" providerId="AD"/>
  <p188:author id="{7E30270C-9EED-0161-1E99-FC6455DADD59}" name="SQUIRES, Sarah (NHS LANCASHIRE AND SOUTH CUMBRIA ICB - 02M)" initials="S0" userId="S::sarah.squires3@nhs.net::5749e81d-e6b9-4da5-a45f-089e8f227ffe" providerId="AD"/>
  <p188:author id="{D52DDA17-90A9-9B2F-5C5D-9465978D658C}" name="WARDLEWORTH, Debbie (NHS LANCASHIRE AND SOUTH CUMBRIA INTEGRATED CARE BOARD)" initials="" userId="S::debbie.wardleworth@nhs.net::4bf055ef-9c8e-4c31-a9aa-4f79bf00b672" providerId="AD"/>
  <p188:author id="{93E4EB1B-FB9E-E60E-3E3A-E01439C45ADC}" name="PRESCOTT, Faye (NHS LANCASHIRE AND SOUTH CUMBRIA INTEGRATED CARE BOARD)" initials="" userId="S::faye.prescott2@nhs.net::6c49df8b-42fc-486f-9639-b13caa9ed489" providerId="AD"/>
  <p188:author id="{F0B88425-1123-31F0-F0EB-FB6F8D922C2A}" name="WHITE, Andrew (NHS LANCASHIRE AND SOUTH CUMBRIA ICB - 02M)" initials="" userId="S::andrew.white6@nhs.net::0b949912-51c4-4928-a3f4-8453797655eb" providerId="AD"/>
  <p188:author id="{CFB6F72A-68FA-9CE9-3170-F922EC561658}" name="WRIGHT, Jennifer (NHS LANCASHIRE AND SOUTH CUMBRIA INTEGRATED CARE BOARD)" initials="JW" userId="S::jennifer.wright52@nhs.net::83183e7a-bc77-4656-a1c0-c3aca619b36f" providerId="AD"/>
  <p188:author id="{DAA32542-CB6C-490B-5A5D-F8701649B9BC}" name="SUTCLIFFE, Erika (NHS LANCASHIRE AND SOUTH CUMBRIA INTEGRATED CARE BOARD)" initials="" userId="S::erika.sutcliffe2@nhs.net::baa3fcf8-3b3b-4c9c-bed2-b061288ad067" providerId="AD"/>
  <p188:author id="{1857214C-7F82-E1A2-D34D-266FBC88FA75}" name="ANDERSON, Michael (NHS LANCASHIRE AND SOUTH CUMBRIA ICB - 00R)" initials="" userId="S::michael.anderson4@nhs.net::a258cbfb-f75a-4a02-835a-12bee3b23dcd" providerId="AD"/>
  <p188:author id="{C70F504F-48C3-AC28-8410-8394328CD6AF}" name="FEENEY, Nicola (NHS LANCASHIRE AND SOUTH CUMBRIA ICB - 00R)" initials="" userId="S::nicola.feeney1@nhs.net::1c48c686-9f57-4cbd-81a6-f1d6da47a619" providerId="AD"/>
  <p188:author id="{DD714453-62E5-081C-9B7C-BABB8942BD1C}" name="FAZACKERLEY, Louise (NHS LANCASHIRE AND SOUTH CUMBRIA INTEGRATED CARE BOARD)" initials="" userId="S::louise.fazackerley@nhs.net::9af7bf2b-1000-42a4-9516-3810c94df775" providerId="AD"/>
  <p188:author id="{3E0FCE54-8733-099A-5F81-143537644706}" name="BLOY, Sarah (NHS LANCASHIRE AND SOUTH CUMBRIA ICB - 02M)" initials="" userId="S::sarah.bloy@nhs.net::d979d3bf-1d0e-4bcc-9d12-16d9219c41bf" providerId="AD"/>
  <p188:author id="{EE144F56-80DD-BAD7-6505-209A2817318F}" name="BRACEWELL, Emma (NHS LANCASHIRE AND SOUTH CUMBRIA INTEGRATED CARE BOARD)" initials="" userId="S::emma.bracewell4@nhs.net::113eeb22-71ba-45bb-a01e-2607ac0e96ed" providerId="AD"/>
  <p188:author id="{A738675B-2815-49DC-0EBE-9583204E19C3}" name="ASHWORTH, Angie (NHS LANCASHIRE AND SOUTH CUMBRIA INTEGRATED CARE BOARD)" initials="" userId="S::angie.ashworth@nhs.net::23098445-2806-4efe-9cee-949353e0b394" providerId="AD"/>
  <p188:author id="{E792E662-C833-3BAA-2328-6DCDC05690DD}" name="IANSON, Leanne (NHS LANCASHIRE AND SOUTH CUMBRIA ICB - 00X)" initials="I0" userId="S::leanne.ianson@nhs.net::181f13f3-5353-40c6-b2a8-f9d599b3240e" providerId="AD"/>
  <p188:author id="{7877FF74-893A-B968-E9AA-AF12E0622B62}" name="HUDSPITH, Catherine (NHS LANCASHIRE AND SOUTH CUMBRIA INTEGRATED CARE BOARD)" initials="HB" userId="S::c.hudspith1@nhs.net::f51af0fa-295d-43a3-b28c-4afe3ef74197" providerId="AD"/>
  <p188:author id="{FF5FF08C-DDBD-C6C4-86C8-15CB515B41FF}" name="BAXTER, Nicola (NHS LANCASHIRE AND SOUTH CUMBRIA INTEGRATED CARE BOARD)" initials="" userId="S::nicola.baxter1@nhs.net::ebc20fe9-5901-455a-b2ea-d9515634e2a6" providerId="AD"/>
  <p188:author id="{6218A494-ECEF-F027-9CA1-DDC376E0F52D}" name="LEPIORZ, Amy (NHS LANCASHIRE AND SOUTH CUMBRIA INTEGRATED CARE BOARD)" initials="LB" userId="S::amy.lepiorz@nhs.net::2b41087c-e7e4-4d9c-b693-b5b379b3fe02" providerId="AD"/>
  <p188:author id="{B48D3D98-2FA3-4190-950B-9DBA279D6900}" name="DENICOLA, Lisa (NHS LANCASHIRE AND SOUTH CUMBRIA ICB - 02M)" initials="" userId="S::lisa.denicola1@nhs.net::8d2a6b84-86e9-44e1-ae99-3b17d7503fae" providerId="AD"/>
  <p188:author id="{6666A1A4-E1FA-D999-43B5-AEDD5ED20B09}" name="PRICE-KIRKHAM, Wayne (NHS LANCASHIRE AND SOUTH CUMBRIA ICB - 00R)" initials="P0" userId="S::wayne.price-kirkham@nhs.net::a0eef81f-05a7-4ab4-8618-73155202fb78" providerId="AD"/>
  <p188:author id="{6465A2C2-DFF5-EB46-9BF4-B896DC0A1F27}" name="HAWORTH, Dawn (NHS LANCASHIRE AND SOUTH CUMBRIA ICB - 00R)" initials="H0" userId="S::dawn.haworth2@nhs.net::3813837f-776c-464d-bd6f-dd7d47639a34" providerId="AD"/>
  <p188:author id="{3D2F7CCD-9CDC-4521-B764-B38F6F67C7F5}" name="ARMSTRONG, David (NHS LANCASHIRE AND SOUTH CUMBRIA INTEGRATED CARE BOARD)" initials="DA" userId="S::david.armstrong3@nhs.net::64894702-7af0-448a-a724-2e5db56f5e4d" providerId="AD"/>
  <p188:author id="{4EAF4AD0-1C6F-3885-E2BF-F77B6A53FF33}" name="SHAH, Layla (NHS LANCASHIRE AND SOUTH CUMBRIA ICB - 00R)" initials="S0" userId="S::layla.shah@nhs.net::0a831d69-a2ed-4187-bdae-75e11ef63e53" providerId="AD"/>
  <p188:author id="{AA5327D6-4B8E-C7B4-1FE8-C158AE1E366C}" name="JUSON, Paul (NHS LANCASHIRE AND SOUTH CUMBRIA INTEGRATED CARE BOARD)" initials="" userId="S::paul.juson3@nhs.net::9dffd78d-aaa6-4b3c-9420-e5518fd2bb55" providerId="AD"/>
  <p188:author id="{FC2157DC-390B-ED81-30BC-89A002D701F0}" name="DANSON, Sarah (NHS LANCASHIRE AND SOUTH CUMBRIA INTEGRATED CARE BOARD)" initials="DB" userId="S::sarah.danson@nhs.net::a0838b8c-5a6b-4fd7-a67d-488bdbaa81ce" providerId="AD"/>
  <p188:author id="{B744DAE6-A067-D1DA-ADEC-7AC8516E6720}" name="BARKWORTH, Nicholas (NHS LANCASHIRE AND SOUTH CUMBRIA ICB - 00R)" initials="" userId="S::nick.barkworth@nhs.net::384794c4-1f0b-409a-9239-50c42693b1b0" providerId="AD"/>
  <p188:author id="{AC554FFE-60B0-2820-CD7D-9B3BDE731E44}" name="MILES, John (NHS LANCASHIRE AND SOUTH CUMBRIA ICB - 02M)" initials="M0" userId="S::j.miles@nhs.net::5cbad539-44f3-467d-a9ba-df39d459c4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BC"/>
    <a:srgbClr val="FF5050"/>
    <a:srgbClr val="DC9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432" y="-570"/>
      </p:cViewPr>
      <p:guideLst>
        <p:guide orient="horz" pos="2137"/>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QUIRES, Sarah (NHS LANCASHIRE AND SOUTH CUMBRIA ICB - 02M)" userId="5749e81d-e6b9-4da5-a45f-089e8f227ffe" providerId="ADAL" clId="{2FE58460-BE97-4866-9682-D20479C37F76}"/>
    <pc:docChg chg="custSel modSld">
      <pc:chgData name="SQUIRES, Sarah (NHS LANCASHIRE AND SOUTH CUMBRIA ICB - 02M)" userId="5749e81d-e6b9-4da5-a45f-089e8f227ffe" providerId="ADAL" clId="{2FE58460-BE97-4866-9682-D20479C37F76}" dt="2025-11-04T18:53:17.100" v="51" actId="20577"/>
      <pc:docMkLst>
        <pc:docMk/>
      </pc:docMkLst>
      <pc:sldChg chg="modSp mod">
        <pc:chgData name="SQUIRES, Sarah (NHS LANCASHIRE AND SOUTH CUMBRIA ICB - 02M)" userId="5749e81d-e6b9-4da5-a45f-089e8f227ffe" providerId="ADAL" clId="{2FE58460-BE97-4866-9682-D20479C37F76}" dt="2025-11-04T18:51:43.244" v="8" actId="115"/>
        <pc:sldMkLst>
          <pc:docMk/>
          <pc:sldMk cId="2170178761" sldId="636"/>
        </pc:sldMkLst>
        <pc:graphicFrameChg chg="modGraphic">
          <ac:chgData name="SQUIRES, Sarah (NHS LANCASHIRE AND SOUTH CUMBRIA ICB - 02M)" userId="5749e81d-e6b9-4da5-a45f-089e8f227ffe" providerId="ADAL" clId="{2FE58460-BE97-4866-9682-D20479C37F76}" dt="2025-11-04T18:51:43.244" v="8" actId="115"/>
          <ac:graphicFrameMkLst>
            <pc:docMk/>
            <pc:sldMk cId="2170178761" sldId="636"/>
            <ac:graphicFrameMk id="3" creationId="{96069452-CB9F-5444-D60A-60C3BBE26560}"/>
          </ac:graphicFrameMkLst>
        </pc:graphicFrameChg>
        <pc:picChg chg="mod">
          <ac:chgData name="SQUIRES, Sarah (NHS LANCASHIRE AND SOUTH CUMBRIA ICB - 02M)" userId="5749e81d-e6b9-4da5-a45f-089e8f227ffe" providerId="ADAL" clId="{2FE58460-BE97-4866-9682-D20479C37F76}" dt="2025-11-04T18:50:48.284" v="0" actId="14100"/>
          <ac:picMkLst>
            <pc:docMk/>
            <pc:sldMk cId="2170178761" sldId="636"/>
            <ac:picMk id="7" creationId="{28385F37-2727-4A69-973D-3438C1BE66AD}"/>
          </ac:picMkLst>
        </pc:picChg>
      </pc:sldChg>
      <pc:sldChg chg="modSp mod">
        <pc:chgData name="SQUIRES, Sarah (NHS LANCASHIRE AND SOUTH CUMBRIA ICB - 02M)" userId="5749e81d-e6b9-4da5-a45f-089e8f227ffe" providerId="ADAL" clId="{2FE58460-BE97-4866-9682-D20479C37F76}" dt="2025-11-04T18:53:17.100" v="51" actId="20577"/>
        <pc:sldMkLst>
          <pc:docMk/>
          <pc:sldMk cId="3520647355" sldId="638"/>
        </pc:sldMkLst>
        <pc:graphicFrameChg chg="modGraphic">
          <ac:chgData name="SQUIRES, Sarah (NHS LANCASHIRE AND SOUTH CUMBRIA ICB - 02M)" userId="5749e81d-e6b9-4da5-a45f-089e8f227ffe" providerId="ADAL" clId="{2FE58460-BE97-4866-9682-D20479C37F76}" dt="2025-11-04T18:53:17.100" v="51" actId="20577"/>
          <ac:graphicFrameMkLst>
            <pc:docMk/>
            <pc:sldMk cId="3520647355" sldId="638"/>
            <ac:graphicFrameMk id="3" creationId="{AACABDE3-FB39-2163-4407-63A6D919CCB1}"/>
          </ac:graphicFrameMkLst>
        </pc:graphicFrameChg>
        <pc:graphicFrameChg chg="mod modGraphic">
          <ac:chgData name="SQUIRES, Sarah (NHS LANCASHIRE AND SOUTH CUMBRIA ICB - 02M)" userId="5749e81d-e6b9-4da5-a45f-089e8f227ffe" providerId="ADAL" clId="{2FE58460-BE97-4866-9682-D20479C37F76}" dt="2025-11-04T18:52:57.914" v="23" actId="113"/>
          <ac:graphicFrameMkLst>
            <pc:docMk/>
            <pc:sldMk cId="3520647355" sldId="638"/>
            <ac:graphicFrameMk id="11" creationId="{890A8DD7-ABFD-C2EB-8B50-F0ADFBA69A69}"/>
          </ac:graphicFrameMkLst>
        </pc:graphicFrameChg>
      </pc:sldChg>
    </pc:docChg>
  </pc:docChgLst>
</pc:chgInfo>
</file>

<file path=ppt/comments/modernComment_101_D3A4D6EB.xml><?xml version="1.0" encoding="utf-8"?>
<p188:cmLst xmlns:a="http://schemas.openxmlformats.org/drawingml/2006/main" xmlns:r="http://schemas.openxmlformats.org/officeDocument/2006/relationships" xmlns:p188="http://schemas.microsoft.com/office/powerpoint/2018/8/main">
  <p188:cm id="{73EEBEDA-CD8C-43E7-9BE8-C78F83F727B3}" authorId="{CFB6F72A-68FA-9CE9-3170-F922EC561658}" status="resolved" created="2025-10-14T13:09:55.832" complete="100000">
    <pc:sldMkLst xmlns:pc="http://schemas.microsoft.com/office/powerpoint/2013/main/command">
      <pc:docMk/>
      <pc:sldMk cId="3550795499" sldId="257"/>
    </pc:sldMkLst>
    <p188:txBody>
      <a:bodyPr/>
      <a:lstStyle/>
      <a:p>
        <a:r>
          <a:rPr lang="en-GB"/>
          <a:t>Metric lead, please confirm when you have updated</a:t>
        </a:r>
      </a:p>
    </p188:txBody>
  </p188:cm>
  <p188:cm id="{33478E31-48FF-4C05-9003-1156BD6559FC}" authorId="{CFB6F72A-68FA-9CE9-3170-F922EC561658}" status="resolved" created="2025-10-14T13:10:18.305" complete="100000">
    <pc:sldMkLst xmlns:pc="http://schemas.microsoft.com/office/powerpoint/2013/main/command">
      <pc:docMk/>
      <pc:sldMk cId="3550795499" sldId="257"/>
    </pc:sldMkLst>
    <p188:txBody>
      <a:bodyPr/>
      <a:lstStyle/>
      <a:p>
        <a:r>
          <a:rPr lang="en-GB"/>
          <a:t>SRO, please confirm when reviewed</a:t>
        </a:r>
      </a:p>
    </p188:txBody>
  </p188:cm>
</p188:cmLst>
</file>

<file path=ppt/comments/modernComment_267_4F03D8FA.xml><?xml version="1.0" encoding="utf-8"?>
<p188:cmLst xmlns:a="http://schemas.openxmlformats.org/drawingml/2006/main" xmlns:r="http://schemas.openxmlformats.org/officeDocument/2006/relationships" xmlns:p188="http://schemas.microsoft.com/office/powerpoint/2018/8/main">
  <p188:cm id="{5BC5A45A-98DD-44E5-A430-D3AFA00C2986}" authorId="{CFB6F72A-68FA-9CE9-3170-F922EC561658}" status="resolved" created="2025-10-14T13:20:30.267" complete="100000">
    <ac:deMkLst xmlns:ac="http://schemas.microsoft.com/office/drawing/2013/main/command">
      <pc:docMk xmlns:pc="http://schemas.microsoft.com/office/powerpoint/2013/main/command"/>
      <pc:sldMk xmlns:pc="http://schemas.microsoft.com/office/powerpoint/2013/main/command" cId="1325652218" sldId="615"/>
      <ac:graphicFrameMk id="3" creationId="{4873F778-1D38-3056-9B29-377A6B2A745A}"/>
    </ac:deMkLst>
    <p188:replyLst>
      <p188:reply id="{566DF482-D138-41A0-9221-3B55595F5C11}" authorId="{B48D3D98-2FA3-4190-950B-9DBA279D6900}" created="2025-10-27T10:16:02.497">
        <p188:txBody>
          <a:bodyPr/>
          <a:lstStyle/>
          <a:p>
            <a:r>
              <a:rPr lang="en-GB"/>
              <a:t>updated.  </a:t>
            </a:r>
          </a:p>
        </p188:txBody>
      </p188:reply>
    </p188:replyLst>
    <p188:txBody>
      <a:bodyPr/>
      <a:lstStyle/>
      <a:p>
        <a:r>
          <a:rPr lang="en-GB"/>
          <a:t>Metric lead, please confirm when you have updated</a:t>
        </a:r>
      </a:p>
    </p188:txBody>
  </p188:cm>
  <p188:cm id="{2676A426-A690-4702-B513-4DF5DC3BED40}" authorId="{CFB6F72A-68FA-9CE9-3170-F922EC561658}" status="resolved" created="2025-10-14T13:20:42.934" complete="100000">
    <ac:deMkLst xmlns:ac="http://schemas.microsoft.com/office/drawing/2013/main/command">
      <pc:docMk xmlns:pc="http://schemas.microsoft.com/office/powerpoint/2013/main/command"/>
      <pc:sldMk xmlns:pc="http://schemas.microsoft.com/office/powerpoint/2013/main/command" cId="1325652218" sldId="615"/>
      <ac:graphicFrameMk id="3" creationId="{4873F778-1D38-3056-9B29-377A6B2A745A}"/>
    </ac:deMkLst>
    <p188:replyLst>
      <p188:reply id="{9E1F7C36-56DF-4A1F-9D2D-982BF5E7107C}" authorId="{B48D3D98-2FA3-4190-950B-9DBA279D6900}" created="2025-10-27T10:16:43.764">
        <p188:txBody>
          <a:bodyPr/>
          <a:lstStyle/>
          <a:p>
            <a:r>
              <a:rPr lang="en-GB"/>
              <a:t>SRO and Director on leave.  </a:t>
            </a:r>
          </a:p>
        </p188:txBody>
      </p188:reply>
    </p188:replyLst>
    <p188:txBody>
      <a:bodyPr/>
      <a:lstStyle/>
      <a:p>
        <a:r>
          <a:rPr lang="en-GB"/>
          <a:t>SRO, please confirm when reviewed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5418" tIns="47709" rIns="95418" bIns="47709"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5418" tIns="47709" rIns="95418" bIns="47709" rtlCol="0"/>
          <a:lstStyle>
            <a:lvl1pPr algn="r">
              <a:defRPr sz="1300"/>
            </a:lvl1pPr>
          </a:lstStyle>
          <a:p>
            <a:fld id="{567E4DFC-F634-4D73-9D2F-D5ECF1FF85CD}" type="datetimeFigureOut">
              <a:rPr lang="en-GB" smtClean="0"/>
              <a:t>04/11/2025</a:t>
            </a:fld>
            <a:endParaRPr lang="en-GB"/>
          </a:p>
        </p:txBody>
      </p:sp>
      <p:sp>
        <p:nvSpPr>
          <p:cNvPr id="4" name="Slide Image Placeholder 3"/>
          <p:cNvSpPr>
            <a:spLocks noGrp="1" noRot="1" noChangeAspect="1"/>
          </p:cNvSpPr>
          <p:nvPr>
            <p:ph type="sldImg" idx="2"/>
          </p:nvPr>
        </p:nvSpPr>
        <p:spPr>
          <a:xfrm>
            <a:off x="481013" y="1277938"/>
            <a:ext cx="6142037" cy="3454400"/>
          </a:xfrm>
          <a:prstGeom prst="rect">
            <a:avLst/>
          </a:prstGeom>
          <a:noFill/>
          <a:ln w="12700">
            <a:solidFill>
              <a:prstClr val="black"/>
            </a:solidFill>
          </a:ln>
        </p:spPr>
        <p:txBody>
          <a:bodyPr vert="horz" lIns="95418" tIns="47709" rIns="95418" bIns="47709" rtlCol="0" anchor="ctr"/>
          <a:lstStyle/>
          <a:p>
            <a:endParaRPr lang="en-GB"/>
          </a:p>
        </p:txBody>
      </p:sp>
      <p:sp>
        <p:nvSpPr>
          <p:cNvPr id="5" name="Notes Placeholder 4"/>
          <p:cNvSpPr>
            <a:spLocks noGrp="1"/>
          </p:cNvSpPr>
          <p:nvPr>
            <p:ph type="body" sz="quarter" idx="3"/>
          </p:nvPr>
        </p:nvSpPr>
        <p:spPr>
          <a:xfrm>
            <a:off x="710407" y="4925409"/>
            <a:ext cx="5683250" cy="4029879"/>
          </a:xfrm>
          <a:prstGeom prst="rect">
            <a:avLst/>
          </a:prstGeom>
        </p:spPr>
        <p:txBody>
          <a:bodyPr vert="horz" lIns="95418" tIns="47709" rIns="95418" bIns="477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5418" tIns="47709" rIns="95418" bIns="47709"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8"/>
            <a:ext cx="3078427" cy="513507"/>
          </a:xfrm>
          <a:prstGeom prst="rect">
            <a:avLst/>
          </a:prstGeom>
        </p:spPr>
        <p:txBody>
          <a:bodyPr vert="horz" lIns="95418" tIns="47709" rIns="95418" bIns="47709" rtlCol="0" anchor="b"/>
          <a:lstStyle>
            <a:lvl1pPr algn="r">
              <a:defRPr sz="1300"/>
            </a:lvl1pPr>
          </a:lstStyle>
          <a:p>
            <a:fld id="{AA31FF3D-C57E-48FF-9FA6-36005D5CDC45}" type="slidenum">
              <a:rPr lang="en-GB" smtClean="0"/>
              <a:t>‹#›</a:t>
            </a:fld>
            <a:endParaRPr lang="en-GB"/>
          </a:p>
        </p:txBody>
      </p:sp>
    </p:spTree>
    <p:extLst>
      <p:ext uri="{BB962C8B-B14F-4D97-AF65-F5344CB8AC3E}">
        <p14:creationId xmlns:p14="http://schemas.microsoft.com/office/powerpoint/2010/main" val="248983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a:t>
            </a:fld>
            <a:endParaRPr lang="en-GB"/>
          </a:p>
        </p:txBody>
      </p:sp>
    </p:spTree>
    <p:extLst>
      <p:ext uri="{BB962C8B-B14F-4D97-AF65-F5344CB8AC3E}">
        <p14:creationId xmlns:p14="http://schemas.microsoft.com/office/powerpoint/2010/main" val="61618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11</a:t>
            </a:fld>
            <a:endParaRPr lang="en-GB"/>
          </a:p>
        </p:txBody>
      </p:sp>
    </p:spTree>
    <p:extLst>
      <p:ext uri="{BB962C8B-B14F-4D97-AF65-F5344CB8AC3E}">
        <p14:creationId xmlns:p14="http://schemas.microsoft.com/office/powerpoint/2010/main" val="396718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12</a:t>
            </a:fld>
            <a:endParaRPr lang="en-GB"/>
          </a:p>
        </p:txBody>
      </p:sp>
    </p:spTree>
    <p:extLst>
      <p:ext uri="{BB962C8B-B14F-4D97-AF65-F5344CB8AC3E}">
        <p14:creationId xmlns:p14="http://schemas.microsoft.com/office/powerpoint/2010/main" val="165717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13</a:t>
            </a:fld>
            <a:endParaRPr lang="en-GB"/>
          </a:p>
        </p:txBody>
      </p:sp>
    </p:spTree>
    <p:extLst>
      <p:ext uri="{BB962C8B-B14F-4D97-AF65-F5344CB8AC3E}">
        <p14:creationId xmlns:p14="http://schemas.microsoft.com/office/powerpoint/2010/main" val="133203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14</a:t>
            </a:fld>
            <a:endParaRPr lang="en-GB"/>
          </a:p>
        </p:txBody>
      </p:sp>
    </p:spTree>
    <p:extLst>
      <p:ext uri="{BB962C8B-B14F-4D97-AF65-F5344CB8AC3E}">
        <p14:creationId xmlns:p14="http://schemas.microsoft.com/office/powerpoint/2010/main" val="159425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15</a:t>
            </a:fld>
            <a:endParaRPr lang="en-GB"/>
          </a:p>
        </p:txBody>
      </p:sp>
    </p:spTree>
    <p:extLst>
      <p:ext uri="{BB962C8B-B14F-4D97-AF65-F5344CB8AC3E}">
        <p14:creationId xmlns:p14="http://schemas.microsoft.com/office/powerpoint/2010/main" val="187392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16</a:t>
            </a:fld>
            <a:endParaRPr lang="en-GB"/>
          </a:p>
        </p:txBody>
      </p:sp>
    </p:spTree>
    <p:extLst>
      <p:ext uri="{BB962C8B-B14F-4D97-AF65-F5344CB8AC3E}">
        <p14:creationId xmlns:p14="http://schemas.microsoft.com/office/powerpoint/2010/main" val="402828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18</a:t>
            </a:fld>
            <a:endParaRPr lang="en-GB"/>
          </a:p>
        </p:txBody>
      </p:sp>
    </p:spTree>
    <p:extLst>
      <p:ext uri="{BB962C8B-B14F-4D97-AF65-F5344CB8AC3E}">
        <p14:creationId xmlns:p14="http://schemas.microsoft.com/office/powerpoint/2010/main" val="314259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19</a:t>
            </a:fld>
            <a:endParaRPr lang="en-GB"/>
          </a:p>
        </p:txBody>
      </p:sp>
    </p:spTree>
    <p:extLst>
      <p:ext uri="{BB962C8B-B14F-4D97-AF65-F5344CB8AC3E}">
        <p14:creationId xmlns:p14="http://schemas.microsoft.com/office/powerpoint/2010/main" val="93419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82ACB-1C06-B44B-E283-14657C33F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45979-1E0D-C639-E234-E70B5A5DF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A6FA7-6A24-4D4C-A808-77B177C4FC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ED00C8D-6D2D-631E-E135-4C1A34BCC550}"/>
              </a:ext>
            </a:extLst>
          </p:cNvPr>
          <p:cNvSpPr>
            <a:spLocks noGrp="1"/>
          </p:cNvSpPr>
          <p:nvPr>
            <p:ph type="sldNum" sz="quarter" idx="5"/>
          </p:nvPr>
        </p:nvSpPr>
        <p:spPr/>
        <p:txBody>
          <a:bodyPr/>
          <a:lstStyle/>
          <a:p>
            <a:fld id="{AA31FF3D-C57E-48FF-9FA6-36005D5CDC45}" type="slidenum">
              <a:rPr lang="en-GB" smtClean="0"/>
              <a:t>2</a:t>
            </a:fld>
            <a:endParaRPr lang="en-GB"/>
          </a:p>
        </p:txBody>
      </p:sp>
    </p:spTree>
    <p:extLst>
      <p:ext uri="{BB962C8B-B14F-4D97-AF65-F5344CB8AC3E}">
        <p14:creationId xmlns:p14="http://schemas.microsoft.com/office/powerpoint/2010/main" val="282020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5278D-7649-1669-86A9-6B14A45A4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DACDB-289A-6C54-02E5-AB228E1E6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FBBA1-E50C-DD7D-EB2E-898C496E14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BAC665-CB74-828C-BE04-1A2B97D80A02}"/>
              </a:ext>
            </a:extLst>
          </p:cNvPr>
          <p:cNvSpPr>
            <a:spLocks noGrp="1"/>
          </p:cNvSpPr>
          <p:nvPr>
            <p:ph type="sldNum" sz="quarter" idx="5"/>
          </p:nvPr>
        </p:nvSpPr>
        <p:spPr/>
        <p:txBody>
          <a:bodyPr/>
          <a:lstStyle/>
          <a:p>
            <a:fld id="{AA31FF3D-C57E-48FF-9FA6-36005D5CDC45}" type="slidenum">
              <a:rPr lang="en-GB" smtClean="0"/>
              <a:t>3</a:t>
            </a:fld>
            <a:endParaRPr lang="en-GB"/>
          </a:p>
        </p:txBody>
      </p:sp>
    </p:spTree>
    <p:extLst>
      <p:ext uri="{BB962C8B-B14F-4D97-AF65-F5344CB8AC3E}">
        <p14:creationId xmlns:p14="http://schemas.microsoft.com/office/powerpoint/2010/main" val="156121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AF98B-82B0-24CD-6946-E0D0DA448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188A4-7AEA-BB13-8D1C-9BB40B8D8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A134A-8577-40AA-5468-E2D2FDEDC8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1518035-307B-E487-344C-A30C40267563}"/>
              </a:ext>
            </a:extLst>
          </p:cNvPr>
          <p:cNvSpPr>
            <a:spLocks noGrp="1"/>
          </p:cNvSpPr>
          <p:nvPr>
            <p:ph type="sldNum" sz="quarter" idx="5"/>
          </p:nvPr>
        </p:nvSpPr>
        <p:spPr/>
        <p:txBody>
          <a:bodyPr/>
          <a:lstStyle/>
          <a:p>
            <a:fld id="{AA31FF3D-C57E-48FF-9FA6-36005D5CDC45}" type="slidenum">
              <a:rPr lang="en-GB" smtClean="0"/>
              <a:t>4</a:t>
            </a:fld>
            <a:endParaRPr lang="en-GB"/>
          </a:p>
        </p:txBody>
      </p:sp>
    </p:spTree>
    <p:extLst>
      <p:ext uri="{BB962C8B-B14F-4D97-AF65-F5344CB8AC3E}">
        <p14:creationId xmlns:p14="http://schemas.microsoft.com/office/powerpoint/2010/main" val="159402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5</a:t>
            </a:fld>
            <a:endParaRPr lang="en-GB"/>
          </a:p>
        </p:txBody>
      </p:sp>
    </p:spTree>
    <p:extLst>
      <p:ext uri="{BB962C8B-B14F-4D97-AF65-F5344CB8AC3E}">
        <p14:creationId xmlns:p14="http://schemas.microsoft.com/office/powerpoint/2010/main" val="314259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6</a:t>
            </a:fld>
            <a:endParaRPr lang="en-GB"/>
          </a:p>
        </p:txBody>
      </p:sp>
    </p:spTree>
    <p:extLst>
      <p:ext uri="{BB962C8B-B14F-4D97-AF65-F5344CB8AC3E}">
        <p14:creationId xmlns:p14="http://schemas.microsoft.com/office/powerpoint/2010/main" val="155301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7</a:t>
            </a:fld>
            <a:endParaRPr lang="en-GB"/>
          </a:p>
        </p:txBody>
      </p:sp>
    </p:spTree>
    <p:extLst>
      <p:ext uri="{BB962C8B-B14F-4D97-AF65-F5344CB8AC3E}">
        <p14:creationId xmlns:p14="http://schemas.microsoft.com/office/powerpoint/2010/main" val="319656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8</a:t>
            </a:fld>
            <a:endParaRPr lang="en-GB"/>
          </a:p>
        </p:txBody>
      </p:sp>
    </p:spTree>
    <p:extLst>
      <p:ext uri="{BB962C8B-B14F-4D97-AF65-F5344CB8AC3E}">
        <p14:creationId xmlns:p14="http://schemas.microsoft.com/office/powerpoint/2010/main" val="354845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10</a:t>
            </a:fld>
            <a:endParaRPr lang="en-GB"/>
          </a:p>
        </p:txBody>
      </p:sp>
    </p:spTree>
    <p:extLst>
      <p:ext uri="{BB962C8B-B14F-4D97-AF65-F5344CB8AC3E}">
        <p14:creationId xmlns:p14="http://schemas.microsoft.com/office/powerpoint/2010/main" val="352635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031966" y="1690777"/>
            <a:ext cx="10354902" cy="1819186"/>
          </a:xfrm>
        </p:spPr>
        <p:txBody>
          <a:bodyPr anchor="b"/>
          <a:lstStyle>
            <a:lvl1pPr algn="ctr">
              <a:defRPr sz="6000" b="1"/>
            </a:lvl1pPr>
          </a:lstStyle>
          <a:p>
            <a:r>
              <a:rPr lang="en-US"/>
              <a:t>Click to edit Master title style</a:t>
            </a:r>
            <a:endParaRPr lang="en-GB"/>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031965" y="3602038"/>
            <a:ext cx="10354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04/11/2025</a:t>
            </a:fld>
            <a:endParaRPr lang="en-GB"/>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3429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04/11/2025</a:t>
            </a:fld>
            <a:endParaRPr lang="en-GB"/>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0249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04/11/2025</a:t>
            </a:fld>
            <a:endParaRPr lang="en-GB"/>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50314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04/11/2025</a:t>
            </a:fld>
            <a:endParaRPr lang="en-GB"/>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1515725" y="6356349"/>
            <a:ext cx="485056" cy="365125"/>
          </a:xfrm>
        </p:spPr>
        <p:txBody>
          <a:bodyPr/>
          <a:lstStyle>
            <a:lvl1pPr algn="ctr">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19159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04/11/2025</a:t>
            </a:fld>
            <a:endParaRPr lang="en-GB"/>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4941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04/11/2025</a:t>
            </a:fld>
            <a:endParaRPr lang="en-GB"/>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2247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04/11/2025</a:t>
            </a:fld>
            <a:endParaRPr lang="en-GB"/>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2281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04/11/2025</a:t>
            </a:fld>
            <a:endParaRPr lang="en-GB"/>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2964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04/11/2025</a:t>
            </a:fld>
            <a:endParaRPr lang="en-GB"/>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6381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04/11/2025</a:t>
            </a:fld>
            <a:endParaRPr lang="en-GB"/>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8747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04/11/2025</a:t>
            </a:fld>
            <a:endParaRPr lang="en-GB"/>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73621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1524891" y="6356349"/>
            <a:ext cx="475890" cy="682806"/>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838200" y="365125"/>
            <a:ext cx="935822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C0929-79B8-456B-90A3-D74C5E125E35}" type="datetime1">
              <a:rPr lang="en-GB" smtClean="0"/>
              <a:t>04/11/2025</a:t>
            </a:fld>
            <a:endParaRPr lang="en-GB"/>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9257581" y="6356349"/>
            <a:ext cx="2743200" cy="365125"/>
          </a:xfrm>
          <a:prstGeom prst="rect">
            <a:avLst/>
          </a:prstGeom>
        </p:spPr>
        <p:txBody>
          <a:bodyPr vert="horz" lIns="91440" tIns="45720" rIns="91440" bIns="45720" rtlCol="0" anchor="ctr"/>
          <a:lstStyle>
            <a:lvl1pPr algn="r">
              <a:defRPr sz="2000" b="1">
                <a:solidFill>
                  <a:schemeClr val="bg1"/>
                </a:solidFill>
              </a:defRPr>
            </a:lvl1pPr>
          </a:lstStyle>
          <a:p>
            <a:fld id="{507B77E4-D16E-4E80-BECE-B10ACE50DA11}" type="slidenum">
              <a:rPr lang="en-GB" smtClean="0"/>
              <a:pPr/>
              <a:t>‹#›</a:t>
            </a:fld>
            <a:endParaRPr lang="en-GB"/>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51698" y="210500"/>
            <a:ext cx="1576002" cy="1031771"/>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63260" y="-74313"/>
            <a:ext cx="444260" cy="716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83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0" kern="1200">
          <a:solidFill>
            <a:srgbClr val="0072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67_4F03D8FA.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uk-5-year-action-plan-for-antimicrobial-resistance-2024-to-202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hsbsa.nhs.uk/prescription-data/dispensing-data/dispensing-contractors-dat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LSCICB" TargetMode="External"/><Relationship Id="rId2" Type="http://schemas.openxmlformats.org/officeDocument/2006/relationships/hyperlink" Target="https://www.lancashireandsouthcumbria.icb.nhs.uk/"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s://twitter.com/LSCI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1_D3A4D6EB.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5B3F4B-B0DB-37AC-86F8-1F4FF2659BD9}"/>
              </a:ext>
            </a:extLst>
          </p:cNvPr>
          <p:cNvSpPr>
            <a:spLocks noGrp="1"/>
          </p:cNvSpPr>
          <p:nvPr>
            <p:ph idx="1"/>
          </p:nvPr>
        </p:nvSpPr>
        <p:spPr>
          <a:xfrm>
            <a:off x="475806" y="1281731"/>
            <a:ext cx="11524975" cy="5851869"/>
          </a:xfrm>
        </p:spPr>
        <p:txBody>
          <a:bodyPr vert="horz" lIns="91440" tIns="45720" rIns="91440" bIns="45720" rtlCol="0" anchor="t">
            <a:noAutofit/>
          </a:bodyPr>
          <a:lstStyle/>
          <a:p>
            <a:pPr marL="0" indent="0" algn="just">
              <a:lnSpc>
                <a:spcPct val="100000"/>
              </a:lnSpc>
              <a:spcBef>
                <a:spcPts val="200"/>
              </a:spcBef>
              <a:spcAft>
                <a:spcPts val="200"/>
              </a:spcAft>
              <a:buNone/>
            </a:pPr>
            <a:r>
              <a:rPr lang="en-GB" sz="1050" dirty="0">
                <a:solidFill>
                  <a:schemeClr val="tx1"/>
                </a:solidFill>
                <a:latin typeface="Abadi Extra Light"/>
                <a:ea typeface="Calibri"/>
              </a:rPr>
              <a:t>The Integrated Primary Care Performance Report is produced each month to provide the latest position against key strategic primary care published performance metrics. The report contains the most recent data available at the time of writing, and it should be noted that this can vary between metrics.</a:t>
            </a:r>
          </a:p>
          <a:p>
            <a:pPr marL="0" indent="0" algn="just">
              <a:lnSpc>
                <a:spcPct val="100000"/>
              </a:lnSpc>
              <a:spcBef>
                <a:spcPts val="200"/>
              </a:spcBef>
              <a:spcAft>
                <a:spcPts val="200"/>
              </a:spcAft>
              <a:buNone/>
            </a:pPr>
            <a:endParaRPr lang="en-GB" sz="1050" dirty="0">
              <a:solidFill>
                <a:schemeClr val="tx1"/>
              </a:solidFill>
              <a:latin typeface="Abadi Extra Light"/>
              <a:ea typeface="Calibri"/>
            </a:endParaRPr>
          </a:p>
          <a:p>
            <a:pPr marL="0" indent="0" algn="just">
              <a:lnSpc>
                <a:spcPct val="100000"/>
              </a:lnSpc>
              <a:spcBef>
                <a:spcPts val="200"/>
              </a:spcBef>
              <a:spcAft>
                <a:spcPts val="200"/>
              </a:spcAft>
              <a:buNone/>
            </a:pPr>
            <a:r>
              <a:rPr lang="en-GB" sz="1050" dirty="0">
                <a:solidFill>
                  <a:schemeClr val="tx1"/>
                </a:solidFill>
                <a:latin typeface="Abadi Extra Light"/>
                <a:ea typeface="Calibri"/>
              </a:rPr>
              <a:t>The report consists of a Summary and Benchmarking table (slide 2) followed by a more detailed overview of each metric displayed on a separate pages. </a:t>
            </a:r>
          </a:p>
          <a:p>
            <a:pPr marL="0" indent="0" algn="just">
              <a:lnSpc>
                <a:spcPct val="100000"/>
              </a:lnSpc>
              <a:spcBef>
                <a:spcPts val="200"/>
              </a:spcBef>
              <a:spcAft>
                <a:spcPts val="200"/>
              </a:spcAft>
              <a:buNone/>
            </a:pPr>
            <a:endParaRPr lang="en-GB" sz="1050" dirty="0">
              <a:solidFill>
                <a:schemeClr val="tx1"/>
              </a:solidFill>
              <a:latin typeface="Abadi Extra Light"/>
              <a:ea typeface="Calibri"/>
            </a:endParaRPr>
          </a:p>
          <a:p>
            <a:pPr marL="0" indent="0" algn="just">
              <a:lnSpc>
                <a:spcPct val="100000"/>
              </a:lnSpc>
              <a:spcBef>
                <a:spcPts val="200"/>
              </a:spcBef>
              <a:spcAft>
                <a:spcPts val="200"/>
              </a:spcAft>
              <a:buNone/>
            </a:pPr>
            <a:r>
              <a:rPr lang="en-GB" sz="1050" dirty="0">
                <a:solidFill>
                  <a:schemeClr val="tx1"/>
                </a:solidFill>
                <a:latin typeface="Abadi Extra Light"/>
                <a:ea typeface="Calibri"/>
              </a:rPr>
              <a:t>The IPCPR, and the metrics contained within, is aligned to several committees and groups within the ICB.</a:t>
            </a:r>
          </a:p>
          <a:p>
            <a:pPr algn="just">
              <a:lnSpc>
                <a:spcPct val="100000"/>
              </a:lnSpc>
              <a:spcBef>
                <a:spcPts val="200"/>
              </a:spcBef>
              <a:spcAft>
                <a:spcPts val="200"/>
              </a:spcAft>
            </a:pPr>
            <a:r>
              <a:rPr lang="en-GB" sz="1050" b="1" dirty="0">
                <a:solidFill>
                  <a:schemeClr val="tx1"/>
                </a:solidFill>
                <a:latin typeface="Abadi Extra Light"/>
                <a:ea typeface="Calibri"/>
              </a:rPr>
              <a:t>Groups:</a:t>
            </a:r>
          </a:p>
          <a:p>
            <a:pPr algn="just">
              <a:lnSpc>
                <a:spcPct val="100000"/>
              </a:lnSpc>
              <a:spcBef>
                <a:spcPts val="200"/>
              </a:spcBef>
              <a:spcAft>
                <a:spcPts val="200"/>
              </a:spcAft>
            </a:pPr>
            <a:endParaRPr lang="en-GB" sz="1100" dirty="0">
              <a:solidFill>
                <a:schemeClr val="tx1"/>
              </a:solidFill>
              <a:latin typeface="Abadi Extra Light"/>
              <a:ea typeface="Calibri"/>
            </a:endParaRPr>
          </a:p>
          <a:p>
            <a:pPr marL="0" indent="0" algn="just">
              <a:lnSpc>
                <a:spcPct val="100000"/>
              </a:lnSpc>
              <a:spcBef>
                <a:spcPts val="200"/>
              </a:spcBef>
              <a:spcAft>
                <a:spcPts val="200"/>
              </a:spcAft>
              <a:buNone/>
            </a:pPr>
            <a:endParaRPr lang="en-GB" sz="1100" dirty="0">
              <a:solidFill>
                <a:schemeClr val="tx1"/>
              </a:solidFill>
              <a:latin typeface="Abadi Extra Light"/>
              <a:ea typeface="Calibri"/>
            </a:endParaRPr>
          </a:p>
          <a:p>
            <a:pPr marL="0" indent="0" algn="just">
              <a:lnSpc>
                <a:spcPct val="100000"/>
              </a:lnSpc>
              <a:spcBef>
                <a:spcPts val="200"/>
              </a:spcBef>
              <a:spcAft>
                <a:spcPts val="200"/>
              </a:spcAft>
              <a:buNone/>
            </a:pPr>
            <a:endParaRPr lang="en-GB" sz="1050" dirty="0">
              <a:solidFill>
                <a:schemeClr val="tx1"/>
              </a:solidFill>
              <a:latin typeface="Abadi Extra Light"/>
              <a:ea typeface="Calibri"/>
            </a:endParaRPr>
          </a:p>
          <a:p>
            <a:pPr marL="171450" lvl="1" indent="-171450" fontAlgn="t"/>
            <a:r>
              <a:rPr lang="en-GB" sz="1050" b="1" dirty="0">
                <a:solidFill>
                  <a:schemeClr val="tx1">
                    <a:lumMod val="75000"/>
                    <a:lumOff val="25000"/>
                  </a:schemeClr>
                </a:solidFill>
                <a:latin typeface="Abadi Extra Light" panose="020B0204020104020204"/>
                <a:ea typeface="Calibri"/>
              </a:rPr>
              <a:t>Committees:   </a:t>
            </a:r>
          </a:p>
          <a:p>
            <a:pPr marL="1162050" lvl="2" indent="-171450" algn="just">
              <a:lnSpc>
                <a:spcPct val="100000"/>
              </a:lnSpc>
              <a:spcBef>
                <a:spcPts val="0"/>
              </a:spcBef>
              <a:buFont typeface="Wingdings" panose="05000000000000000000" pitchFamily="2" charset="2"/>
              <a:buChar char="Ø"/>
            </a:pPr>
            <a:r>
              <a:rPr lang="en-GB" sz="1050" dirty="0">
                <a:solidFill>
                  <a:schemeClr val="tx1">
                    <a:lumMod val="75000"/>
                    <a:lumOff val="25000"/>
                  </a:schemeClr>
                </a:solidFill>
                <a:latin typeface="Abadi Extra Light" panose="020B0204020104020204"/>
                <a:ea typeface="Calibri"/>
              </a:rPr>
              <a:t>Primary Care Contracts Sub Committee</a:t>
            </a:r>
          </a:p>
          <a:p>
            <a:pPr marL="1162050" lvl="2" indent="-171450" algn="just">
              <a:lnSpc>
                <a:spcPct val="100000"/>
              </a:lnSpc>
              <a:spcBef>
                <a:spcPts val="0"/>
              </a:spcBef>
              <a:buFont typeface="Wingdings" panose="05000000000000000000" pitchFamily="2" charset="2"/>
              <a:buChar char="Ø"/>
            </a:pPr>
            <a:r>
              <a:rPr lang="en-GB" sz="1050" dirty="0">
                <a:solidFill>
                  <a:schemeClr val="tx1">
                    <a:lumMod val="75000"/>
                    <a:lumOff val="25000"/>
                  </a:schemeClr>
                </a:solidFill>
                <a:latin typeface="Abadi Extra Light" panose="020B0204020104020204"/>
                <a:ea typeface="Calibri"/>
              </a:rPr>
              <a:t>Quality &amp; Outcomes Committee (QOC).  N.B. - The QOC receives the </a:t>
            </a:r>
            <a:r>
              <a:rPr lang="en-US" sz="1050" dirty="0">
                <a:solidFill>
                  <a:schemeClr val="tx1">
                    <a:lumMod val="75000"/>
                    <a:lumOff val="25000"/>
                  </a:schemeClr>
                </a:solidFill>
                <a:latin typeface="Abadi Extra Light" panose="020B0204020104020204"/>
                <a:ea typeface="Calibri"/>
              </a:rPr>
              <a:t>3A’s report which includes a summary of the </a:t>
            </a:r>
            <a:r>
              <a:rPr lang="en-GB" sz="1050" dirty="0">
                <a:solidFill>
                  <a:schemeClr val="tx1">
                    <a:lumMod val="75000"/>
                    <a:lumOff val="25000"/>
                  </a:schemeClr>
                </a:solidFill>
                <a:latin typeface="Abadi Extra Light" panose="020B0204020104020204"/>
                <a:ea typeface="Calibri"/>
              </a:rPr>
              <a:t>IPCPR and </a:t>
            </a:r>
            <a:r>
              <a:rPr lang="en-US" sz="1050" dirty="0">
                <a:solidFill>
                  <a:schemeClr val="tx1">
                    <a:lumMod val="75000"/>
                    <a:lumOff val="25000"/>
                  </a:schemeClr>
                </a:solidFill>
                <a:latin typeface="Abadi Extra Light" panose="020B0204020104020204"/>
                <a:ea typeface="Calibri"/>
              </a:rPr>
              <a:t>the full </a:t>
            </a:r>
            <a:r>
              <a:rPr lang="en-GB" sz="1050" dirty="0">
                <a:solidFill>
                  <a:schemeClr val="tx1">
                    <a:lumMod val="75000"/>
                    <a:lumOff val="25000"/>
                  </a:schemeClr>
                </a:solidFill>
                <a:latin typeface="Abadi Extra Light" panose="020B0204020104020204"/>
                <a:ea typeface="Calibri"/>
              </a:rPr>
              <a:t>IPCPR</a:t>
            </a:r>
            <a:r>
              <a:rPr lang="en-US" sz="1050" dirty="0">
                <a:solidFill>
                  <a:schemeClr val="tx1">
                    <a:lumMod val="75000"/>
                    <a:lumOff val="25000"/>
                  </a:schemeClr>
                </a:solidFill>
                <a:latin typeface="Abadi Extra Light" panose="020B0204020104020204"/>
                <a:ea typeface="Calibri"/>
              </a:rPr>
              <a:t> is appended.  The QOC also receives extracts and details of any metrics/performance areas as escalated by the </a:t>
            </a:r>
            <a:r>
              <a:rPr lang="en-GB" sz="1050" dirty="0">
                <a:solidFill>
                  <a:schemeClr val="tx1">
                    <a:lumMod val="75000"/>
                    <a:lumOff val="25000"/>
                  </a:schemeClr>
                </a:solidFill>
                <a:latin typeface="Abadi Extra Light" panose="020B0204020104020204"/>
                <a:ea typeface="Calibri"/>
              </a:rPr>
              <a:t>Primary Care Quality Group (f</a:t>
            </a:r>
            <a:r>
              <a:rPr lang="en-US" sz="1050" dirty="0" err="1">
                <a:solidFill>
                  <a:schemeClr val="tx1">
                    <a:lumMod val="75000"/>
                    <a:lumOff val="25000"/>
                  </a:schemeClr>
                </a:solidFill>
                <a:latin typeface="Abadi Extra Light" panose="020B0204020104020204"/>
                <a:ea typeface="Calibri"/>
              </a:rPr>
              <a:t>igures</a:t>
            </a:r>
            <a:r>
              <a:rPr lang="en-US" sz="1050" dirty="0">
                <a:solidFill>
                  <a:schemeClr val="tx1">
                    <a:lumMod val="75000"/>
                    <a:lumOff val="25000"/>
                  </a:schemeClr>
                </a:solidFill>
                <a:latin typeface="Abadi Extra Light" panose="020B0204020104020204"/>
                <a:ea typeface="Calibri"/>
              </a:rPr>
              <a:t> / reports would not go automatically for information).</a:t>
            </a:r>
          </a:p>
          <a:p>
            <a:pPr marL="1162050" lvl="2" indent="-171450" algn="just">
              <a:lnSpc>
                <a:spcPct val="100000"/>
              </a:lnSpc>
              <a:spcBef>
                <a:spcPts val="0"/>
              </a:spcBef>
              <a:buFont typeface="Wingdings" panose="05000000000000000000" pitchFamily="2" charset="2"/>
              <a:buChar char="Ø"/>
            </a:pPr>
            <a:r>
              <a:rPr lang="en-GB" sz="1050" dirty="0">
                <a:solidFill>
                  <a:schemeClr val="tx1">
                    <a:lumMod val="75000"/>
                    <a:lumOff val="25000"/>
                  </a:schemeClr>
                </a:solidFill>
                <a:latin typeface="Abadi Extra Light" panose="020B0204020104020204"/>
                <a:ea typeface="Calibri"/>
              </a:rPr>
              <a:t>Finance and Contracting Committee, although it does not routinely receive this report the Committee receives the same data and summary narratives within its own report by exception.</a:t>
            </a:r>
          </a:p>
          <a:p>
            <a:pPr marL="627063" lvl="2" indent="-174625" algn="just">
              <a:lnSpc>
                <a:spcPct val="100000"/>
              </a:lnSpc>
              <a:spcBef>
                <a:spcPts val="0"/>
              </a:spcBef>
              <a:buFont typeface="Wingdings" panose="05000000000000000000" pitchFamily="2" charset="2"/>
              <a:buChar char="Ø"/>
            </a:pPr>
            <a:endParaRPr lang="en-GB" sz="1050" dirty="0">
              <a:solidFill>
                <a:schemeClr val="tx1">
                  <a:lumMod val="75000"/>
                  <a:lumOff val="25000"/>
                </a:schemeClr>
              </a:solidFill>
              <a:latin typeface="Abadi Extra Light" panose="020B0204020104020204"/>
              <a:ea typeface="Calibri"/>
            </a:endParaRPr>
          </a:p>
          <a:p>
            <a:pPr marL="0" indent="0" algn="just">
              <a:lnSpc>
                <a:spcPct val="100000"/>
              </a:lnSpc>
              <a:spcBef>
                <a:spcPts val="200"/>
              </a:spcBef>
              <a:spcAft>
                <a:spcPts val="200"/>
              </a:spcAft>
              <a:buNone/>
            </a:pPr>
            <a:r>
              <a:rPr lang="en-US" sz="1050" b="1" u="sng" dirty="0">
                <a:latin typeface="Abadi Extra Light" panose="020B0204020104020204"/>
                <a:ea typeface="Calibri"/>
              </a:rPr>
              <a:t>For the October 2025 report the following should be noted:</a:t>
            </a:r>
          </a:p>
          <a:p>
            <a:pPr marL="0" indent="0" algn="just">
              <a:lnSpc>
                <a:spcPct val="100000"/>
              </a:lnSpc>
              <a:spcBef>
                <a:spcPts val="200"/>
              </a:spcBef>
              <a:spcAft>
                <a:spcPts val="200"/>
              </a:spcAft>
              <a:buNone/>
            </a:pPr>
            <a:r>
              <a:rPr lang="en-GB" sz="1050" dirty="0">
                <a:latin typeface="Abadi Extra Light" panose="020B0204020104020204"/>
              </a:rPr>
              <a:t>The October report includes additional </a:t>
            </a:r>
            <a:r>
              <a:rPr lang="en-US" sz="1050" dirty="0">
                <a:latin typeface="Abadi Extra Light" panose="020B0204020104020204"/>
              </a:rPr>
              <a:t>data regarding the ICB’s general practice local enhanced service (LES).</a:t>
            </a:r>
          </a:p>
          <a:p>
            <a:pPr marL="0" indent="0" algn="just">
              <a:lnSpc>
                <a:spcPct val="100000"/>
              </a:lnSpc>
              <a:spcBef>
                <a:spcPts val="200"/>
              </a:spcBef>
              <a:spcAft>
                <a:spcPts val="200"/>
              </a:spcAft>
              <a:buNone/>
            </a:pPr>
            <a:r>
              <a:rPr lang="en-US" sz="1050" dirty="0">
                <a:latin typeface="Abadi Extra Light" panose="020B0204020104020204"/>
                <a:ea typeface="Calibri"/>
              </a:rPr>
              <a:t>For a third month there is no update available for; </a:t>
            </a:r>
            <a:r>
              <a:rPr lang="en-US" sz="1050" dirty="0">
                <a:latin typeface="Abadi Extra Light" panose="020B0204020104020204"/>
              </a:rPr>
              <a:t>16. Optometrist NHS Sight Tests. This has been investigated by the BI Lead.  NHS Digital have stated that </a:t>
            </a:r>
            <a:r>
              <a:rPr lang="en-GB" sz="1050" dirty="0">
                <a:latin typeface="Abadi Extra Light" panose="020B0204020104020204"/>
              </a:rPr>
              <a:t>due to on-going data quality issues, Primary Care Support England (PCSE) have been asked for files both for the recent month, and historic months. NHS Digital are awaiting a timeline from PCSE regarding when this will be received. PCSE will advise when definitive data is available. </a:t>
            </a:r>
          </a:p>
          <a:p>
            <a:pPr marL="0" indent="0" algn="just">
              <a:lnSpc>
                <a:spcPct val="100000"/>
              </a:lnSpc>
              <a:spcBef>
                <a:spcPts val="200"/>
              </a:spcBef>
              <a:spcAft>
                <a:spcPts val="200"/>
              </a:spcAft>
              <a:buNone/>
            </a:pPr>
            <a:endParaRPr lang="en-GB" sz="1050" dirty="0">
              <a:latin typeface="Abadi Extra Light" panose="020B0204020104020204"/>
            </a:endParaRPr>
          </a:p>
          <a:p>
            <a:pPr marL="0" indent="0" algn="just">
              <a:lnSpc>
                <a:spcPct val="100000"/>
              </a:lnSpc>
              <a:spcBef>
                <a:spcPts val="200"/>
              </a:spcBef>
              <a:spcAft>
                <a:spcPts val="200"/>
              </a:spcAft>
              <a:buNone/>
            </a:pPr>
            <a:r>
              <a:rPr lang="en-GB" sz="1050" b="1" u="sng" kern="100" dirty="0">
                <a:latin typeface="Abadi Extra Light" panose="020B0204020104020204"/>
                <a:ea typeface="Aptos" panose="020B0004020202020204" pitchFamily="34" charset="0"/>
                <a:cs typeface="Times New Roman"/>
              </a:rPr>
              <a:t>October 2025 Report-  Points of Note:</a:t>
            </a:r>
          </a:p>
          <a:p>
            <a:pPr algn="just">
              <a:lnSpc>
                <a:spcPct val="100000"/>
              </a:lnSpc>
              <a:spcBef>
                <a:spcPts val="200"/>
              </a:spcBef>
              <a:spcAft>
                <a:spcPts val="200"/>
              </a:spcAft>
            </a:pPr>
            <a:r>
              <a:rPr lang="en-GB" sz="1050" b="1" dirty="0">
                <a:latin typeface="Abadi Extra Light" panose="020B0204020104020204"/>
                <a:cs typeface="Times New Roman"/>
              </a:rPr>
              <a:t>General Practice LES: long term condition holistic health assessment initial delivery</a:t>
            </a:r>
            <a:r>
              <a:rPr lang="en-GB" sz="1050" dirty="0">
                <a:latin typeface="Abadi Extra Light" panose="020B0204020104020204"/>
                <a:cs typeface="Times New Roman"/>
              </a:rPr>
              <a:t>: A total of 44% of practices have delivered more than 50% of their total annual target, An increase of 14% from the previous month.. </a:t>
            </a:r>
            <a:r>
              <a:rPr lang="en-GB" sz="1050" dirty="0">
                <a:latin typeface="Abadi Extra Light" panose="020B0204020104020204"/>
              </a:rPr>
              <a:t>Overall, this level of activity is within expectations for this point in the year.</a:t>
            </a:r>
          </a:p>
          <a:p>
            <a:pPr algn="just">
              <a:lnSpc>
                <a:spcPct val="100000"/>
              </a:lnSpc>
              <a:spcBef>
                <a:spcPts val="200"/>
              </a:spcBef>
              <a:spcAft>
                <a:spcPts val="200"/>
              </a:spcAft>
            </a:pPr>
            <a:r>
              <a:rPr lang="en-GB" sz="1050" b="1" dirty="0">
                <a:latin typeface="Abadi Extra Light" panose="020B0204020104020204"/>
              </a:rPr>
              <a:t>Units of Dental Activity delivered as a proportion of all units of dental activity contracted: </a:t>
            </a:r>
            <a:r>
              <a:rPr lang="en-GB" sz="1050" dirty="0">
                <a:latin typeface="Abadi Extra Light" panose="020B0204020104020204"/>
              </a:rPr>
              <a:t>In September 2025 the cumulative year-to-date (YTD) position is 103.7% of contracted activity delivered. Targets continue to be exceeded.</a:t>
            </a:r>
          </a:p>
          <a:p>
            <a:pPr algn="just">
              <a:lnSpc>
                <a:spcPct val="100000"/>
              </a:lnSpc>
              <a:spcBef>
                <a:spcPts val="200"/>
              </a:spcBef>
              <a:spcAft>
                <a:spcPts val="200"/>
              </a:spcAft>
            </a:pPr>
            <a:r>
              <a:rPr lang="en-US" sz="1050" b="1" dirty="0">
                <a:latin typeface="Abadi Extra Light" panose="020B0204020104020204"/>
              </a:rPr>
              <a:t>Urgent Dental Appointments – 700k National Target increase in urgent appointments</a:t>
            </a:r>
            <a:r>
              <a:rPr lang="en-US" sz="1050" dirty="0">
                <a:latin typeface="Abadi Extra Light" panose="020B0204020104020204"/>
              </a:rPr>
              <a:t>: The cumulative year to date figure is 92.24%. </a:t>
            </a:r>
            <a:endParaRPr lang="en-GB" sz="1050" dirty="0">
              <a:latin typeface="Abadi Extra Light" panose="020B0204020104020204"/>
            </a:endParaRPr>
          </a:p>
          <a:p>
            <a:pPr algn="just">
              <a:lnSpc>
                <a:spcPct val="100000"/>
              </a:lnSpc>
              <a:spcBef>
                <a:spcPts val="200"/>
              </a:spcBef>
              <a:spcAft>
                <a:spcPts val="200"/>
              </a:spcAft>
            </a:pPr>
            <a:endParaRPr lang="en-US" sz="1050" dirty="0">
              <a:solidFill>
                <a:schemeClr val="tx1"/>
              </a:solidFill>
              <a:latin typeface="Abadi Extra Light" panose="020B0204020104020204" pitchFamily="34" charset="0"/>
            </a:endParaRPr>
          </a:p>
          <a:p>
            <a:pPr algn="just">
              <a:lnSpc>
                <a:spcPct val="100000"/>
              </a:lnSpc>
              <a:spcBef>
                <a:spcPts val="200"/>
              </a:spcBef>
              <a:spcAft>
                <a:spcPts val="200"/>
              </a:spcAft>
            </a:pPr>
            <a:endParaRPr lang="en-GB" sz="1050" kern="100" dirty="0">
              <a:solidFill>
                <a:schemeClr val="tx1"/>
              </a:solidFill>
              <a:effectLst/>
              <a:latin typeface="Abadi Extra Light" panose="020B0204020104020204" pitchFamily="34" charset="0"/>
              <a:ea typeface="Aptos" panose="020B0004020202020204" pitchFamily="34" charset="0"/>
              <a:cs typeface="Times New Roman" panose="02020603050405020304" pitchFamily="18" charset="0"/>
            </a:endParaRPr>
          </a:p>
          <a:p>
            <a:pPr algn="just">
              <a:lnSpc>
                <a:spcPct val="100000"/>
              </a:lnSpc>
              <a:spcBef>
                <a:spcPts val="200"/>
              </a:spcBef>
              <a:spcAft>
                <a:spcPts val="200"/>
              </a:spcAft>
            </a:pPr>
            <a:endParaRPr lang="en-GB" sz="1050" b="1" dirty="0">
              <a:solidFill>
                <a:schemeClr val="tx1"/>
              </a:solidFill>
              <a:latin typeface="Abadi Extra Light" panose="020B0204020104020204" pitchFamily="34" charset="0"/>
              <a:ea typeface="Calibri" panose="020F0502020204030204" pitchFamily="34" charset="0"/>
              <a:cs typeface="Times New Roman" panose="02020603050405020304" pitchFamily="18" charset="0"/>
            </a:endParaRPr>
          </a:p>
          <a:p>
            <a:pPr algn="just">
              <a:lnSpc>
                <a:spcPct val="100000"/>
              </a:lnSpc>
              <a:spcBef>
                <a:spcPts val="200"/>
              </a:spcBef>
              <a:spcAft>
                <a:spcPts val="200"/>
              </a:spcAft>
            </a:pPr>
            <a:endParaRPr lang="en-GB" sz="1050" dirty="0">
              <a:solidFill>
                <a:schemeClr val="tx1"/>
              </a:solidFill>
            </a:endParaRPr>
          </a:p>
        </p:txBody>
      </p:sp>
      <p:sp>
        <p:nvSpPr>
          <p:cNvPr id="4" name="Slide Number Placeholder 3">
            <a:extLst>
              <a:ext uri="{FF2B5EF4-FFF2-40B4-BE49-F238E27FC236}">
                <a16:creationId xmlns:a16="http://schemas.microsoft.com/office/drawing/2014/main" id="{FE3A3310-FE10-D37B-A390-98F25C18BE04}"/>
              </a:ext>
            </a:extLst>
          </p:cNvPr>
          <p:cNvSpPr>
            <a:spLocks noGrp="1"/>
          </p:cNvSpPr>
          <p:nvPr>
            <p:ph type="sldNum" sz="quarter" idx="12"/>
          </p:nvPr>
        </p:nvSpPr>
        <p:spPr/>
        <p:txBody>
          <a:bodyPr/>
          <a:lstStyle/>
          <a:p>
            <a:fld id="{507B77E4-D16E-4E80-BECE-B10ACE50DA11}" type="slidenum">
              <a:rPr lang="en-GB" smtClean="0"/>
              <a:pPr/>
              <a:t>1</a:t>
            </a:fld>
            <a:endParaRPr lang="en-GB"/>
          </a:p>
        </p:txBody>
      </p:sp>
      <p:sp>
        <p:nvSpPr>
          <p:cNvPr id="5" name="Title 1">
            <a:extLst>
              <a:ext uri="{FF2B5EF4-FFF2-40B4-BE49-F238E27FC236}">
                <a16:creationId xmlns:a16="http://schemas.microsoft.com/office/drawing/2014/main" id="{D8B4D04A-9C59-D1E2-D5FB-9C6B5C96EA64}"/>
              </a:ext>
            </a:extLst>
          </p:cNvPr>
          <p:cNvSpPr>
            <a:spLocks noGrp="1"/>
          </p:cNvSpPr>
          <p:nvPr>
            <p:ph type="title"/>
          </p:nvPr>
        </p:nvSpPr>
        <p:spPr>
          <a:xfrm>
            <a:off x="838200" y="365125"/>
            <a:ext cx="9358223" cy="354541"/>
          </a:xfrm>
        </p:spPr>
        <p:txBody>
          <a:bodyPr>
            <a:normAutofit/>
          </a:bodyPr>
          <a:lstStyle/>
          <a:p>
            <a:r>
              <a:rPr lang="en-GB" sz="1800"/>
              <a:t>Executive Summary</a:t>
            </a:r>
          </a:p>
        </p:txBody>
      </p:sp>
      <p:graphicFrame>
        <p:nvGraphicFramePr>
          <p:cNvPr id="2" name="Table 1">
            <a:extLst>
              <a:ext uri="{FF2B5EF4-FFF2-40B4-BE49-F238E27FC236}">
                <a16:creationId xmlns:a16="http://schemas.microsoft.com/office/drawing/2014/main" id="{A65264CB-C942-280D-EB4E-6F98CC338917}"/>
              </a:ext>
            </a:extLst>
          </p:cNvPr>
          <p:cNvGraphicFramePr>
            <a:graphicFrameLocks noGrp="1"/>
          </p:cNvGraphicFramePr>
          <p:nvPr>
            <p:extLst>
              <p:ext uri="{D42A27DB-BD31-4B8C-83A1-F6EECF244321}">
                <p14:modId xmlns:p14="http://schemas.microsoft.com/office/powerpoint/2010/main" val="233371055"/>
              </p:ext>
            </p:extLst>
          </p:nvPr>
        </p:nvGraphicFramePr>
        <p:xfrm>
          <a:off x="1504055" y="2470464"/>
          <a:ext cx="9468476" cy="739461"/>
        </p:xfrm>
        <a:graphic>
          <a:graphicData uri="http://schemas.openxmlformats.org/drawingml/2006/table">
            <a:tbl>
              <a:tblPr firstRow="1" bandRow="1">
                <a:tableStyleId>{5C22544A-7EE6-4342-B048-85BDC9FD1C3A}</a:tableStyleId>
              </a:tblPr>
              <a:tblGrid>
                <a:gridCol w="4715501">
                  <a:extLst>
                    <a:ext uri="{9D8B030D-6E8A-4147-A177-3AD203B41FA5}">
                      <a16:colId xmlns:a16="http://schemas.microsoft.com/office/drawing/2014/main" val="3477205055"/>
                    </a:ext>
                  </a:extLst>
                </a:gridCol>
                <a:gridCol w="4752975">
                  <a:extLst>
                    <a:ext uri="{9D8B030D-6E8A-4147-A177-3AD203B41FA5}">
                      <a16:colId xmlns:a16="http://schemas.microsoft.com/office/drawing/2014/main" val="657582017"/>
                    </a:ext>
                  </a:extLst>
                </a:gridCol>
              </a:tblGrid>
              <a:tr h="739461">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Primary Care Services  Medical Services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Medicines Safety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b="0">
                          <a:solidFill>
                            <a:schemeClr val="tx1"/>
                          </a:solidFill>
                          <a:latin typeface="Abadi Extra Light" panose="020B0204020104020204"/>
                        </a:rPr>
                        <a:t>Primary &amp; Integrated </a:t>
                      </a:r>
                      <a:r>
                        <a:rPr lang="en-GB" sz="1050" b="0" noProof="0">
                          <a:solidFill>
                            <a:schemeClr val="tx1"/>
                          </a:solidFill>
                          <a:latin typeface="Abadi Extra Light" panose="020B0204020104020204"/>
                        </a:rPr>
                        <a:t>Neighbourhood</a:t>
                      </a:r>
                      <a:r>
                        <a:rPr lang="en-US" sz="1050" b="0">
                          <a:solidFill>
                            <a:schemeClr val="tx1"/>
                          </a:solidFill>
                          <a:latin typeface="Abadi Extra Light" panose="020B0204020104020204"/>
                        </a:rPr>
                        <a:t> Care Transformation Programme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Primary Services Dental Group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Primary Care Quality Group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50" b="0">
                          <a:solidFill>
                            <a:schemeClr val="tx1"/>
                          </a:solidFill>
                          <a:latin typeface="Abadi Extra Light" panose="020B0204020104020204"/>
                        </a:rPr>
                        <a:t>Antimicrobial Stewardship Committee (not a formal ICB committee)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Primary Ophthalmic Group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solidFill>
                          <a:latin typeface="Abadi Extra Light" panose="020B0204020104020204"/>
                        </a:rPr>
                        <a:t>Pharmaceutical Services Group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90971"/>
                  </a:ext>
                </a:extLst>
              </a:tr>
            </a:tbl>
          </a:graphicData>
        </a:graphic>
      </p:graphicFrame>
    </p:spTree>
    <p:extLst>
      <p:ext uri="{BB962C8B-B14F-4D97-AF65-F5344CB8AC3E}">
        <p14:creationId xmlns:p14="http://schemas.microsoft.com/office/powerpoint/2010/main" val="237464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10</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969800342"/>
              </p:ext>
            </p:extLst>
          </p:nvPr>
        </p:nvGraphicFramePr>
        <p:xfrm>
          <a:off x="6092272" y="1107112"/>
          <a:ext cx="5985428" cy="5676900"/>
        </p:xfrm>
        <a:graphic>
          <a:graphicData uri="http://schemas.openxmlformats.org/drawingml/2006/table">
            <a:tbl>
              <a:tblPr firstRow="1" bandRow="1">
                <a:tableStyleId>{5940675A-B579-460E-94D1-54222C63F5DA}</a:tableStyleId>
              </a:tblPr>
              <a:tblGrid>
                <a:gridCol w="5985428">
                  <a:extLst>
                    <a:ext uri="{9D8B030D-6E8A-4147-A177-3AD203B41FA5}">
                      <a16:colId xmlns:a16="http://schemas.microsoft.com/office/drawing/2014/main" val="1772709669"/>
                    </a:ext>
                  </a:extLst>
                </a:gridCol>
              </a:tblGrid>
              <a:tr h="721629">
                <a:tc>
                  <a:txBody>
                    <a:bodyPr/>
                    <a:lstStyle/>
                    <a:p>
                      <a:pPr algn="just"/>
                      <a:r>
                        <a:rPr lang="en-GB" sz="1030" b="1">
                          <a:solidFill>
                            <a:schemeClr val="tx1"/>
                          </a:solidFill>
                          <a:latin typeface="Abadi Extra Light"/>
                        </a:rPr>
                        <a:t>What does this tell us?  </a:t>
                      </a:r>
                      <a:endParaRPr lang="en-US" sz="1030" i="0" kern="120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30" i="0" kern="1200">
                          <a:solidFill>
                            <a:schemeClr val="tx1"/>
                          </a:solidFill>
                          <a:latin typeface="Abadi Extra Light"/>
                          <a:ea typeface="+mn-ea"/>
                          <a:cs typeface="+mn-cs"/>
                        </a:rPr>
                        <a:t>The majority (183/196) of L&amp;SC practices are rated as ‘good’ or ‘outstanding’, with 9 practices having no published rating.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30" i="0" kern="1200">
                          <a:solidFill>
                            <a:schemeClr val="tx1"/>
                          </a:solidFill>
                          <a:latin typeface="Abadi Extra Light"/>
                          <a:ea typeface="+mn-ea"/>
                          <a:cs typeface="+mn-cs"/>
                        </a:rPr>
                        <a:t>Two practices (one in Blackpool and one in BwD) are rated as ‘inadequate’ and two practices are rated as ‘requires improvement’ (RI) by the CQC; (one in Chorley &amp;South Ribble and one in Morecambe Bay)</a:t>
                      </a:r>
                      <a:r>
                        <a:rPr lang="en-GB" sz="1030" i="0" kern="1200">
                          <a:solidFill>
                            <a:schemeClr val="tx1"/>
                          </a:solidFill>
                          <a:latin typeface="Abadi Extra Light"/>
                          <a:ea typeface="+mn-ea"/>
                          <a:cs typeface="+mn-cs"/>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4195073">
                <a:tc>
                  <a:txBody>
                    <a:bodyPr/>
                    <a:lstStyle/>
                    <a:p>
                      <a:pPr algn="just"/>
                      <a:r>
                        <a:rPr lang="en-GB" sz="1030" b="1">
                          <a:solidFill>
                            <a:schemeClr val="tx1"/>
                          </a:solidFill>
                          <a:latin typeface="Abadi Extra Light" panose="020B0204020104020204" pitchFamily="34" charset="0"/>
                        </a:rPr>
                        <a:t>Actions:</a:t>
                      </a:r>
                    </a:p>
                    <a:p>
                      <a:pPr marL="0" marR="0" lvl="0" indent="0" algn="just" rtl="0" eaLnBrk="1" fontAlgn="auto" latinLnBrk="0" hangingPunct="1">
                        <a:lnSpc>
                          <a:spcPct val="100000"/>
                        </a:lnSpc>
                        <a:spcBef>
                          <a:spcPts val="0"/>
                        </a:spcBef>
                        <a:spcAft>
                          <a:spcPts val="0"/>
                        </a:spcAft>
                        <a:buClrTx/>
                        <a:buSzTx/>
                        <a:buFontTx/>
                        <a:buNone/>
                      </a:pPr>
                      <a:r>
                        <a:rPr lang="en-US" sz="1030" b="0" i="0" u="none" strike="noStrike" kern="1200" noProof="0">
                          <a:solidFill>
                            <a:schemeClr val="tx1"/>
                          </a:solidFill>
                          <a:latin typeface="Abadi Extra Light"/>
                        </a:rPr>
                        <a:t>The ICB’s primary care and quality teams continue to engage with all practices currently rated as ‘inadequate’ or ‘requires improvement’ to identify the improvements required, seek assurance of delivery and where relevant provide support:</a:t>
                      </a:r>
                    </a:p>
                    <a:p>
                      <a:pPr marL="0" marR="0" lvl="0" indent="0" algn="just" rtl="0" eaLnBrk="1" fontAlgn="auto" latinLnBrk="0" hangingPunct="1">
                        <a:lnSpc>
                          <a:spcPct val="100000"/>
                        </a:lnSpc>
                        <a:spcBef>
                          <a:spcPts val="0"/>
                        </a:spcBef>
                        <a:spcAft>
                          <a:spcPts val="0"/>
                        </a:spcAft>
                        <a:buClrTx/>
                        <a:buSzTx/>
                        <a:buFontTx/>
                        <a:buNone/>
                      </a:pPr>
                      <a:r>
                        <a:rPr lang="en-US" sz="1030" b="0" i="0" u="sng" strike="noStrike" kern="1200" noProof="0">
                          <a:solidFill>
                            <a:schemeClr val="tx1"/>
                          </a:solidFill>
                          <a:latin typeface="Abadi Extra Light"/>
                        </a:rPr>
                        <a:t>Within Chorley &amp; South Ribble (CSR): one practice ‘requires improvement’ </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30" b="0" i="0" u="none" strike="noStrike" kern="1200" noProof="0">
                          <a:solidFill>
                            <a:schemeClr val="tx1"/>
                          </a:solidFill>
                          <a:latin typeface="Abadi Extra Light"/>
                        </a:rPr>
                        <a:t>The practice is currently receiving a quality review by the CQC. </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30" b="0" kern="1200">
                          <a:solidFill>
                            <a:schemeClr val="tx1"/>
                          </a:solidFill>
                          <a:effectLst/>
                          <a:latin typeface="Abadi Extra Light" panose="020B0204020104020204" pitchFamily="34" charset="0"/>
                          <a:ea typeface="+mn-ea"/>
                          <a:cs typeface="+mn-cs"/>
                        </a:rPr>
                        <a:t>The ICB conducted a visit in June 2025 and most recently undertook</a:t>
                      </a:r>
                      <a:r>
                        <a:rPr lang="en-US" sz="1030" b="0" i="0" u="none" strike="noStrike" kern="1200" noProof="0">
                          <a:solidFill>
                            <a:schemeClr val="tx1"/>
                          </a:solidFill>
                          <a:latin typeface="Abadi Extra Light"/>
                        </a:rPr>
                        <a:t> a reactive quality assurance visit on the 16 October 2025, at which assurance was provided that the practice have responded to the issues raised by CQC. There are no actions outstanding. The practice are awaiting a reinspection from CQC, but the date has not yet been confirmed.</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30" b="0" i="0" u="none" strike="noStrike" kern="1200" noProof="0">
                          <a:solidFill>
                            <a:schemeClr val="tx1"/>
                          </a:solidFill>
                          <a:latin typeface="Abadi Extra Light"/>
                        </a:rPr>
                        <a:t>The place team remain in contact with the CQC and the Local Medical Committee (LMC) to determine how the ICB can offer further support.</a:t>
                      </a:r>
                    </a:p>
                    <a:p>
                      <a:pPr marL="0" marR="0" lvl="0" indent="-9525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30" b="0" i="0" u="sng" strike="noStrike" kern="1200" noProof="0">
                          <a:solidFill>
                            <a:schemeClr val="tx1"/>
                          </a:solidFill>
                          <a:latin typeface="Abadi Extra Light"/>
                        </a:rPr>
                        <a:t>Within Morecambe Bay (Mbay): one practice ‘requires improvement’ </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30" b="0" i="0" u="none" strike="noStrike" kern="1200">
                          <a:solidFill>
                            <a:schemeClr val="tx1"/>
                          </a:solidFill>
                          <a:latin typeface="Abadi Extra Light"/>
                          <a:ea typeface="+mn-ea"/>
                          <a:cs typeface="+mn-cs"/>
                        </a:rPr>
                        <a:t>The practice has completed all actions and are awaiting a reinspection from CQC. The date of the reinspection is unknown at present. </a:t>
                      </a:r>
                    </a:p>
                    <a:p>
                      <a:pPr marL="0" marR="0" lvl="0" indent="-277813"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30" b="0" u="sng" kern="1200">
                          <a:solidFill>
                            <a:schemeClr val="tx1"/>
                          </a:solidFill>
                          <a:effectLst/>
                          <a:latin typeface="Abadi Extra Light" panose="020B0204020104020204" pitchFamily="34" charset="0"/>
                          <a:ea typeface="+mn-ea"/>
                          <a:cs typeface="+mn-cs"/>
                        </a:rPr>
                        <a:t>Within Blackpool (Bpool): </a:t>
                      </a:r>
                      <a:r>
                        <a:rPr lang="en-US" sz="1030" b="0" i="0" u="sng" strike="noStrike" kern="1200" noProof="0">
                          <a:solidFill>
                            <a:schemeClr val="tx1"/>
                          </a:solidFill>
                          <a:latin typeface="Abadi Extra Light"/>
                        </a:rPr>
                        <a:t>one practice </a:t>
                      </a:r>
                      <a:r>
                        <a:rPr lang="en-US" sz="1030" i="0" u="sng" kern="1200">
                          <a:solidFill>
                            <a:schemeClr val="tx1"/>
                          </a:solidFill>
                          <a:latin typeface="Abadi Extra Light"/>
                          <a:ea typeface="+mn-ea"/>
                          <a:cs typeface="+mn-cs"/>
                        </a:rPr>
                        <a:t>‘inadequate’, one practice awaiting publication of outcome</a:t>
                      </a:r>
                      <a:endParaRPr lang="en-GB" sz="1030" b="0" u="sng" kern="1200">
                        <a:solidFill>
                          <a:schemeClr val="tx1"/>
                        </a:solidFill>
                        <a:effectLst/>
                        <a:latin typeface="Abadi Extra Light" panose="020B0204020104020204" pitchFamily="34" charset="0"/>
                        <a:ea typeface="+mn-ea"/>
                        <a:cs typeface="+mn-cs"/>
                      </a:endParaRP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GB" sz="1030" b="0" i="0" u="none" strike="noStrike" kern="1200">
                          <a:solidFill>
                            <a:schemeClr val="tx1"/>
                          </a:solidFill>
                          <a:latin typeface="Abadi Extra Light"/>
                          <a:ea typeface="+mn-ea"/>
                          <a:cs typeface="+mn-cs"/>
                        </a:rPr>
                        <a:t>Practice 1 – practice was been placed in special measures after being rated as ‘inadequate’ at their </a:t>
                      </a:r>
                      <a:r>
                        <a:rPr lang="en-US" sz="1030" b="0" i="0" u="none" strike="noStrike" kern="1200">
                          <a:solidFill>
                            <a:schemeClr val="tx1"/>
                          </a:solidFill>
                          <a:latin typeface="Abadi Extra Light"/>
                          <a:ea typeface="+mn-ea"/>
                          <a:cs typeface="+mn-cs"/>
                        </a:rPr>
                        <a:t>assessment in Apr/May 2025. </a:t>
                      </a:r>
                      <a:r>
                        <a:rPr lang="en-GB" sz="1030" b="0" i="0" u="none" strike="noStrike" kern="1200">
                          <a:solidFill>
                            <a:schemeClr val="tx1"/>
                          </a:solidFill>
                          <a:latin typeface="Abadi Extra Light"/>
                          <a:ea typeface="+mn-ea"/>
                          <a:cs typeface="+mn-cs"/>
                        </a:rPr>
                        <a:t>The ICB conducted a reactive quality assurance visit in August 2025 and were assured that the practice were addressing the concerns raised by CQC. The practice has formally responded to the CQC report and ICB visit, responding to all concerns. A reinspection is planned at the end of 2025 / beginning of 2026.</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GB" sz="1030" b="0" i="0" u="none" strike="noStrike" kern="1200">
                          <a:solidFill>
                            <a:schemeClr val="tx1"/>
                          </a:solidFill>
                          <a:latin typeface="Abadi Extra Light"/>
                          <a:ea typeface="+mn-ea"/>
                          <a:cs typeface="+mn-cs"/>
                        </a:rPr>
                        <a:t>Practice 2 – The outcome of their CQC visit is awaiting publication. The ICB team conducted a reactive quality assurance visit on the 2nd October 2025 and are supporting the practice. The practice will produce an action plan for the ICB and will formerly respond to CQC when the report is published. The LMC are also supporting the practice. </a:t>
                      </a:r>
                    </a:p>
                    <a:p>
                      <a:pPr marL="0" marR="0" lvl="0" indent="-276225" algn="just" defTabSz="914400" rtl="0" eaLnBrk="1" fontAlgn="auto" latinLnBrk="0" hangingPunct="1">
                        <a:lnSpc>
                          <a:spcPct val="100000"/>
                        </a:lnSpc>
                        <a:spcBef>
                          <a:spcPts val="0"/>
                        </a:spcBef>
                        <a:spcAft>
                          <a:spcPts val="0"/>
                        </a:spcAft>
                        <a:buClrTx/>
                        <a:buSzTx/>
                        <a:buFontTx/>
                        <a:buNone/>
                        <a:tabLst/>
                        <a:defRPr/>
                      </a:pPr>
                      <a:r>
                        <a:rPr lang="en-US" sz="1030" b="0" i="0" u="sng" strike="noStrike" kern="1200" noProof="0">
                          <a:solidFill>
                            <a:schemeClr val="tx1"/>
                          </a:solidFill>
                          <a:latin typeface="Abadi Extra Light"/>
                        </a:rPr>
                        <a:t>Within Blackburn with Darwen (BwD): one practice </a:t>
                      </a:r>
                      <a:r>
                        <a:rPr lang="en-US" sz="1030" i="0" u="sng" kern="1200">
                          <a:solidFill>
                            <a:schemeClr val="tx1"/>
                          </a:solidFill>
                          <a:latin typeface="Abadi Extra Light"/>
                          <a:ea typeface="+mn-ea"/>
                          <a:cs typeface="+mn-cs"/>
                        </a:rPr>
                        <a:t>‘inadequate’ </a:t>
                      </a:r>
                      <a:endParaRPr lang="en-GB" sz="1030" b="0" u="sng" kern="1200">
                        <a:solidFill>
                          <a:schemeClr val="tx1"/>
                        </a:solidFill>
                        <a:effectLst/>
                        <a:latin typeface="Abadi Extra Light" panose="020B0204020104020204" pitchFamily="34" charset="0"/>
                        <a:ea typeface="+mn-ea"/>
                        <a:cs typeface="+mn-cs"/>
                      </a:endParaRP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30" b="0" i="0" u="none" strike="noStrike" kern="1200" noProof="0">
                          <a:solidFill>
                            <a:schemeClr val="tx1"/>
                          </a:solidFill>
                          <a:latin typeface="Abadi Extra Light"/>
                          <a:ea typeface="+mn-ea"/>
                          <a:cs typeface="+mn-cs"/>
                        </a:rPr>
                        <a:t>Following an inspection in July 2025 a practice within BwD has been rated as inadequate.</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1030" b="0" i="0" u="none" strike="noStrike" kern="1200" noProof="0">
                          <a:solidFill>
                            <a:schemeClr val="tx1"/>
                          </a:solidFill>
                          <a:latin typeface="Abadi Extra Light"/>
                          <a:ea typeface="+mn-ea"/>
                          <a:cs typeface="+mn-cs"/>
                        </a:rPr>
                        <a:t>The local Place Team are undertaking a supportive visit on 23 October 2025 to identify the support required to help the practice with the current situation. The LMC will also be in attendance. </a:t>
                      </a:r>
                    </a:p>
                    <a:p>
                      <a:pPr marL="361950" marR="0" lvl="1" indent="0" algn="just" rtl="0" eaLnBrk="1" fontAlgn="auto" latinLnBrk="0" hangingPunct="1">
                        <a:lnSpc>
                          <a:spcPct val="100000"/>
                        </a:lnSpc>
                        <a:spcBef>
                          <a:spcPts val="0"/>
                        </a:spcBef>
                        <a:spcAft>
                          <a:spcPts val="0"/>
                        </a:spcAft>
                        <a:buClrTx/>
                        <a:buSzTx/>
                        <a:buFont typeface="Arial" panose="020B0604020202020204" pitchFamily="34" charset="0"/>
                        <a:buNone/>
                      </a:pPr>
                      <a:endParaRPr lang="en-US" sz="1030" b="0" i="0" u="none" strike="noStrike" kern="1200" noProof="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690124508"/>
              </p:ext>
            </p:extLst>
          </p:nvPr>
        </p:nvGraphicFramePr>
        <p:xfrm>
          <a:off x="451217" y="1107112"/>
          <a:ext cx="5358810" cy="7315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provided by the Care Quality Commission (CQC) following inspections or review of GP surgeries. The focus on inadequate or requiring improvement ratings across the five CQC domains is an indicator of quality of service provided.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934792765"/>
              </p:ext>
            </p:extLst>
          </p:nvPr>
        </p:nvGraphicFramePr>
        <p:xfrm>
          <a:off x="554066" y="236423"/>
          <a:ext cx="9686271"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910389">
                  <a:extLst>
                    <a:ext uri="{9D8B030D-6E8A-4147-A177-3AD203B41FA5}">
                      <a16:colId xmlns:a16="http://schemas.microsoft.com/office/drawing/2014/main" val="150642026"/>
                    </a:ext>
                  </a:extLst>
                </a:gridCol>
                <a:gridCol w="1697957">
                  <a:extLst>
                    <a:ext uri="{9D8B030D-6E8A-4147-A177-3AD203B41FA5}">
                      <a16:colId xmlns:a16="http://schemas.microsoft.com/office/drawing/2014/main" val="2633645383"/>
                    </a:ext>
                  </a:extLst>
                </a:gridCol>
                <a:gridCol w="595630">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6. </a:t>
                      </a:r>
                      <a:r>
                        <a:rPr lang="en-US" sz="1600"/>
                        <a:t>GP CQC Ratings (no. practices inadequate or requiring improvement) : October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strike="noStrike">
                          <a:solidFill>
                            <a:schemeClr val="tx1"/>
                          </a:solidFill>
                        </a:rPr>
                        <a:t>Primary Care Contracts Sub Committee </a:t>
                      </a:r>
                      <a:r>
                        <a:rPr lang="en-GB" sz="1000" b="1" strike="noStrike">
                          <a:solidFill>
                            <a:schemeClr val="tx1"/>
                          </a:solidFill>
                        </a:rPr>
                        <a:t>&amp; </a:t>
                      </a:r>
                      <a:r>
                        <a:rPr lang="en-GB" sz="1000" b="1" strike="noStrike" baseline="0">
                          <a:solidFill>
                            <a:schemeClr val="tx1"/>
                          </a:solidFill>
                        </a:rPr>
                        <a:t>Quality &amp; Outcomes Committee </a:t>
                      </a:r>
                      <a:r>
                        <a:rPr lang="en-GB" sz="1000" b="1" strike="noStrike">
                          <a:solidFill>
                            <a:schemeClr val="tx1"/>
                          </a:solidFill>
                        </a:rPr>
                        <a:t>/ Primary Care Medical Services Group &amp; Primary Care Quality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 &amp; Kathryn Lord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0" name="Content Placeholder 2">
            <a:extLst>
              <a:ext uri="{FF2B5EF4-FFF2-40B4-BE49-F238E27FC236}">
                <a16:creationId xmlns:a16="http://schemas.microsoft.com/office/drawing/2014/main" id="{EF5BA6E1-AD31-7D2E-1E00-8B5E4B468F98}"/>
              </a:ext>
            </a:extLst>
          </p:cNvPr>
          <p:cNvGraphicFramePr>
            <a:graphicFrameLocks/>
          </p:cNvGraphicFramePr>
          <p:nvPr>
            <p:extLst>
              <p:ext uri="{D42A27DB-BD31-4B8C-83A1-F6EECF244321}">
                <p14:modId xmlns:p14="http://schemas.microsoft.com/office/powerpoint/2010/main" val="1902803070"/>
              </p:ext>
            </p:extLst>
          </p:nvPr>
        </p:nvGraphicFramePr>
        <p:xfrm>
          <a:off x="460955" y="1923315"/>
          <a:ext cx="5528477" cy="441960"/>
        </p:xfrm>
        <a:graphic>
          <a:graphicData uri="http://schemas.openxmlformats.org/drawingml/2006/table">
            <a:tbl>
              <a:tblPr firstRow="1" bandRow="1">
                <a:tableStyleId>{5940675A-B579-460E-94D1-54222C63F5DA}</a:tableStyleId>
              </a:tblPr>
              <a:tblGrid>
                <a:gridCol w="5528477">
                  <a:extLst>
                    <a:ext uri="{9D8B030D-6E8A-4147-A177-3AD203B41FA5}">
                      <a16:colId xmlns:a16="http://schemas.microsoft.com/office/drawing/2014/main" val="1772709669"/>
                    </a:ext>
                  </a:extLst>
                </a:gridCol>
              </a:tblGrid>
              <a:tr h="251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schemeClr val="bg1">
                              <a:lumMod val="50000"/>
                            </a:schemeClr>
                          </a:solidFill>
                          <a:latin typeface="Abadi Extra Light"/>
                          <a:ea typeface="Calibri"/>
                          <a:cs typeface="Calibri"/>
                        </a:rPr>
                        <a:t>October 2025. </a:t>
                      </a:r>
                      <a:r>
                        <a:rPr lang="en-GB" sz="1200" b="0" i="0">
                          <a:solidFill>
                            <a:schemeClr val="bg1">
                              <a:lumMod val="50000"/>
                            </a:schemeClr>
                          </a:solidFill>
                          <a:latin typeface="Abadi Extra Light"/>
                          <a:ea typeface="Calibri"/>
                          <a:cs typeface="Calibri"/>
                        </a:rPr>
                        <a:t> N</a:t>
                      </a:r>
                      <a:r>
                        <a:rPr lang="en-GB" sz="11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umber and percentage of </a:t>
                      </a:r>
                      <a:r>
                        <a:rPr lang="en-US" sz="11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practices rated by the CQC as inadequate or requiring improvement:</a:t>
                      </a:r>
                      <a:endParaRPr lang="en-GB" sz="110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2" name="Content Placeholder 2">
            <a:extLst>
              <a:ext uri="{FF2B5EF4-FFF2-40B4-BE49-F238E27FC236}">
                <a16:creationId xmlns:a16="http://schemas.microsoft.com/office/drawing/2014/main" id="{FC3FC90B-97FF-04E6-C47B-2A450B726FC5}"/>
              </a:ext>
            </a:extLst>
          </p:cNvPr>
          <p:cNvGraphicFramePr>
            <a:graphicFrameLocks/>
          </p:cNvGraphicFramePr>
          <p:nvPr>
            <p:extLst>
              <p:ext uri="{D42A27DB-BD31-4B8C-83A1-F6EECF244321}">
                <p14:modId xmlns:p14="http://schemas.microsoft.com/office/powerpoint/2010/main" val="3731224862"/>
              </p:ext>
            </p:extLst>
          </p:nvPr>
        </p:nvGraphicFramePr>
        <p:xfrm>
          <a:off x="451218" y="3329652"/>
          <a:ext cx="5358810" cy="4267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251977">
                <a:tc>
                  <a:txBody>
                    <a:bodyPr/>
                    <a:lstStyle/>
                    <a:p>
                      <a:pPr marL="0" algn="l" defTabSz="914400" rtl="0" eaLnBrk="1" latinLnBrk="0" hangingPunct="1"/>
                      <a:r>
                        <a:rPr lang="en-GB" sz="1100" b="1" i="0">
                          <a:solidFill>
                            <a:schemeClr val="bg1">
                              <a:lumMod val="50000"/>
                            </a:schemeClr>
                          </a:solidFill>
                          <a:latin typeface="Abadi Extra Light"/>
                          <a:ea typeface="Calibri"/>
                          <a:cs typeface="Calibri"/>
                        </a:rPr>
                        <a:t>October 2025.  </a:t>
                      </a:r>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Overall Practice CQC Ratings:</a:t>
                      </a:r>
                    </a:p>
                    <a:p>
                      <a:endPar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6" name="TextBox 5">
            <a:extLst>
              <a:ext uri="{FF2B5EF4-FFF2-40B4-BE49-F238E27FC236}">
                <a16:creationId xmlns:a16="http://schemas.microsoft.com/office/drawing/2014/main" id="{32CC57C7-9C6A-FE3C-A802-52CFD359330F}"/>
              </a:ext>
            </a:extLst>
          </p:cNvPr>
          <p:cNvSpPr txBox="1"/>
          <p:nvPr/>
        </p:nvSpPr>
        <p:spPr>
          <a:xfrm>
            <a:off x="-29169" y="-408482"/>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CQC Ratings</a:t>
            </a:r>
          </a:p>
        </p:txBody>
      </p:sp>
      <p:graphicFrame>
        <p:nvGraphicFramePr>
          <p:cNvPr id="9" name="Table 8">
            <a:extLst>
              <a:ext uri="{FF2B5EF4-FFF2-40B4-BE49-F238E27FC236}">
                <a16:creationId xmlns:a16="http://schemas.microsoft.com/office/drawing/2014/main" id="{ECCC9947-A583-FCA6-50A7-BA4869F02FAE}"/>
              </a:ext>
            </a:extLst>
          </p:cNvPr>
          <p:cNvGraphicFramePr>
            <a:graphicFrameLocks noGrp="1"/>
          </p:cNvGraphicFramePr>
          <p:nvPr>
            <p:extLst>
              <p:ext uri="{D42A27DB-BD31-4B8C-83A1-F6EECF244321}">
                <p14:modId xmlns:p14="http://schemas.microsoft.com/office/powerpoint/2010/main" val="742487610"/>
              </p:ext>
            </p:extLst>
          </p:nvPr>
        </p:nvGraphicFramePr>
        <p:xfrm>
          <a:off x="528461" y="2576790"/>
          <a:ext cx="5500731" cy="670560"/>
        </p:xfrm>
        <a:graphic>
          <a:graphicData uri="http://schemas.openxmlformats.org/drawingml/2006/table">
            <a:tbl>
              <a:tblPr firstRow="1" bandRow="1">
                <a:tableStyleId>{5C22544A-7EE6-4342-B048-85BDC9FD1C3A}</a:tableStyleId>
              </a:tblPr>
              <a:tblGrid>
                <a:gridCol w="587392">
                  <a:extLst>
                    <a:ext uri="{9D8B030D-6E8A-4147-A177-3AD203B41FA5}">
                      <a16:colId xmlns:a16="http://schemas.microsoft.com/office/drawing/2014/main" val="1867106089"/>
                    </a:ext>
                  </a:extLst>
                </a:gridCol>
                <a:gridCol w="493066">
                  <a:extLst>
                    <a:ext uri="{9D8B030D-6E8A-4147-A177-3AD203B41FA5}">
                      <a16:colId xmlns:a16="http://schemas.microsoft.com/office/drawing/2014/main" val="1577820729"/>
                    </a:ext>
                  </a:extLst>
                </a:gridCol>
                <a:gridCol w="493066">
                  <a:extLst>
                    <a:ext uri="{9D8B030D-6E8A-4147-A177-3AD203B41FA5}">
                      <a16:colId xmlns:a16="http://schemas.microsoft.com/office/drawing/2014/main" val="1932738835"/>
                    </a:ext>
                  </a:extLst>
                </a:gridCol>
                <a:gridCol w="469484">
                  <a:extLst>
                    <a:ext uri="{9D8B030D-6E8A-4147-A177-3AD203B41FA5}">
                      <a16:colId xmlns:a16="http://schemas.microsoft.com/office/drawing/2014/main" val="3766329158"/>
                    </a:ext>
                  </a:extLst>
                </a:gridCol>
                <a:gridCol w="493924">
                  <a:extLst>
                    <a:ext uri="{9D8B030D-6E8A-4147-A177-3AD203B41FA5}">
                      <a16:colId xmlns:a16="http://schemas.microsoft.com/office/drawing/2014/main" val="3846000662"/>
                    </a:ext>
                  </a:extLst>
                </a:gridCol>
                <a:gridCol w="469684">
                  <a:extLst>
                    <a:ext uri="{9D8B030D-6E8A-4147-A177-3AD203B41FA5}">
                      <a16:colId xmlns:a16="http://schemas.microsoft.com/office/drawing/2014/main" val="2995773199"/>
                    </a:ext>
                  </a:extLst>
                </a:gridCol>
                <a:gridCol w="498823">
                  <a:extLst>
                    <a:ext uri="{9D8B030D-6E8A-4147-A177-3AD203B41FA5}">
                      <a16:colId xmlns:a16="http://schemas.microsoft.com/office/drawing/2014/main" val="1919307920"/>
                    </a:ext>
                  </a:extLst>
                </a:gridCol>
                <a:gridCol w="498823">
                  <a:extLst>
                    <a:ext uri="{9D8B030D-6E8A-4147-A177-3AD203B41FA5}">
                      <a16:colId xmlns:a16="http://schemas.microsoft.com/office/drawing/2014/main" val="3861752051"/>
                    </a:ext>
                  </a:extLst>
                </a:gridCol>
                <a:gridCol w="498823">
                  <a:extLst>
                    <a:ext uri="{9D8B030D-6E8A-4147-A177-3AD203B41FA5}">
                      <a16:colId xmlns:a16="http://schemas.microsoft.com/office/drawing/2014/main" val="818460090"/>
                    </a:ext>
                  </a:extLst>
                </a:gridCol>
                <a:gridCol w="498823">
                  <a:extLst>
                    <a:ext uri="{9D8B030D-6E8A-4147-A177-3AD203B41FA5}">
                      <a16:colId xmlns:a16="http://schemas.microsoft.com/office/drawing/2014/main" val="3225036586"/>
                    </a:ext>
                  </a:extLst>
                </a:gridCol>
                <a:gridCol w="498823">
                  <a:extLst>
                    <a:ext uri="{9D8B030D-6E8A-4147-A177-3AD203B41FA5}">
                      <a16:colId xmlns:a16="http://schemas.microsoft.com/office/drawing/2014/main" val="2915694781"/>
                    </a:ext>
                  </a:extLst>
                </a:gridCol>
              </a:tblGrid>
              <a:tr h="298673">
                <a:tc>
                  <a:txBody>
                    <a:bodyPr/>
                    <a:lstStyle/>
                    <a:p>
                      <a:pPr algn="ctr"/>
                      <a:r>
                        <a:rPr lang="en-GB" sz="800"/>
                        <a:t>National</a:t>
                      </a:r>
                    </a:p>
                  </a:txBody>
                  <a:tcPr>
                    <a:solidFill>
                      <a:schemeClr val="tx1"/>
                    </a:solidFill>
                  </a:tcPr>
                </a:tc>
                <a:tc>
                  <a:txBody>
                    <a:bodyPr/>
                    <a:lstStyle/>
                    <a:p>
                      <a:pPr algn="ctr"/>
                      <a:r>
                        <a:rPr lang="en-GB" sz="800"/>
                        <a:t>North West</a:t>
                      </a:r>
                    </a:p>
                  </a:txBody>
                  <a:tcPr>
                    <a:solidFill>
                      <a:schemeClr val="tx1"/>
                    </a:solidFill>
                  </a:tcPr>
                </a:tc>
                <a:tc>
                  <a:txBody>
                    <a:bodyPr/>
                    <a:lstStyle/>
                    <a:p>
                      <a:pPr algn="ctr"/>
                      <a:r>
                        <a:rPr lang="en-GB" sz="800"/>
                        <a:t>LSC</a:t>
                      </a:r>
                    </a:p>
                  </a:txBody>
                  <a:tcPr/>
                </a:tc>
                <a:tc>
                  <a:txBody>
                    <a:bodyPr/>
                    <a:lstStyle/>
                    <a:p>
                      <a:pPr algn="ctr"/>
                      <a:r>
                        <a:rPr lang="en-GB" sz="800">
                          <a:solidFill>
                            <a:schemeClr val="tx1"/>
                          </a:solidFill>
                        </a:rPr>
                        <a:t>BwD</a:t>
                      </a:r>
                    </a:p>
                  </a:txBody>
                  <a:tcPr>
                    <a:solidFill>
                      <a:schemeClr val="bg1"/>
                    </a:solidFill>
                  </a:tcPr>
                </a:tc>
                <a:tc>
                  <a:txBody>
                    <a:bodyPr/>
                    <a:lstStyle/>
                    <a:p>
                      <a:pPr algn="ctr"/>
                      <a:r>
                        <a:rPr lang="en-GB" sz="800">
                          <a:solidFill>
                            <a:schemeClr val="tx1"/>
                          </a:solidFill>
                        </a:rPr>
                        <a:t>Bpl</a:t>
                      </a:r>
                    </a:p>
                  </a:txBody>
                  <a:tcPr>
                    <a:solidFill>
                      <a:schemeClr val="bg1"/>
                    </a:solidFill>
                  </a:tcPr>
                </a:tc>
                <a:tc>
                  <a:txBody>
                    <a:bodyPr/>
                    <a:lstStyle/>
                    <a:p>
                      <a:pPr algn="ctr"/>
                      <a:r>
                        <a:rPr lang="en-GB" sz="800">
                          <a:solidFill>
                            <a:schemeClr val="tx1"/>
                          </a:solidFill>
                        </a:rPr>
                        <a:t>CSR</a:t>
                      </a:r>
                    </a:p>
                  </a:txBody>
                  <a:tcPr>
                    <a:solidFill>
                      <a:schemeClr val="bg1"/>
                    </a:solidFill>
                  </a:tcPr>
                </a:tc>
                <a:tc>
                  <a:txBody>
                    <a:bodyPr/>
                    <a:lstStyle/>
                    <a:p>
                      <a:pPr algn="ctr"/>
                      <a:r>
                        <a:rPr lang="en-GB" sz="800">
                          <a:solidFill>
                            <a:schemeClr val="tx1"/>
                          </a:solidFill>
                        </a:rPr>
                        <a:t>EL</a:t>
                      </a:r>
                    </a:p>
                  </a:txBody>
                  <a:tcPr>
                    <a:solidFill>
                      <a:schemeClr val="bg1"/>
                    </a:solidFill>
                  </a:tcPr>
                </a:tc>
                <a:tc>
                  <a:txBody>
                    <a:bodyPr/>
                    <a:lstStyle/>
                    <a:p>
                      <a:pPr algn="ctr"/>
                      <a:r>
                        <a:rPr lang="en-GB" sz="800">
                          <a:solidFill>
                            <a:schemeClr val="tx1"/>
                          </a:solidFill>
                        </a:rPr>
                        <a:t>GP</a:t>
                      </a:r>
                    </a:p>
                  </a:txBody>
                  <a:tcPr>
                    <a:solidFill>
                      <a:schemeClr val="bg1"/>
                    </a:solidFill>
                  </a:tcPr>
                </a:tc>
                <a:tc>
                  <a:txBody>
                    <a:bodyPr/>
                    <a:lstStyle/>
                    <a:p>
                      <a:pPr algn="ctr"/>
                      <a:r>
                        <a:rPr lang="en-GB" sz="800">
                          <a:solidFill>
                            <a:schemeClr val="tx1"/>
                          </a:solidFill>
                        </a:rPr>
                        <a:t>MB</a:t>
                      </a:r>
                    </a:p>
                  </a:txBody>
                  <a:tcPr>
                    <a:solidFill>
                      <a:schemeClr val="bg1"/>
                    </a:solidFill>
                  </a:tcPr>
                </a:tc>
                <a:tc>
                  <a:txBody>
                    <a:bodyPr/>
                    <a:lstStyle/>
                    <a:p>
                      <a:pPr algn="ctr"/>
                      <a:r>
                        <a:rPr lang="en-GB" sz="800">
                          <a:solidFill>
                            <a:schemeClr val="tx1"/>
                          </a:solidFill>
                        </a:rPr>
                        <a:t>WL</a:t>
                      </a:r>
                    </a:p>
                  </a:txBody>
                  <a:tcPr>
                    <a:solidFill>
                      <a:schemeClr val="bg1"/>
                    </a:solidFill>
                  </a:tcPr>
                </a:tc>
                <a:tc>
                  <a:txBody>
                    <a:bodyPr/>
                    <a:lstStyle/>
                    <a:p>
                      <a:pPr algn="ctr"/>
                      <a:r>
                        <a:rPr lang="en-GB" sz="800">
                          <a:solidFill>
                            <a:schemeClr val="tx1"/>
                          </a:solidFill>
                        </a:rPr>
                        <a:t>FW</a:t>
                      </a:r>
                    </a:p>
                  </a:txBody>
                  <a:tcPr>
                    <a:solidFill>
                      <a:schemeClr val="bg1"/>
                    </a:solidFill>
                  </a:tcPr>
                </a:tc>
                <a:extLst>
                  <a:ext uri="{0D108BD9-81ED-4DB2-BD59-A6C34878D82A}">
                    <a16:rowId xmlns:a16="http://schemas.microsoft.com/office/drawing/2014/main" val="1275599411"/>
                  </a:ext>
                </a:extLst>
              </a:tr>
              <a:tr h="298673">
                <a:tc>
                  <a:txBody>
                    <a:bodyPr/>
                    <a:lstStyle/>
                    <a:p>
                      <a:pPr algn="ctr"/>
                      <a:r>
                        <a:rPr lang="en-GB" sz="800"/>
                        <a:t>275</a:t>
                      </a:r>
                    </a:p>
                    <a:p>
                      <a:pPr algn="ctr"/>
                      <a:r>
                        <a:rPr lang="en-GB" sz="800"/>
                        <a:t>(4.3%)</a:t>
                      </a:r>
                    </a:p>
                  </a:txBody>
                  <a:tcPr/>
                </a:tc>
                <a:tc>
                  <a:txBody>
                    <a:bodyPr/>
                    <a:lstStyle/>
                    <a:p>
                      <a:pPr algn="ctr"/>
                      <a:r>
                        <a:rPr lang="en-GB" sz="800"/>
                        <a:t>31 (3.2%)</a:t>
                      </a:r>
                    </a:p>
                  </a:txBody>
                  <a:tcPr/>
                </a:tc>
                <a:tc>
                  <a:txBody>
                    <a:bodyPr/>
                    <a:lstStyle/>
                    <a:p>
                      <a:pPr algn="ctr"/>
                      <a:r>
                        <a:rPr lang="en-GB" sz="800"/>
                        <a:t>4</a:t>
                      </a:r>
                    </a:p>
                    <a:p>
                      <a:pPr algn="ctr"/>
                      <a:r>
                        <a:rPr lang="en-GB" sz="800"/>
                        <a:t>(2.0%)</a:t>
                      </a:r>
                    </a:p>
                  </a:txBody>
                  <a:tcPr/>
                </a:tc>
                <a:tc>
                  <a:txBody>
                    <a:bodyPr/>
                    <a:lstStyle/>
                    <a:p>
                      <a:pPr algn="ctr"/>
                      <a:r>
                        <a:rPr lang="en-GB" sz="750"/>
                        <a:t>1 (3,1%)</a:t>
                      </a:r>
                    </a:p>
                  </a:txBody>
                  <a:tcPr/>
                </a:tc>
                <a:tc>
                  <a:txBody>
                    <a:bodyPr/>
                    <a:lstStyle/>
                    <a:p>
                      <a:pPr algn="ctr"/>
                      <a:r>
                        <a:rPr lang="en-GB" sz="750"/>
                        <a:t>1 (3,1%)</a:t>
                      </a:r>
                    </a:p>
                  </a:txBody>
                  <a:tcPr/>
                </a:tc>
                <a:tc>
                  <a:txBody>
                    <a:bodyPr/>
                    <a:lstStyle/>
                    <a:p>
                      <a:pPr algn="ctr"/>
                      <a:r>
                        <a:rPr lang="en-GB" sz="750"/>
                        <a:t>1 (3,1%)</a:t>
                      </a:r>
                    </a:p>
                  </a:txBody>
                  <a:tcPr/>
                </a:tc>
                <a:tc>
                  <a:txBody>
                    <a:bodyPr/>
                    <a:lstStyle/>
                    <a:p>
                      <a:pPr algn="ctr"/>
                      <a:r>
                        <a:rPr lang="en-GB" sz="750"/>
                        <a:t>0</a:t>
                      </a:r>
                    </a:p>
                  </a:txBody>
                  <a:tcPr/>
                </a:tc>
                <a:tc>
                  <a:txBody>
                    <a:bodyPr/>
                    <a:lstStyle/>
                    <a:p>
                      <a:pPr algn="ctr"/>
                      <a:r>
                        <a:rPr lang="en-GB" sz="750"/>
                        <a:t>0</a:t>
                      </a:r>
                    </a:p>
                  </a:txBody>
                  <a:tcPr/>
                </a:tc>
                <a:tc>
                  <a:txBody>
                    <a:bodyPr/>
                    <a:lstStyle/>
                    <a:p>
                      <a:pPr algn="ctr"/>
                      <a:r>
                        <a:rPr lang="en-GB" sz="750"/>
                        <a:t>1 (3.1%)</a:t>
                      </a:r>
                    </a:p>
                  </a:txBody>
                  <a:tcPr/>
                </a:tc>
                <a:tc>
                  <a:txBody>
                    <a:bodyPr/>
                    <a:lstStyle/>
                    <a:p>
                      <a:pPr algn="ctr"/>
                      <a:r>
                        <a:rPr lang="en-GB" sz="750"/>
                        <a:t>0</a:t>
                      </a:r>
                    </a:p>
                  </a:txBody>
                  <a:tcPr/>
                </a:tc>
                <a:tc>
                  <a:txBody>
                    <a:bodyPr/>
                    <a:lstStyle/>
                    <a:p>
                      <a:pPr algn="ctr"/>
                      <a:r>
                        <a:rPr lang="en-GB" sz="800"/>
                        <a:t>0</a:t>
                      </a:r>
                    </a:p>
                  </a:txBody>
                  <a:tcPr/>
                </a:tc>
                <a:extLst>
                  <a:ext uri="{0D108BD9-81ED-4DB2-BD59-A6C34878D82A}">
                    <a16:rowId xmlns:a16="http://schemas.microsoft.com/office/drawing/2014/main" val="2599203777"/>
                  </a:ext>
                </a:extLst>
              </a:tr>
            </a:tbl>
          </a:graphicData>
        </a:graphic>
      </p:graphicFrame>
      <p:pic>
        <p:nvPicPr>
          <p:cNvPr id="8" name="Picture 7">
            <a:extLst>
              <a:ext uri="{FF2B5EF4-FFF2-40B4-BE49-F238E27FC236}">
                <a16:creationId xmlns:a16="http://schemas.microsoft.com/office/drawing/2014/main" id="{95463E19-0015-82BB-C966-E06D0C9B3CD8}"/>
              </a:ext>
            </a:extLst>
          </p:cNvPr>
          <p:cNvPicPr>
            <a:picLocks noChangeAspect="1"/>
          </p:cNvPicPr>
          <p:nvPr/>
        </p:nvPicPr>
        <p:blipFill>
          <a:blip r:embed="rId3"/>
          <a:stretch>
            <a:fillRect/>
          </a:stretch>
        </p:blipFill>
        <p:spPr>
          <a:xfrm>
            <a:off x="560027" y="3511342"/>
            <a:ext cx="5469165" cy="2196908"/>
          </a:xfrm>
          <a:prstGeom prst="rect">
            <a:avLst/>
          </a:prstGeom>
        </p:spPr>
      </p:pic>
      <p:graphicFrame>
        <p:nvGraphicFramePr>
          <p:cNvPr id="2" name="Table 1">
            <a:extLst>
              <a:ext uri="{FF2B5EF4-FFF2-40B4-BE49-F238E27FC236}">
                <a16:creationId xmlns:a16="http://schemas.microsoft.com/office/drawing/2014/main" id="{D49CAEB8-9063-16A5-CF24-7D9B95EB574A}"/>
              </a:ext>
            </a:extLst>
          </p:cNvPr>
          <p:cNvGraphicFramePr>
            <a:graphicFrameLocks noGrp="1"/>
          </p:cNvGraphicFramePr>
          <p:nvPr>
            <p:extLst>
              <p:ext uri="{D42A27DB-BD31-4B8C-83A1-F6EECF244321}">
                <p14:modId xmlns:p14="http://schemas.microsoft.com/office/powerpoint/2010/main" val="336060864"/>
              </p:ext>
            </p:extLst>
          </p:nvPr>
        </p:nvGraphicFramePr>
        <p:xfrm>
          <a:off x="538987" y="2409805"/>
          <a:ext cx="5450446" cy="137160"/>
        </p:xfrm>
        <a:graphic>
          <a:graphicData uri="http://schemas.openxmlformats.org/drawingml/2006/table">
            <a:tbl>
              <a:tblPr firstRow="1" bandRow="1">
                <a:tableStyleId>{5C22544A-7EE6-4342-B048-85BDC9FD1C3A}</a:tableStyleId>
              </a:tblPr>
              <a:tblGrid>
                <a:gridCol w="5450446">
                  <a:extLst>
                    <a:ext uri="{9D8B030D-6E8A-4147-A177-3AD203B41FA5}">
                      <a16:colId xmlns:a16="http://schemas.microsoft.com/office/drawing/2014/main" val="61517296"/>
                    </a:ext>
                  </a:extLst>
                </a:gridCol>
              </a:tblGrid>
              <a:tr h="0">
                <a:tc>
                  <a:txBody>
                    <a:bodyPr/>
                    <a:lstStyle/>
                    <a:p>
                      <a:endParaRPr lang="en-GB" sz="300"/>
                    </a:p>
                  </a:txBody>
                  <a:tcPr/>
                </a:tc>
                <a:extLst>
                  <a:ext uri="{0D108BD9-81ED-4DB2-BD59-A6C34878D82A}">
                    <a16:rowId xmlns:a16="http://schemas.microsoft.com/office/drawing/2014/main" val="919266331"/>
                  </a:ext>
                </a:extLst>
              </a:tr>
            </a:tbl>
          </a:graphicData>
        </a:graphic>
      </p:graphicFrame>
      <p:graphicFrame>
        <p:nvGraphicFramePr>
          <p:cNvPr id="7" name="Content Placeholder 2">
            <a:extLst>
              <a:ext uri="{FF2B5EF4-FFF2-40B4-BE49-F238E27FC236}">
                <a16:creationId xmlns:a16="http://schemas.microsoft.com/office/drawing/2014/main" id="{5CE3E874-44D7-3ABF-1892-F4F4C5AE8C0E}"/>
              </a:ext>
            </a:extLst>
          </p:cNvPr>
          <p:cNvGraphicFramePr>
            <a:graphicFrameLocks/>
          </p:cNvGraphicFramePr>
          <p:nvPr>
            <p:extLst>
              <p:ext uri="{D42A27DB-BD31-4B8C-83A1-F6EECF244321}">
                <p14:modId xmlns:p14="http://schemas.microsoft.com/office/powerpoint/2010/main" val="3387301248"/>
              </p:ext>
            </p:extLst>
          </p:nvPr>
        </p:nvGraphicFramePr>
        <p:xfrm>
          <a:off x="410701" y="5934389"/>
          <a:ext cx="5618491" cy="891540"/>
        </p:xfrm>
        <a:graphic>
          <a:graphicData uri="http://schemas.openxmlformats.org/drawingml/2006/table">
            <a:tbl>
              <a:tblPr firstRow="1" bandRow="1">
                <a:tableStyleId>{5940675A-B579-460E-94D1-54222C63F5DA}</a:tableStyleId>
              </a:tblPr>
              <a:tblGrid>
                <a:gridCol w="5618491">
                  <a:extLst>
                    <a:ext uri="{9D8B030D-6E8A-4147-A177-3AD203B41FA5}">
                      <a16:colId xmlns:a16="http://schemas.microsoft.com/office/drawing/2014/main" val="1772709669"/>
                    </a:ext>
                  </a:extLst>
                </a:gridCol>
              </a:tblGrid>
              <a:tr h="477913">
                <a:tc>
                  <a:txBody>
                    <a:bodyPr/>
                    <a:lstStyle/>
                    <a:p>
                      <a:pPr algn="just"/>
                      <a:r>
                        <a:rPr lang="en-GB" sz="1050" b="1">
                          <a:latin typeface="Abadi Extra Light" panose="020B0204020104020204" pitchFamily="34" charset="0"/>
                        </a:rPr>
                        <a:t>Risks</a:t>
                      </a:r>
                      <a:r>
                        <a:rPr lang="en-GB" sz="1050">
                          <a:latin typeface="Abadi Extra Light" panose="020B0204020104020204" pitchFamily="34" charset="0"/>
                        </a:rPr>
                        <a:t>:</a:t>
                      </a:r>
                    </a:p>
                    <a:p>
                      <a:pPr algn="just"/>
                      <a:r>
                        <a:rPr lang="en-GB" sz="1050">
                          <a:latin typeface="Abadi Extra Light"/>
                        </a:rPr>
                        <a:t>There is a risk that the practices do not meet the requirements of the CQC inspection reports however this is mitigated through the involvement of the ICB and other bodies, such as the Local Medical Committee (LMC), in liaising with the practices and providing support.</a:t>
                      </a:r>
                    </a:p>
                    <a:p>
                      <a:pPr algn="just"/>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spTree>
    <p:extLst>
      <p:ext uri="{BB962C8B-B14F-4D97-AF65-F5344CB8AC3E}">
        <p14:creationId xmlns:p14="http://schemas.microsoft.com/office/powerpoint/2010/main" val="155876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11</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711853581"/>
              </p:ext>
            </p:extLst>
          </p:nvPr>
        </p:nvGraphicFramePr>
        <p:xfrm>
          <a:off x="5598694" y="1130140"/>
          <a:ext cx="6517106" cy="5556410"/>
        </p:xfrm>
        <a:graphic>
          <a:graphicData uri="http://schemas.openxmlformats.org/drawingml/2006/table">
            <a:tbl>
              <a:tblPr firstRow="1" bandRow="1">
                <a:tableStyleId>{5940675A-B579-460E-94D1-54222C63F5DA}</a:tableStyleId>
              </a:tblPr>
              <a:tblGrid>
                <a:gridCol w="6517106">
                  <a:extLst>
                    <a:ext uri="{9D8B030D-6E8A-4147-A177-3AD203B41FA5}">
                      <a16:colId xmlns:a16="http://schemas.microsoft.com/office/drawing/2014/main" val="1772709669"/>
                    </a:ext>
                  </a:extLst>
                </a:gridCol>
              </a:tblGrid>
              <a:tr h="338471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latin typeface="Abadi Extra Light"/>
                        </a:rPr>
                        <a:t>Actions:</a:t>
                      </a:r>
                      <a:endParaRPr kumimoji="0" lang="en-GB" sz="1050" b="0" i="0" u="none" strike="noStrike" kern="1200" cap="none" spc="0" normalizeH="0" baseline="0" noProof="0">
                        <a:ln>
                          <a:noFill/>
                        </a:ln>
                        <a:solidFill>
                          <a:schemeClr val="tx1"/>
                        </a:solidFill>
                        <a:effectLst/>
                        <a:uLnTx/>
                        <a:uFillTx/>
                        <a:latin typeface="Abadi Extra Light" panose="020B0204020104020204" pitchFamily="34" charset="0"/>
                        <a:ea typeface="+mn-ea"/>
                        <a:cs typeface="Arial"/>
                      </a:endParaRPr>
                    </a:p>
                    <a:p>
                      <a:pPr marL="171450" lvl="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A programme of activity to support access to specialist eye care (Easy Eye Care service) has been delivered  by the service, the Primary Care Network (PCN) and Learning Disability &amp; Autism (LD&amp;A) teams to encourage uptake.  This has included enhancing the link on the LD&amp;A and Lancashire &amp; South Cumbria Foundation Trust (LSCFT) webpages to enable optician searches; dissemination to advocacy and Learning Disability (LD) partnership boards and key partners.  Optical checks and Audiology checks remain part of the health check prompt and training offer.  </a:t>
                      </a:r>
                    </a:p>
                    <a:p>
                      <a:pPr marL="171450" lvl="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43</a:t>
                      </a:r>
                      <a:r>
                        <a:rPr kumimoji="0" lang="en-US" sz="1050" b="0" i="0" u="none" strike="noStrike" kern="1200" cap="none" spc="0" normalizeH="0" baseline="0" noProof="0">
                          <a:ln>
                            <a:noFill/>
                          </a:ln>
                          <a:solidFill>
                            <a:schemeClr val="tx1"/>
                          </a:solidFill>
                          <a:effectLst/>
                          <a:uLnTx/>
                          <a:uFillTx/>
                          <a:latin typeface="Abadi Extra Light"/>
                          <a:ea typeface="+mn-ea"/>
                          <a:cs typeface="Arial"/>
                        </a:rPr>
                        <a:t> practices </a:t>
                      </a:r>
                      <a:r>
                        <a:rPr lang="en-US" sz="1050" b="0" i="0" u="none" strike="noStrike" kern="1200" cap="none" spc="0" normalizeH="0" baseline="0" noProof="0">
                          <a:ln>
                            <a:noFill/>
                          </a:ln>
                          <a:solidFill>
                            <a:schemeClr val="tx1"/>
                          </a:solidFill>
                          <a:effectLst/>
                          <a:uLnTx/>
                          <a:uFillTx/>
                          <a:latin typeface="Abadi Extra Light"/>
                          <a:ea typeface="+mn-ea"/>
                          <a:cs typeface="Arial"/>
                        </a:rPr>
                        <a:t>are</a:t>
                      </a:r>
                      <a:r>
                        <a:rPr kumimoji="0" lang="en-US" sz="1050" b="0" i="0" u="none" strike="noStrike" kern="1200" cap="none" spc="0" normalizeH="0" baseline="0" noProof="0">
                          <a:ln>
                            <a:noFill/>
                          </a:ln>
                          <a:solidFill>
                            <a:schemeClr val="tx1"/>
                          </a:solidFill>
                          <a:effectLst/>
                          <a:uLnTx/>
                          <a:uFillTx/>
                          <a:latin typeface="Abadi Extra Light"/>
                          <a:ea typeface="+mn-ea"/>
                          <a:cs typeface="Arial"/>
                        </a:rPr>
                        <a:t> </a:t>
                      </a:r>
                      <a:r>
                        <a:rPr lang="en-US" sz="1050" b="0" i="0" u="none" strike="noStrike" kern="1200" cap="none" spc="0" normalizeH="0" baseline="0" noProof="0">
                          <a:ln>
                            <a:noFill/>
                          </a:ln>
                          <a:solidFill>
                            <a:schemeClr val="tx1"/>
                          </a:solidFill>
                          <a:effectLst/>
                          <a:uLnTx/>
                          <a:uFillTx/>
                          <a:latin typeface="Abadi Extra Light"/>
                          <a:ea typeface="+mn-ea"/>
                          <a:cs typeface="Arial"/>
                        </a:rPr>
                        <a:t>part </a:t>
                      </a:r>
                      <a:r>
                        <a:rPr kumimoji="0" lang="en-US" sz="1050" b="0" i="0" u="none" strike="noStrike" kern="1200" cap="none" spc="0" normalizeH="0" baseline="0" noProof="0">
                          <a:ln>
                            <a:noFill/>
                          </a:ln>
                          <a:solidFill>
                            <a:schemeClr val="tx1"/>
                          </a:solidFill>
                          <a:effectLst/>
                          <a:uLnTx/>
                          <a:uFillTx/>
                          <a:latin typeface="Abadi Extra Light"/>
                          <a:ea typeface="+mn-ea"/>
                          <a:cs typeface="Arial"/>
                        </a:rPr>
                        <a:t>of the LD champion co-produced model</a:t>
                      </a:r>
                      <a:r>
                        <a:rPr lang="en-US" sz="1050" b="0" i="0" u="none" strike="noStrike" kern="1200" cap="none" spc="0" normalizeH="0" baseline="0" noProof="0">
                          <a:ln>
                            <a:noFill/>
                          </a:ln>
                          <a:solidFill>
                            <a:schemeClr val="tx1"/>
                          </a:solidFill>
                          <a:effectLst/>
                          <a:uLnTx/>
                          <a:uFillTx/>
                          <a:latin typeface="Abadi Extra Light"/>
                          <a:ea typeface="+mn-ea"/>
                          <a:cs typeface="Arial"/>
                        </a:rPr>
                        <a:t>,</a:t>
                      </a:r>
                      <a:r>
                        <a:rPr kumimoji="0" lang="en-US" sz="1050" b="0" i="0" u="none" strike="noStrike" kern="1200" cap="none" spc="0" normalizeH="0" baseline="0" noProof="0">
                          <a:ln>
                            <a:noFill/>
                          </a:ln>
                          <a:solidFill>
                            <a:schemeClr val="tx1"/>
                          </a:solidFill>
                          <a:effectLst/>
                          <a:uLnTx/>
                          <a:uFillTx/>
                          <a:latin typeface="Abadi Extra Light"/>
                          <a:ea typeface="+mn-ea"/>
                          <a:cs typeface="Arial"/>
                        </a:rPr>
                        <a:t> </a:t>
                      </a:r>
                      <a:r>
                        <a:rPr lang="en-US" sz="1050" b="0" i="0" u="none" strike="noStrike" kern="1200" cap="none" spc="0" normalizeH="0" baseline="0" noProof="0">
                          <a:ln>
                            <a:noFill/>
                          </a:ln>
                          <a:solidFill>
                            <a:schemeClr val="tx1"/>
                          </a:solidFill>
                          <a:effectLst/>
                          <a:uLnTx/>
                          <a:uFillTx/>
                          <a:latin typeface="Abadi Extra Light"/>
                          <a:ea typeface="+mn-ea"/>
                          <a:cs typeface="Arial"/>
                        </a:rPr>
                        <a:t>with roll-out phased to enable the team to support during the highest quarter of AHC delivery.  Enhanced support is being offered to champion practices with excellent examples of promotion being seen in practice newsletters.  Increased signed up from Barrow practices.</a:t>
                      </a:r>
                    </a:p>
                    <a:p>
                      <a:pPr marL="171450" lvl="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LD champion model rollout to Hospices.  Easy read welcome pack developed and authorised.</a:t>
                      </a:r>
                    </a:p>
                    <a:p>
                      <a:pPr marL="171450" lvl="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Targeted work to improve uptake of national cancer screening programmes.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schemeClr val="tx1"/>
                          </a:solidFill>
                          <a:latin typeface="Abadi Extra Light"/>
                          <a:cs typeface="Arial"/>
                        </a:rPr>
                        <a:t>Over 1,855  </a:t>
                      </a:r>
                      <a:r>
                        <a:rPr kumimoji="0" lang="en-US" sz="1050" b="0" i="0" u="none" strike="noStrike" kern="1200" cap="none" spc="0" normalizeH="0" baseline="0" noProof="0">
                          <a:ln>
                            <a:noFill/>
                          </a:ln>
                          <a:solidFill>
                            <a:schemeClr val="tx1"/>
                          </a:solidFill>
                          <a:effectLst/>
                          <a:uLnTx/>
                          <a:uFillTx/>
                          <a:latin typeface="Abadi Extra Light"/>
                          <a:ea typeface="+mn-ea"/>
                          <a:cs typeface="Arial"/>
                        </a:rPr>
                        <a:t>people with LD, parents and </a:t>
                      </a:r>
                      <a:r>
                        <a:rPr lang="en-US" sz="1050" b="0" i="0" u="none" strike="noStrike" kern="1200" cap="none" spc="0" normalizeH="0" baseline="0" noProof="0">
                          <a:ln>
                            <a:noFill/>
                          </a:ln>
                          <a:solidFill>
                            <a:schemeClr val="tx1"/>
                          </a:solidFill>
                          <a:effectLst/>
                          <a:uLnTx/>
                          <a:uFillTx/>
                          <a:latin typeface="Abadi Extra Light"/>
                          <a:ea typeface="+mn-ea"/>
                          <a:cs typeface="Arial"/>
                        </a:rPr>
                        <a:t>carers</a:t>
                      </a:r>
                      <a:r>
                        <a:rPr kumimoji="0" lang="en-US" sz="1050" b="0" i="0" u="none" strike="noStrike" kern="1200" cap="none" spc="0" normalizeH="0" baseline="0" noProof="0">
                          <a:ln>
                            <a:noFill/>
                          </a:ln>
                          <a:solidFill>
                            <a:schemeClr val="tx1"/>
                          </a:solidFill>
                          <a:effectLst/>
                          <a:uLnTx/>
                          <a:uFillTx/>
                          <a:latin typeface="Abadi Extra Light"/>
                          <a:ea typeface="+mn-ea"/>
                          <a:cs typeface="Arial"/>
                        </a:rPr>
                        <a:t> have attended AHC workshops to demonstrate </a:t>
                      </a:r>
                      <a:r>
                        <a:rPr lang="en-US" sz="1050">
                          <a:solidFill>
                            <a:schemeClr val="tx1"/>
                          </a:solidFill>
                          <a:latin typeface="Abadi Extra Light"/>
                          <a:cs typeface="Arial"/>
                        </a:rPr>
                        <a:t>health checks, 365 people attended mens' health and womens health workshops and 76 attended lung health workshops.  These continue to be effective in reducing barriers to attendance, and empowering people with a LD to question their health check. Cultural sensitivity passport developed.</a:t>
                      </a:r>
                    </a:p>
                    <a:p>
                      <a:pPr marL="171450" lvl="0" indent="-171450">
                        <a:buFont typeface="Arial" panose="020B0604020202020204" pitchFamily="34" charset="0"/>
                        <a:buChar char="•"/>
                      </a:pPr>
                      <a:r>
                        <a:rPr lang="en-US" sz="1050">
                          <a:solidFill>
                            <a:schemeClr val="tx1"/>
                          </a:solidFill>
                          <a:latin typeface="Abadi Extra Light"/>
                          <a:cs typeface="Arial"/>
                        </a:rPr>
                        <a:t>TAP – Touch Activated Phlebotomy (MB) pilot rollout.  Funding request to be submitted from ICB (LD&amp;A)</a:t>
                      </a:r>
                    </a:p>
                    <a:p>
                      <a:pPr marL="171450" indent="-171450">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Performance in Quarter 1 is always low across the ICB, as the majority of health checks are completed in Qs 3&amp;4.  </a:t>
                      </a:r>
                      <a:endParaRPr lang="en-US" sz="1050">
                        <a:solidFill>
                          <a:schemeClr val="tx1"/>
                        </a:solidFill>
                        <a:latin typeface="Abadi Extra Light"/>
                        <a:cs typeface="Arial"/>
                      </a:endParaRPr>
                    </a:p>
                    <a:p>
                      <a:pPr marL="171450" lvl="0" indent="-171450">
                        <a:buFont typeface="Arial" panose="020B0604020202020204" pitchFamily="34" charset="0"/>
                        <a:buChar char="•"/>
                      </a:pPr>
                      <a:r>
                        <a:rPr kumimoji="0" lang="en-US" sz="1050" b="0" i="0" u="none" strike="noStrike" kern="1200" cap="none" spc="0" normalizeH="0" baseline="0" noProof="0">
                          <a:ln>
                            <a:noFill/>
                          </a:ln>
                          <a:solidFill>
                            <a:schemeClr val="tx1"/>
                          </a:solidFill>
                          <a:effectLst/>
                          <a:uLnTx/>
                          <a:uFillTx/>
                          <a:latin typeface="Abadi Extra Light"/>
                          <a:ea typeface="+mn-ea"/>
                          <a:cs typeface="Arial"/>
                        </a:rPr>
                        <a:t>ICB dashboard provides monthly data at practice and PCN level, allowing us to identify areas of concern and respond accordingly</a:t>
                      </a:r>
                      <a:r>
                        <a:rPr lang="en-US" sz="1050" b="0" i="0" u="none" strike="noStrike" kern="1200" cap="none" spc="0" normalizeH="0" baseline="0" noProof="0">
                          <a:ln>
                            <a:noFill/>
                          </a:ln>
                          <a:solidFill>
                            <a:schemeClr val="tx1"/>
                          </a:solidFill>
                          <a:effectLst/>
                          <a:uLnTx/>
                          <a:uFillTx/>
                          <a:latin typeface="Abadi Extra Light"/>
                          <a:ea typeface="+mn-ea"/>
                          <a:cs typeface="Arial"/>
                        </a:rPr>
                        <a:t>.  This allows us to monitor trends and changes in practice delivery and has supported the identification and rectification of practices delivering by telephone; with larger DNAs and low invites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2075434">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Without ongoing messaging and work with practices and staff, lived experience and advocacy group, there is a risk that performance may always reduce to below target.</a:t>
                      </a:r>
                    </a:p>
                    <a:p>
                      <a:pPr marL="171450" lvl="0" indent="-171450" algn="just">
                        <a:buFont typeface="Arial" panose="020B0604020202020204" pitchFamily="34" charset="0"/>
                        <a:buChar char="•"/>
                      </a:pPr>
                      <a:r>
                        <a:rPr lang="en-GB" sz="1050" i="0" kern="1200">
                          <a:solidFill>
                            <a:schemeClr val="tx1"/>
                          </a:solidFill>
                          <a:latin typeface="Abadi Extra Light"/>
                          <a:ea typeface="+mn-ea"/>
                          <a:cs typeface="+mn-cs"/>
                        </a:rPr>
                        <a:t>Without constant communication and work with wider health colleagues to deliver key health messages in an accessible format, people with an LD will continue to be disadvantaged, and experience avoidable mortality.</a:t>
                      </a:r>
                    </a:p>
                    <a:p>
                      <a:pPr marL="171450" lvl="0" indent="-171450" algn="just">
                        <a:buFont typeface="Arial" panose="020B0604020202020204" pitchFamily="34" charset="0"/>
                        <a:buChar char="•"/>
                      </a:pPr>
                      <a:r>
                        <a:rPr lang="en-GB" sz="1050" i="0" kern="1200">
                          <a:solidFill>
                            <a:schemeClr val="tx1"/>
                          </a:solidFill>
                          <a:latin typeface="Abadi Extra Light"/>
                          <a:ea typeface="+mn-ea"/>
                          <a:cs typeface="+mn-cs"/>
                        </a:rPr>
                        <a:t>Without the ICB investment and Business Intelligence (BI) team support to collate and produce monthly LD AHC dashboard,, and separate data searches targeted activity to address quality issues cannot continue.</a:t>
                      </a:r>
                    </a:p>
                    <a:p>
                      <a:pPr marL="171450" lvl="0" indent="-171450" algn="just">
                        <a:buFont typeface="Arial" panose="020B0604020202020204" pitchFamily="34" charset="0"/>
                        <a:buChar char="•"/>
                      </a:pPr>
                      <a:r>
                        <a:rPr lang="en-GB" sz="1050" i="0" kern="1200">
                          <a:solidFill>
                            <a:schemeClr val="tx1"/>
                          </a:solidFill>
                          <a:latin typeface="Abadi Extra Light"/>
                          <a:ea typeface="+mn-ea"/>
                          <a:cs typeface="+mn-cs"/>
                        </a:rPr>
                        <a:t>LD register validation in Blackpool is not undertaken by the health facilitation team but by the Community Learning Disability Team (CLDT) who are connected to the LD&amp;A team to share data, trends and practice data to shape activity.  Since January 2025 each month LD&amp;A team share data including practices of concerns, and this is proving fruitful.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kern="1200" cap="none" spc="0" normalizeH="0" baseline="0" noProof="0">
                          <a:ln>
                            <a:noFill/>
                          </a:ln>
                          <a:solidFill>
                            <a:schemeClr val="tx1"/>
                          </a:solidFill>
                          <a:effectLst/>
                          <a:uLnTx/>
                          <a:uFillTx/>
                          <a:latin typeface="Abadi Extra Light"/>
                          <a:ea typeface="+mn-ea"/>
                          <a:cs typeface="Arial"/>
                        </a:rPr>
                        <a:t>One practice, in the Fylde and Wyre area, has declined to share data.</a:t>
                      </a:r>
                    </a:p>
                    <a:p>
                      <a:pPr marL="171450" marR="0" lvl="0" indent="-171450" algn="just">
                        <a:lnSpc>
                          <a:spcPct val="100000"/>
                        </a:lnSpc>
                        <a:spcBef>
                          <a:spcPts val="0"/>
                        </a:spcBef>
                        <a:spcAft>
                          <a:spcPts val="0"/>
                        </a:spcAft>
                        <a:buClrTx/>
                        <a:buSzTx/>
                        <a:buFont typeface="Arial" panose="020B0604020202020204" pitchFamily="34" charset="0"/>
                        <a:buChar char="•"/>
                      </a:pPr>
                      <a:r>
                        <a:rPr lang="en-US" sz="1050" b="0" i="0" u="none" strike="noStrike" kern="1200" cap="none" spc="0" normalizeH="0" baseline="0" noProof="0">
                          <a:ln>
                            <a:noFill/>
                          </a:ln>
                          <a:solidFill>
                            <a:schemeClr val="tx1"/>
                          </a:solidFill>
                          <a:effectLst/>
                          <a:uLnTx/>
                          <a:uFillTx/>
                          <a:latin typeface="Abadi Extra Light"/>
                          <a:ea typeface="+mn-ea"/>
                          <a:cs typeface="Arial"/>
                        </a:rPr>
                        <a:t>Risk of GP practices disengaging with the process due to AHC not being part of QOF</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834534355"/>
              </p:ext>
            </p:extLst>
          </p:nvPr>
        </p:nvGraphicFramePr>
        <p:xfrm>
          <a:off x="499039" y="1289695"/>
          <a:ext cx="5099655" cy="1051560"/>
        </p:xfrm>
        <a:graphic>
          <a:graphicData uri="http://schemas.openxmlformats.org/drawingml/2006/table">
            <a:tbl>
              <a:tblPr firstRow="1" bandRow="1">
                <a:tableStyleId>{5940675A-B579-460E-94D1-54222C63F5DA}</a:tableStyleId>
              </a:tblPr>
              <a:tblGrid>
                <a:gridCol w="5099655">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Annual Health Checks (AHC) being undertaken for patients on the Learning Disability register is a key focus for quality of care. This data is collated via  the General Practice Extraction Service (GPES) every six months. </a:t>
                      </a:r>
                    </a:p>
                    <a:p>
                      <a:pPr algn="just"/>
                      <a:r>
                        <a:rPr lang="en-GB" sz="1050" b="0" i="0" kern="1200" noProof="0">
                          <a:solidFill>
                            <a:schemeClr val="bg1">
                              <a:lumMod val="50000"/>
                            </a:schemeClr>
                          </a:solidFill>
                          <a:latin typeface="Abadi Extra Light" panose="020B0204020104020204" pitchFamily="34" charset="0"/>
                          <a:ea typeface="+mn-ea"/>
                          <a:cs typeface="+mn-cs"/>
                        </a:rPr>
                        <a:t>This is a cumulative target which increases month on month and is aiming to achieve 75% by March 2026. </a:t>
                      </a:r>
                      <a:endParaRPr lang="en-GB"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786932205"/>
              </p:ext>
            </p:extLst>
          </p:nvPr>
        </p:nvGraphicFramePr>
        <p:xfrm>
          <a:off x="499039" y="78581"/>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mn-lt"/>
                          <a:ea typeface="+mj-ea"/>
                          <a:cs typeface="+mj-cs"/>
                        </a:rPr>
                        <a:t>7. </a:t>
                      </a:r>
                      <a:r>
                        <a:rPr kumimoji="0" lang="en-US" sz="1600" b="0" i="0" u="none" strike="noStrike" kern="1200" cap="none" spc="0" normalizeH="0" baseline="0" noProof="0">
                          <a:ln>
                            <a:noFill/>
                          </a:ln>
                          <a:solidFill>
                            <a:schemeClr val="tx1"/>
                          </a:solidFill>
                          <a:effectLst/>
                          <a:uLnTx/>
                          <a:uFillTx/>
                          <a:latin typeface="+mn-lt"/>
                          <a:ea typeface="+mj-ea"/>
                          <a:cs typeface="+mj-cs"/>
                        </a:rPr>
                        <a:t>% of people aged 14 and over with a learning disability on the GP register receiving an AHC: August-25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&amp; Quality &amp; Outcomes Committee / Primary Care Quality Group &amp; </a:t>
                      </a:r>
                      <a:r>
                        <a:rPr lang="en-GB" sz="1000" b="1" strike="noStrike" baseline="0">
                          <a:solidFill>
                            <a:schemeClr val="tx1"/>
                          </a:solidFill>
                        </a:rPr>
                        <a:t>Finance and Contracting Committee</a:t>
                      </a:r>
                      <a:endParaRPr lang="en-GB" sz="1000" b="1" strike="noStrike">
                        <a:solidFill>
                          <a:schemeClr val="tx1"/>
                        </a:solidFill>
                      </a:endParaRP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Debbie Wardleworth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Dr Lindsey Dickinson / Dr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6" name="TextBox 5">
            <a:extLst>
              <a:ext uri="{FF2B5EF4-FFF2-40B4-BE49-F238E27FC236}">
                <a16:creationId xmlns:a16="http://schemas.microsoft.com/office/drawing/2014/main" id="{EAC5E90F-5020-C9EF-41C9-9DB603C0892B}"/>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Checks</a:t>
            </a:r>
          </a:p>
        </p:txBody>
      </p:sp>
      <p:sp>
        <p:nvSpPr>
          <p:cNvPr id="7" name="TextBox 6">
            <a:extLst>
              <a:ext uri="{FF2B5EF4-FFF2-40B4-BE49-F238E27FC236}">
                <a16:creationId xmlns:a16="http://schemas.microsoft.com/office/drawing/2014/main" id="{F568714F-A377-26E1-99F5-F8EF32EEFEF4}"/>
              </a:ext>
            </a:extLst>
          </p:cNvPr>
          <p:cNvSpPr txBox="1"/>
          <p:nvPr/>
        </p:nvSpPr>
        <p:spPr>
          <a:xfrm>
            <a:off x="499039" y="2338065"/>
            <a:ext cx="3019645" cy="261610"/>
          </a:xfrm>
          <a:prstGeom prst="rect">
            <a:avLst/>
          </a:prstGeom>
          <a:noFill/>
        </p:spPr>
        <p:txBody>
          <a:bodyPr wrap="square" rtlCol="0">
            <a:spAutoFit/>
          </a:bodyPr>
          <a:lstStyle/>
          <a:p>
            <a:r>
              <a:rPr lang="en-GB" sz="1100" b="1">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August 2025</a:t>
            </a:r>
          </a:p>
        </p:txBody>
      </p:sp>
      <p:sp>
        <p:nvSpPr>
          <p:cNvPr id="9" name="TextBox 8">
            <a:extLst>
              <a:ext uri="{FF2B5EF4-FFF2-40B4-BE49-F238E27FC236}">
                <a16:creationId xmlns:a16="http://schemas.microsoft.com/office/drawing/2014/main" id="{121E16E2-20E6-3BCA-8347-ACD58BFA2667}"/>
              </a:ext>
            </a:extLst>
          </p:cNvPr>
          <p:cNvSpPr txBox="1"/>
          <p:nvPr/>
        </p:nvSpPr>
        <p:spPr>
          <a:xfrm>
            <a:off x="414508" y="6040699"/>
            <a:ext cx="5184186" cy="769441"/>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Learning Disabilities</a:t>
            </a:r>
          </a:p>
          <a:p>
            <a:r>
              <a:rPr lang="en-GB" sz="1100">
                <a:latin typeface="Abadi Extra Light" panose="020B0204020104020204" pitchFamily="34" charset="0"/>
              </a:rPr>
              <a:t>Individuals with learning disabilities die about 20 years earlier on average. Care from a neighbourhood team will improve their life outcomes through more holistic, on-going support. </a:t>
            </a:r>
          </a:p>
        </p:txBody>
      </p:sp>
      <p:graphicFrame>
        <p:nvGraphicFramePr>
          <p:cNvPr id="12" name="Table 11">
            <a:extLst>
              <a:ext uri="{FF2B5EF4-FFF2-40B4-BE49-F238E27FC236}">
                <a16:creationId xmlns:a16="http://schemas.microsoft.com/office/drawing/2014/main" id="{2D68A055-0735-E1B6-AD1C-9AC63DAFD148}"/>
              </a:ext>
            </a:extLst>
          </p:cNvPr>
          <p:cNvGraphicFramePr>
            <a:graphicFrameLocks noGrp="1"/>
          </p:cNvGraphicFramePr>
          <p:nvPr>
            <p:extLst>
              <p:ext uri="{D42A27DB-BD31-4B8C-83A1-F6EECF244321}">
                <p14:modId xmlns:p14="http://schemas.microsoft.com/office/powerpoint/2010/main" val="3955665862"/>
              </p:ext>
            </p:extLst>
          </p:nvPr>
        </p:nvGraphicFramePr>
        <p:xfrm>
          <a:off x="576609" y="2571044"/>
          <a:ext cx="5112617" cy="818323"/>
        </p:xfrm>
        <a:graphic>
          <a:graphicData uri="http://schemas.openxmlformats.org/drawingml/2006/table">
            <a:tbl>
              <a:tblPr firstRow="1" bandRow="1">
                <a:tableStyleId>{5C22544A-7EE6-4342-B048-85BDC9FD1C3A}</a:tableStyleId>
              </a:tblPr>
              <a:tblGrid>
                <a:gridCol w="476567">
                  <a:extLst>
                    <a:ext uri="{9D8B030D-6E8A-4147-A177-3AD203B41FA5}">
                      <a16:colId xmlns:a16="http://schemas.microsoft.com/office/drawing/2014/main" val="2634743259"/>
                    </a:ext>
                  </a:extLst>
                </a:gridCol>
                <a:gridCol w="463605">
                  <a:extLst>
                    <a:ext uri="{9D8B030D-6E8A-4147-A177-3AD203B41FA5}">
                      <a16:colId xmlns:a16="http://schemas.microsoft.com/office/drawing/2014/main" val="1414988195"/>
                    </a:ext>
                  </a:extLst>
                </a:gridCol>
                <a:gridCol w="463605">
                  <a:extLst>
                    <a:ext uri="{9D8B030D-6E8A-4147-A177-3AD203B41FA5}">
                      <a16:colId xmlns:a16="http://schemas.microsoft.com/office/drawing/2014/main" val="1602483377"/>
                    </a:ext>
                  </a:extLst>
                </a:gridCol>
                <a:gridCol w="463605">
                  <a:extLst>
                    <a:ext uri="{9D8B030D-6E8A-4147-A177-3AD203B41FA5}">
                      <a16:colId xmlns:a16="http://schemas.microsoft.com/office/drawing/2014/main" val="2929746958"/>
                    </a:ext>
                  </a:extLst>
                </a:gridCol>
                <a:gridCol w="463605">
                  <a:extLst>
                    <a:ext uri="{9D8B030D-6E8A-4147-A177-3AD203B41FA5}">
                      <a16:colId xmlns:a16="http://schemas.microsoft.com/office/drawing/2014/main" val="2660940487"/>
                    </a:ext>
                  </a:extLst>
                </a:gridCol>
                <a:gridCol w="463605">
                  <a:extLst>
                    <a:ext uri="{9D8B030D-6E8A-4147-A177-3AD203B41FA5}">
                      <a16:colId xmlns:a16="http://schemas.microsoft.com/office/drawing/2014/main" val="3507435902"/>
                    </a:ext>
                  </a:extLst>
                </a:gridCol>
                <a:gridCol w="463605">
                  <a:extLst>
                    <a:ext uri="{9D8B030D-6E8A-4147-A177-3AD203B41FA5}">
                      <a16:colId xmlns:a16="http://schemas.microsoft.com/office/drawing/2014/main" val="2335844761"/>
                    </a:ext>
                  </a:extLst>
                </a:gridCol>
                <a:gridCol w="463605">
                  <a:extLst>
                    <a:ext uri="{9D8B030D-6E8A-4147-A177-3AD203B41FA5}">
                      <a16:colId xmlns:a16="http://schemas.microsoft.com/office/drawing/2014/main" val="2259887316"/>
                    </a:ext>
                  </a:extLst>
                </a:gridCol>
                <a:gridCol w="463605">
                  <a:extLst>
                    <a:ext uri="{9D8B030D-6E8A-4147-A177-3AD203B41FA5}">
                      <a16:colId xmlns:a16="http://schemas.microsoft.com/office/drawing/2014/main" val="1070017833"/>
                    </a:ext>
                  </a:extLst>
                </a:gridCol>
                <a:gridCol w="463605">
                  <a:extLst>
                    <a:ext uri="{9D8B030D-6E8A-4147-A177-3AD203B41FA5}">
                      <a16:colId xmlns:a16="http://schemas.microsoft.com/office/drawing/2014/main" val="3509496752"/>
                    </a:ext>
                  </a:extLst>
                </a:gridCol>
                <a:gridCol w="463605">
                  <a:extLst>
                    <a:ext uri="{9D8B030D-6E8A-4147-A177-3AD203B41FA5}">
                      <a16:colId xmlns:a16="http://schemas.microsoft.com/office/drawing/2014/main" val="2489420743"/>
                    </a:ext>
                  </a:extLst>
                </a:gridCol>
              </a:tblGrid>
              <a:tr h="130553">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89486">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398284">
                <a:tc>
                  <a:txBody>
                    <a:bodyPr/>
                    <a:lstStyle/>
                    <a:p>
                      <a:pPr algn="ctr"/>
                      <a:r>
                        <a:rPr lang="en-GB" sz="750"/>
                        <a:t>24.9%</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25.4%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24.5%</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13" name="Picture 12">
            <a:extLst>
              <a:ext uri="{FF2B5EF4-FFF2-40B4-BE49-F238E27FC236}">
                <a16:creationId xmlns:a16="http://schemas.microsoft.com/office/drawing/2014/main" id="{725AAA18-EADF-2E15-10D0-2721187D8858}"/>
              </a:ext>
            </a:extLst>
          </p:cNvPr>
          <p:cNvPicPr>
            <a:picLocks noChangeAspect="1"/>
          </p:cNvPicPr>
          <p:nvPr/>
        </p:nvPicPr>
        <p:blipFill>
          <a:blip r:embed="rId4"/>
          <a:stretch>
            <a:fillRect/>
          </a:stretch>
        </p:blipFill>
        <p:spPr>
          <a:xfrm>
            <a:off x="1986319" y="2724309"/>
            <a:ext cx="3702907" cy="483163"/>
          </a:xfrm>
          <a:prstGeom prst="rect">
            <a:avLst/>
          </a:prstGeom>
        </p:spPr>
      </p:pic>
      <p:pic>
        <p:nvPicPr>
          <p:cNvPr id="14" name="Picture 13">
            <a:extLst>
              <a:ext uri="{FF2B5EF4-FFF2-40B4-BE49-F238E27FC236}">
                <a16:creationId xmlns:a16="http://schemas.microsoft.com/office/drawing/2014/main" id="{D8525E49-781B-4CD7-FF19-5AB3848D60F5}"/>
              </a:ext>
            </a:extLst>
          </p:cNvPr>
          <p:cNvPicPr>
            <a:picLocks noChangeAspect="1"/>
          </p:cNvPicPr>
          <p:nvPr/>
        </p:nvPicPr>
        <p:blipFill>
          <a:blip r:embed="rId5"/>
          <a:stretch>
            <a:fillRect/>
          </a:stretch>
        </p:blipFill>
        <p:spPr>
          <a:xfrm>
            <a:off x="854687" y="3332106"/>
            <a:ext cx="4264514" cy="2674840"/>
          </a:xfrm>
          <a:prstGeom prst="rect">
            <a:avLst/>
          </a:prstGeom>
        </p:spPr>
      </p:pic>
    </p:spTree>
    <p:extLst>
      <p:ext uri="{BB962C8B-B14F-4D97-AF65-F5344CB8AC3E}">
        <p14:creationId xmlns:p14="http://schemas.microsoft.com/office/powerpoint/2010/main" val="132565221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12</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1719533328"/>
              </p:ext>
            </p:extLst>
          </p:nvPr>
        </p:nvGraphicFramePr>
        <p:xfrm>
          <a:off x="6279126" y="1535092"/>
          <a:ext cx="5721655" cy="5583123"/>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920429">
                <a:tc>
                  <a:txBody>
                    <a:bodyPr/>
                    <a:lstStyle/>
                    <a:p>
                      <a:r>
                        <a:rPr lang="en-GB" sz="1050" b="1">
                          <a:solidFill>
                            <a:schemeClr val="tx1"/>
                          </a:solidFill>
                          <a:latin typeface="Abadi Extra Light"/>
                        </a:rPr>
                        <a:t>What does this tell us?  </a:t>
                      </a:r>
                    </a:p>
                    <a:p>
                      <a:pPr marL="179388" indent="-179388">
                        <a:buFont typeface="Arial" panose="020B0604020202020204" pitchFamily="34" charset="0"/>
                        <a:buChar char="•"/>
                        <a:defRPr/>
                      </a:pPr>
                      <a:r>
                        <a:rPr lang="en-GB" sz="1050">
                          <a:latin typeface="Abadi Extra Light" panose="020B0204020104020204" pitchFamily="34" charset="0"/>
                        </a:rPr>
                        <a:t>L&amp;SC continues to perform well on this metric in aggregate reporting 7.59% for the most recent 12 months against a maximum threshold of 10%</a:t>
                      </a:r>
                    </a:p>
                    <a:p>
                      <a:pPr marL="171450" lvl="0" indent="-171450" algn="l">
                        <a:lnSpc>
                          <a:spcPct val="100000"/>
                        </a:lnSpc>
                        <a:spcBef>
                          <a:spcPts val="0"/>
                        </a:spcBef>
                        <a:spcAft>
                          <a:spcPts val="0"/>
                        </a:spcAft>
                        <a:buFont typeface="Arial"/>
                        <a:buChar char="•"/>
                      </a:pPr>
                      <a:r>
                        <a:rPr lang="en-GB" sz="1050" b="0" i="0" u="none" strike="noStrike" noProof="0">
                          <a:solidFill>
                            <a:schemeClr val="tx1"/>
                          </a:solidFill>
                          <a:latin typeface="Abadi Extra Light"/>
                        </a:rPr>
                        <a:t>There is variation at sub-ICB, PCN and practice levels, with the Morecambe Bay area seeing the highest proportion of prescribing of these antibiotics at 9.16%.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6591">
                <a:tc>
                  <a:txBody>
                    <a:bodyPr/>
                    <a:lstStyle/>
                    <a:p>
                      <a:r>
                        <a:rPr lang="en-GB" sz="1050" b="1">
                          <a:solidFill>
                            <a:schemeClr val="bg1">
                              <a:lumMod val="75000"/>
                            </a:schemeClr>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bg1">
                              <a:lumMod val="75000"/>
                            </a:schemeClr>
                          </a:solidFill>
                          <a:latin typeface="Abadi Extra Light"/>
                          <a:ea typeface="+mn-ea"/>
                          <a:cs typeface="+mn-cs"/>
                        </a:rPr>
                        <a:t>The national Antimicrobial Resistance (</a:t>
                      </a:r>
                      <a:r>
                        <a:rPr lang="en-GB" sz="1050" i="0" kern="1200">
                          <a:solidFill>
                            <a:schemeClr val="bg1">
                              <a:lumMod val="75000"/>
                            </a:schemeClr>
                          </a:solidFill>
                          <a:latin typeface="Abadi Extra Light"/>
                          <a:ea typeface="+mn-ea"/>
                          <a:cs typeface="+mn-cs"/>
                          <a:hlinkClick r:id="rId3">
                            <a:extLst>
                              <a:ext uri="{A12FA001-AC4F-418D-AE19-62706E023703}">
                                <ahyp:hlinkClr xmlns:ahyp="http://schemas.microsoft.com/office/drawing/2018/hyperlinkcolor" val="tx"/>
                              </a:ext>
                            </a:extLst>
                          </a:hlinkClick>
                        </a:rPr>
                        <a:t>AMR) 5 year national action plan</a:t>
                      </a:r>
                      <a:r>
                        <a:rPr lang="en-GB" sz="1050" i="0" kern="1200">
                          <a:solidFill>
                            <a:schemeClr val="bg1">
                              <a:lumMod val="75000"/>
                            </a:schemeClr>
                          </a:solidFill>
                          <a:latin typeface="Abadi Extra Light"/>
                          <a:ea typeface="+mn-ea"/>
                          <a:cs typeface="+mn-cs"/>
                        </a:rPr>
                        <a:t>, ‘Confronting antimicrobial resistance 2024 to 2029’, builds on the achievements and lessons from the first national action plan with more challenging targets for:-</a:t>
                      </a:r>
                    </a:p>
                    <a:p>
                      <a:pPr marL="628650" lvl="2" indent="-171450" algn="just" defTabSz="914400" rtl="0" eaLnBrk="1" latinLnBrk="0" hangingPunct="1">
                        <a:buFont typeface="Arial" panose="020B0604020202020204" pitchFamily="34" charset="0"/>
                        <a:buChar char="•"/>
                      </a:pPr>
                      <a:r>
                        <a:rPr lang="en-GB" sz="1050" i="0" kern="1200">
                          <a:solidFill>
                            <a:schemeClr val="bg1">
                              <a:lumMod val="75000"/>
                            </a:schemeClr>
                          </a:solidFill>
                          <a:latin typeface="Abadi Extra Light"/>
                          <a:ea typeface="+mn-ea"/>
                          <a:cs typeface="+mn-cs"/>
                        </a:rPr>
                        <a:t>optimise the use of antimicrobials</a:t>
                      </a:r>
                    </a:p>
                    <a:p>
                      <a:pPr marL="628650" lvl="2" indent="-171450" algn="just" defTabSz="914400" rtl="0" eaLnBrk="1" latinLnBrk="0" hangingPunct="1">
                        <a:buFont typeface="Arial" panose="020B0604020202020204" pitchFamily="34" charset="0"/>
                        <a:buChar char="•"/>
                      </a:pPr>
                      <a:r>
                        <a:rPr lang="en-GB" sz="1050" i="0" kern="1200">
                          <a:solidFill>
                            <a:schemeClr val="bg1">
                              <a:lumMod val="75000"/>
                            </a:schemeClr>
                          </a:solidFill>
                          <a:latin typeface="Abadi Extra Light"/>
                          <a:ea typeface="+mn-ea"/>
                          <a:cs typeface="+mn-cs"/>
                        </a:rPr>
                        <a:t>reduce the need for, and unintentional exposure to, antibiotics</a:t>
                      </a:r>
                    </a:p>
                    <a:p>
                      <a:pPr marL="628650" lvl="2" indent="-171450" algn="just" defTabSz="914400" rtl="0" eaLnBrk="1" latinLnBrk="0" hangingPunct="1">
                        <a:buFont typeface="Arial" panose="020B0604020202020204" pitchFamily="34" charset="0"/>
                        <a:buChar char="•"/>
                      </a:pPr>
                      <a:r>
                        <a:rPr lang="en-GB" sz="1050" i="0" kern="1200">
                          <a:solidFill>
                            <a:schemeClr val="bg1">
                              <a:lumMod val="75000"/>
                            </a:schemeClr>
                          </a:solidFill>
                          <a:latin typeface="Abadi Extra Light"/>
                          <a:ea typeface="+mn-ea"/>
                          <a:cs typeface="+mn-cs"/>
                        </a:rPr>
                        <a:t>support the development of new antimicrobials.</a:t>
                      </a:r>
                    </a:p>
                    <a:p>
                      <a:pPr marL="171450" indent="-171450" algn="just" defTabSz="914400" rtl="0" eaLnBrk="1" latinLnBrk="0" hangingPunct="1">
                        <a:buFont typeface="Arial" panose="020B0604020202020204" pitchFamily="34" charset="0"/>
                        <a:buChar char="•"/>
                      </a:pPr>
                      <a:r>
                        <a:rPr lang="en-GB" sz="1050" i="0" kern="1200">
                          <a:solidFill>
                            <a:schemeClr val="bg1">
                              <a:lumMod val="75000"/>
                            </a:schemeClr>
                          </a:solidFill>
                          <a:latin typeface="Abadi Extra Light"/>
                          <a:ea typeface="+mn-ea"/>
                          <a:cs typeface="+mn-cs"/>
                        </a:rPr>
                        <a:t>An Antimicrobial Stewardship (AMS) Committee has been set up across the System to support how we manage AMS, including in primary care.  The membership represents all providers in the System.  </a:t>
                      </a:r>
                    </a:p>
                    <a:p>
                      <a:pPr marL="171450" indent="-171450" algn="just" defTabSz="914400" rtl="0" eaLnBrk="1" latinLnBrk="0" hangingPunct="1">
                        <a:buFont typeface="Arial" panose="020B0604020202020204" pitchFamily="34" charset="0"/>
                        <a:buChar char="•"/>
                      </a:pPr>
                      <a:r>
                        <a:rPr lang="en-GB" sz="1050" i="0" kern="1200">
                          <a:solidFill>
                            <a:schemeClr val="bg1">
                              <a:lumMod val="75000"/>
                            </a:schemeClr>
                          </a:solidFill>
                          <a:latin typeface="Abadi Extra Light"/>
                          <a:ea typeface="+mn-ea"/>
                          <a:cs typeface="+mn-cs"/>
                        </a:rPr>
                        <a:t>An action plan has been developed and through the AMS Task and Finish Group is being delivered at Place, supported by the local Medicines Optimisation (MO) teams.</a:t>
                      </a:r>
                    </a:p>
                    <a:p>
                      <a:pPr marL="171450" indent="-171450" algn="just" defTabSz="914400" rtl="0" eaLnBrk="1" latinLnBrk="0" hangingPunct="1">
                        <a:buFont typeface="Arial" panose="020B0604020202020204" pitchFamily="34" charset="0"/>
                        <a:buChar char="•"/>
                      </a:pPr>
                      <a:r>
                        <a:rPr lang="en-GB" sz="1050" i="0" kern="1200">
                          <a:solidFill>
                            <a:schemeClr val="bg1">
                              <a:lumMod val="75000"/>
                            </a:schemeClr>
                          </a:solidFill>
                          <a:latin typeface="Abadi Extra Light"/>
                          <a:ea typeface="+mn-ea"/>
                          <a:cs typeface="+mn-cs"/>
                        </a:rPr>
                        <a:t>Prescribing patterns are different in each Place linked to the population’s demographics, which means a slightly tailored response to delivery of the action plan.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bg1">
                              <a:lumMod val="75000"/>
                            </a:schemeClr>
                          </a:solidFill>
                          <a:effectLst/>
                          <a:latin typeface="Abadi Extra Light"/>
                          <a:ea typeface="+mn-ea"/>
                          <a:cs typeface="+mn-cs"/>
                        </a:rPr>
                        <a:t>The recently agreed the </a:t>
                      </a:r>
                      <a:r>
                        <a:rPr lang="en-US" sz="1050" kern="1200">
                          <a:solidFill>
                            <a:schemeClr val="bg1">
                              <a:lumMod val="75000"/>
                            </a:schemeClr>
                          </a:solidFill>
                          <a:effectLst/>
                          <a:latin typeface="Abadi Extra Light"/>
                          <a:ea typeface="+mn-ea"/>
                          <a:cs typeface="+mn-cs"/>
                        </a:rPr>
                        <a:t>GP MO Locally Enhanced Service (LES) requires maintenance of national top quartile performance or at least 10% improvement from baseline, with outliers targeted. </a:t>
                      </a:r>
                    </a:p>
                    <a:p>
                      <a:pPr marL="171450" marR="0" lvl="0" indent="-171450" algn="just">
                        <a:lnSpc>
                          <a:spcPct val="100000"/>
                        </a:lnSpc>
                        <a:spcBef>
                          <a:spcPts val="0"/>
                        </a:spcBef>
                        <a:spcAft>
                          <a:spcPts val="0"/>
                        </a:spcAft>
                        <a:buClrTx/>
                        <a:buSzTx/>
                        <a:buFont typeface="Arial" panose="020B0604020202020204" pitchFamily="34" charset="0"/>
                        <a:buChar char="•"/>
                      </a:pPr>
                      <a:r>
                        <a:rPr lang="en-US" sz="1050" kern="1200">
                          <a:solidFill>
                            <a:schemeClr val="bg1">
                              <a:lumMod val="75000"/>
                            </a:schemeClr>
                          </a:solidFill>
                          <a:effectLst/>
                          <a:latin typeface="Abadi Extra Light"/>
                          <a:ea typeface="+mn-ea"/>
                          <a:cs typeface="+mn-cs"/>
                        </a:rPr>
                        <a:t>An options appraisal of supply routes is being undertaken to ensure Fidaxomicin is available for patients who contract C.Diff.  Fidaxomicin is expensive and community pharmacies do not keep stocks and treatment can be delayed.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530874">
                <a:tc>
                  <a:txBody>
                    <a:bodyPr/>
                    <a:lstStyle/>
                    <a:p>
                      <a:r>
                        <a:rPr lang="en-GB" sz="1050" b="1">
                          <a:solidFill>
                            <a:schemeClr val="bg1">
                              <a:lumMod val="75000"/>
                            </a:schemeClr>
                          </a:solidFill>
                          <a:latin typeface="Abadi Extra Light"/>
                        </a:rPr>
                        <a:t>Risks:</a:t>
                      </a:r>
                    </a:p>
                    <a:p>
                      <a:pPr marL="171450" indent="-171450" algn="just" defTabSz="914400" rtl="0" eaLnBrk="1" latinLnBrk="0" hangingPunct="1">
                        <a:buFont typeface="Arial" panose="020B0604020202020204" pitchFamily="34" charset="0"/>
                        <a:buChar char="•"/>
                      </a:pPr>
                      <a:r>
                        <a:rPr lang="en-GB" sz="1050" i="0" kern="1200">
                          <a:solidFill>
                            <a:schemeClr val="bg1">
                              <a:lumMod val="75000"/>
                            </a:schemeClr>
                          </a:solidFill>
                          <a:latin typeface="Abadi Extra Light"/>
                          <a:ea typeface="+mn-ea"/>
                          <a:cs typeface="+mn-cs"/>
                        </a:rPr>
                        <a:t>Patient expectation can be challenging to manage and there is a lack of central comms this year.  As a mitigation the AMS Committee has developed quarterly rolling Campaign/Toolkit - promoting self-care and clinical excellence.  </a:t>
                      </a:r>
                    </a:p>
                    <a:p>
                      <a:pPr marL="171450" indent="-171450" algn="just" defTabSz="914400" rtl="0" eaLnBrk="1" latinLnBrk="0" hangingPunct="1">
                        <a:buFont typeface="Arial" panose="020B0604020202020204" pitchFamily="34" charset="0"/>
                        <a:buChar char="•"/>
                      </a:pPr>
                      <a:r>
                        <a:rPr lang="en-GB" sz="1050" i="0" kern="1200">
                          <a:solidFill>
                            <a:schemeClr val="bg1">
                              <a:lumMod val="75000"/>
                            </a:schemeClr>
                          </a:solidFill>
                          <a:latin typeface="Abadi Extra Light"/>
                          <a:ea typeface="+mn-ea"/>
                          <a:cs typeface="+mn-cs"/>
                        </a:rPr>
                        <a:t>Potential for performance to be affected by urinary tract infections (UTIs) over the summer and colds and influenza over the upcoming winter months. </a:t>
                      </a:r>
                    </a:p>
                    <a:p>
                      <a:endParaRPr lang="en-GB" sz="1050" b="0">
                        <a:solidFill>
                          <a:schemeClr val="bg1">
                            <a:lumMod val="75000"/>
                          </a:schemeClr>
                        </a:solidFill>
                        <a:latin typeface="Abadi Extra Light" panose="020B0204020104020204" pitchFamily="34" charset="0"/>
                      </a:endParaRPr>
                    </a:p>
                    <a:p>
                      <a:endParaRPr lang="en-GB" sz="1050">
                        <a:solidFill>
                          <a:schemeClr val="bg1">
                            <a:lumMod val="75000"/>
                          </a:schemeClr>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684361110"/>
              </p:ext>
            </p:extLst>
          </p:nvPr>
        </p:nvGraphicFramePr>
        <p:xfrm>
          <a:off x="391514" y="1447042"/>
          <a:ext cx="5358810" cy="8915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727601">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prescribing data and indicates quality of prescribing through responsible antibiotic stewardship. It measures the proportion of co-amoxiclav, cephalosporin and quinolone items prescribed; antibiotics linked to a higher incidence of C.difficle.  A lower number represents more appropriate and higher quality prescribing.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268188473"/>
              </p:ext>
            </p:extLst>
          </p:nvPr>
        </p:nvGraphicFramePr>
        <p:xfrm>
          <a:off x="551285" y="142001"/>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910389">
                  <a:extLst>
                    <a:ext uri="{9D8B030D-6E8A-4147-A177-3AD203B41FA5}">
                      <a16:colId xmlns:a16="http://schemas.microsoft.com/office/drawing/2014/main" val="150642026"/>
                    </a:ext>
                  </a:extLst>
                </a:gridCol>
                <a:gridCol w="1697957">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8. </a:t>
                      </a:r>
                      <a:r>
                        <a:rPr lang="en-US" sz="1600"/>
                        <a:t>S044b: Antimicrobial resistance: proportion of broad-spectrum antibiotic prescribing in primary care: 12 months to July-25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trike="noStrike" baseline="0">
                          <a:solidFill>
                            <a:schemeClr val="tx1"/>
                          </a:solidFill>
                        </a:rPr>
                        <a:t>Quality &amp; Outcomes Committee </a:t>
                      </a:r>
                      <a:r>
                        <a:rPr lang="en-GB" sz="1000" b="1">
                          <a:solidFill>
                            <a:schemeClr val="tx1"/>
                          </a:solidFill>
                        </a:rPr>
                        <a:t>/   Primary Care Quality Group  &amp; Antimicrobial Stewardship (AMS) Committee </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Kathryn Lord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Andrew White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3" name="Table 12">
            <a:extLst>
              <a:ext uri="{FF2B5EF4-FFF2-40B4-BE49-F238E27FC236}">
                <a16:creationId xmlns:a16="http://schemas.microsoft.com/office/drawing/2014/main" id="{00AAF74E-738E-0E24-FC17-1E11CE5922DB}"/>
              </a:ext>
            </a:extLst>
          </p:cNvPr>
          <p:cNvGraphicFramePr>
            <a:graphicFrameLocks noGrp="1"/>
          </p:cNvGraphicFramePr>
          <p:nvPr>
            <p:extLst>
              <p:ext uri="{D42A27DB-BD31-4B8C-83A1-F6EECF244321}">
                <p14:modId xmlns:p14="http://schemas.microsoft.com/office/powerpoint/2010/main" val="1794326621"/>
              </p:ext>
            </p:extLst>
          </p:nvPr>
        </p:nvGraphicFramePr>
        <p:xfrm>
          <a:off x="510667" y="5646392"/>
          <a:ext cx="2562905" cy="808720"/>
        </p:xfrm>
        <a:graphic>
          <a:graphicData uri="http://schemas.openxmlformats.org/drawingml/2006/table">
            <a:tbl>
              <a:tblPr firstRow="1" bandRow="1">
                <a:tableStyleId>{5C22544A-7EE6-4342-B048-85BDC9FD1C3A}</a:tableStyleId>
              </a:tblPr>
              <a:tblGrid>
                <a:gridCol w="1149527">
                  <a:extLst>
                    <a:ext uri="{9D8B030D-6E8A-4147-A177-3AD203B41FA5}">
                      <a16:colId xmlns:a16="http://schemas.microsoft.com/office/drawing/2014/main" val="1588756399"/>
                    </a:ext>
                  </a:extLst>
                </a:gridCol>
                <a:gridCol w="706689">
                  <a:extLst>
                    <a:ext uri="{9D8B030D-6E8A-4147-A177-3AD203B41FA5}">
                      <a16:colId xmlns:a16="http://schemas.microsoft.com/office/drawing/2014/main" val="415070552"/>
                    </a:ext>
                  </a:extLst>
                </a:gridCol>
                <a:gridCol w="706689">
                  <a:extLst>
                    <a:ext uri="{9D8B030D-6E8A-4147-A177-3AD203B41FA5}">
                      <a16:colId xmlns:a16="http://schemas.microsoft.com/office/drawing/2014/main" val="149768866"/>
                    </a:ext>
                  </a:extLst>
                </a:gridCol>
              </a:tblGrid>
              <a:tr h="343204">
                <a:tc>
                  <a:txBody>
                    <a:bodyPr/>
                    <a:lstStyle/>
                    <a:p>
                      <a:r>
                        <a:rPr lang="en-GB" sz="800" b="1">
                          <a:solidFill>
                            <a:schemeClr val="bg1"/>
                          </a:solidFill>
                        </a:rPr>
                        <a:t>LSC Totals</a:t>
                      </a:r>
                    </a:p>
                  </a:txBody>
                  <a:tcPr anchor="ctr">
                    <a:solidFill>
                      <a:schemeClr val="accent1"/>
                    </a:solidFill>
                  </a:tcPr>
                </a:tc>
                <a:tc>
                  <a:txBody>
                    <a:bodyPr/>
                    <a:lstStyle/>
                    <a:p>
                      <a:pPr algn="ctr"/>
                      <a:r>
                        <a:rPr lang="en-GB" sz="800" b="1">
                          <a:solidFill>
                            <a:schemeClr val="bg1"/>
                          </a:solidFill>
                        </a:rPr>
                        <a:t>No. Practices</a:t>
                      </a:r>
                    </a:p>
                  </a:txBody>
                  <a:tcPr>
                    <a:solidFill>
                      <a:schemeClr val="accent1"/>
                    </a:solidFill>
                  </a:tcPr>
                </a:tc>
                <a:tc>
                  <a:txBody>
                    <a:bodyPr/>
                    <a:lstStyle/>
                    <a:p>
                      <a:pPr algn="ctr"/>
                      <a:r>
                        <a:rPr lang="en-GB" sz="800" b="1">
                          <a:solidFill>
                            <a:schemeClr val="bg1"/>
                          </a:solidFill>
                        </a:rPr>
                        <a:t>% Practices</a:t>
                      </a:r>
                    </a:p>
                  </a:txBody>
                  <a:tcPr>
                    <a:solidFill>
                      <a:schemeClr val="accent1"/>
                    </a:solidFill>
                  </a:tcPr>
                </a:tc>
                <a:extLst>
                  <a:ext uri="{0D108BD9-81ED-4DB2-BD59-A6C34878D82A}">
                    <a16:rowId xmlns:a16="http://schemas.microsoft.com/office/drawing/2014/main" val="1320452184"/>
                  </a:ext>
                </a:extLst>
              </a:tr>
              <a:tr h="212122">
                <a:tc>
                  <a:txBody>
                    <a:bodyPr/>
                    <a:lstStyle/>
                    <a:p>
                      <a:r>
                        <a:rPr lang="en-GB" sz="800"/>
                        <a:t>At or below 10%</a:t>
                      </a:r>
                    </a:p>
                  </a:txBody>
                  <a:tcPr/>
                </a:tc>
                <a:tc>
                  <a:txBody>
                    <a:bodyPr/>
                    <a:lstStyle/>
                    <a:p>
                      <a:pPr algn="r"/>
                      <a:r>
                        <a:rPr lang="en-GB" sz="800"/>
                        <a:t>171</a:t>
                      </a:r>
                    </a:p>
                  </a:txBody>
                  <a:tcPr/>
                </a:tc>
                <a:tc>
                  <a:txBody>
                    <a:bodyPr/>
                    <a:lstStyle/>
                    <a:p>
                      <a:pPr algn="r"/>
                      <a:r>
                        <a:rPr lang="en-GB" sz="800"/>
                        <a:t>86.8%</a:t>
                      </a:r>
                    </a:p>
                  </a:txBody>
                  <a:tcPr/>
                </a:tc>
                <a:extLst>
                  <a:ext uri="{0D108BD9-81ED-4DB2-BD59-A6C34878D82A}">
                    <a16:rowId xmlns:a16="http://schemas.microsoft.com/office/drawing/2014/main" val="2861808526"/>
                  </a:ext>
                </a:extLst>
              </a:tr>
              <a:tr h="252156">
                <a:tc>
                  <a:txBody>
                    <a:bodyPr/>
                    <a:lstStyle/>
                    <a:p>
                      <a:r>
                        <a:rPr lang="en-GB" sz="800"/>
                        <a:t>Above 10%</a:t>
                      </a:r>
                    </a:p>
                  </a:txBody>
                  <a:tcPr/>
                </a:tc>
                <a:tc>
                  <a:txBody>
                    <a:bodyPr/>
                    <a:lstStyle/>
                    <a:p>
                      <a:pPr algn="r"/>
                      <a:r>
                        <a:rPr lang="en-GB" sz="800"/>
                        <a:t>26</a:t>
                      </a:r>
                    </a:p>
                  </a:txBody>
                  <a:tcPr/>
                </a:tc>
                <a:tc>
                  <a:txBody>
                    <a:bodyPr/>
                    <a:lstStyle/>
                    <a:p>
                      <a:pPr algn="r"/>
                      <a:r>
                        <a:rPr lang="en-GB" sz="800"/>
                        <a:t>13.2%</a:t>
                      </a:r>
                    </a:p>
                  </a:txBody>
                  <a:tcPr/>
                </a:tc>
                <a:extLst>
                  <a:ext uri="{0D108BD9-81ED-4DB2-BD59-A6C34878D82A}">
                    <a16:rowId xmlns:a16="http://schemas.microsoft.com/office/drawing/2014/main" val="101810139"/>
                  </a:ext>
                </a:extLst>
              </a:tr>
            </a:tbl>
          </a:graphicData>
        </a:graphic>
      </p:graphicFrame>
      <p:graphicFrame>
        <p:nvGraphicFramePr>
          <p:cNvPr id="14" name="Content Placeholder 2">
            <a:extLst>
              <a:ext uri="{FF2B5EF4-FFF2-40B4-BE49-F238E27FC236}">
                <a16:creationId xmlns:a16="http://schemas.microsoft.com/office/drawing/2014/main" id="{3BA71226-93D8-A1F2-F1EA-66AB40613568}"/>
              </a:ext>
            </a:extLst>
          </p:cNvPr>
          <p:cNvGraphicFramePr>
            <a:graphicFrameLocks/>
          </p:cNvGraphicFramePr>
          <p:nvPr>
            <p:extLst>
              <p:ext uri="{D42A27DB-BD31-4B8C-83A1-F6EECF244321}">
                <p14:modId xmlns:p14="http://schemas.microsoft.com/office/powerpoint/2010/main" val="2543869880"/>
              </p:ext>
            </p:extLst>
          </p:nvPr>
        </p:nvGraphicFramePr>
        <p:xfrm>
          <a:off x="447418" y="5150613"/>
          <a:ext cx="2957957" cy="593138"/>
        </p:xfrm>
        <a:graphic>
          <a:graphicData uri="http://schemas.openxmlformats.org/drawingml/2006/table">
            <a:tbl>
              <a:tblPr firstRow="1" bandRow="1">
                <a:tableStyleId>{5940675A-B579-460E-94D1-54222C63F5DA}</a:tableStyleId>
              </a:tblPr>
              <a:tblGrid>
                <a:gridCol w="2957957">
                  <a:extLst>
                    <a:ext uri="{9D8B030D-6E8A-4147-A177-3AD203B41FA5}">
                      <a16:colId xmlns:a16="http://schemas.microsoft.com/office/drawing/2014/main" val="1772709669"/>
                    </a:ext>
                  </a:extLst>
                </a:gridCol>
              </a:tblGrid>
              <a:tr h="593138">
                <a:tc>
                  <a:txBody>
                    <a:bodyPr/>
                    <a:lstStyle/>
                    <a:p>
                      <a:pPr marL="0" algn="l" defTabSz="914400" rtl="0" eaLnBrk="1" latinLnBrk="0" hangingPunct="1"/>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practices in LSC below and above the threshold: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16" name="TextBox 15">
            <a:extLst>
              <a:ext uri="{FF2B5EF4-FFF2-40B4-BE49-F238E27FC236}">
                <a16:creationId xmlns:a16="http://schemas.microsoft.com/office/drawing/2014/main" id="{D8B72632-568F-3245-792F-6E2651C618FB}"/>
              </a:ext>
            </a:extLst>
          </p:cNvPr>
          <p:cNvSpPr txBox="1"/>
          <p:nvPr/>
        </p:nvSpPr>
        <p:spPr>
          <a:xfrm>
            <a:off x="-3289"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Prescribing </a:t>
            </a:r>
          </a:p>
        </p:txBody>
      </p:sp>
      <p:sp>
        <p:nvSpPr>
          <p:cNvPr id="18" name="TextBox 17">
            <a:extLst>
              <a:ext uri="{FF2B5EF4-FFF2-40B4-BE49-F238E27FC236}">
                <a16:creationId xmlns:a16="http://schemas.microsoft.com/office/drawing/2014/main" id="{83F49875-886A-72A0-5FCB-0944E1C9BD85}"/>
              </a:ext>
            </a:extLst>
          </p:cNvPr>
          <p:cNvSpPr txBox="1"/>
          <p:nvPr/>
        </p:nvSpPr>
        <p:spPr>
          <a:xfrm>
            <a:off x="391514" y="2271664"/>
            <a:ext cx="3019645" cy="261610"/>
          </a:xfrm>
          <a:prstGeom prst="rect">
            <a:avLst/>
          </a:prstGeom>
          <a:noFill/>
        </p:spPr>
        <p:txBody>
          <a:bodyPr wrap="square" rtlCol="0">
            <a:spAutoFit/>
          </a:bodyPr>
          <a:lstStyle/>
          <a:p>
            <a:r>
              <a:rPr lang="en-GB" sz="1100" b="1">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July 2025</a:t>
            </a:r>
          </a:p>
        </p:txBody>
      </p:sp>
      <p:graphicFrame>
        <p:nvGraphicFramePr>
          <p:cNvPr id="25" name="Table 24">
            <a:extLst>
              <a:ext uri="{FF2B5EF4-FFF2-40B4-BE49-F238E27FC236}">
                <a16:creationId xmlns:a16="http://schemas.microsoft.com/office/drawing/2014/main" id="{22F02468-E3C1-BA8D-71C1-4F16F52D7254}"/>
              </a:ext>
            </a:extLst>
          </p:cNvPr>
          <p:cNvGraphicFramePr>
            <a:graphicFrameLocks noGrp="1"/>
          </p:cNvGraphicFramePr>
          <p:nvPr>
            <p:extLst>
              <p:ext uri="{D42A27DB-BD31-4B8C-83A1-F6EECF244321}">
                <p14:modId xmlns:p14="http://schemas.microsoft.com/office/powerpoint/2010/main" val="2176738701"/>
              </p:ext>
            </p:extLst>
          </p:nvPr>
        </p:nvGraphicFramePr>
        <p:xfrm>
          <a:off x="432499" y="2533274"/>
          <a:ext cx="5091120" cy="767936"/>
        </p:xfrm>
        <a:graphic>
          <a:graphicData uri="http://schemas.openxmlformats.org/drawingml/2006/table">
            <a:tbl>
              <a:tblPr firstRow="1" bandRow="1">
                <a:tableStyleId>{5C22544A-7EE6-4342-B048-85BDC9FD1C3A}</a:tableStyleId>
              </a:tblPr>
              <a:tblGrid>
                <a:gridCol w="565680">
                  <a:extLst>
                    <a:ext uri="{9D8B030D-6E8A-4147-A177-3AD203B41FA5}">
                      <a16:colId xmlns:a16="http://schemas.microsoft.com/office/drawing/2014/main" val="1602483377"/>
                    </a:ext>
                  </a:extLst>
                </a:gridCol>
                <a:gridCol w="565680">
                  <a:extLst>
                    <a:ext uri="{9D8B030D-6E8A-4147-A177-3AD203B41FA5}">
                      <a16:colId xmlns:a16="http://schemas.microsoft.com/office/drawing/2014/main" val="2929746958"/>
                    </a:ext>
                  </a:extLst>
                </a:gridCol>
                <a:gridCol w="565680">
                  <a:extLst>
                    <a:ext uri="{9D8B030D-6E8A-4147-A177-3AD203B41FA5}">
                      <a16:colId xmlns:a16="http://schemas.microsoft.com/office/drawing/2014/main" val="2660940487"/>
                    </a:ext>
                  </a:extLst>
                </a:gridCol>
                <a:gridCol w="565680">
                  <a:extLst>
                    <a:ext uri="{9D8B030D-6E8A-4147-A177-3AD203B41FA5}">
                      <a16:colId xmlns:a16="http://schemas.microsoft.com/office/drawing/2014/main" val="3507435902"/>
                    </a:ext>
                  </a:extLst>
                </a:gridCol>
                <a:gridCol w="565680">
                  <a:extLst>
                    <a:ext uri="{9D8B030D-6E8A-4147-A177-3AD203B41FA5}">
                      <a16:colId xmlns:a16="http://schemas.microsoft.com/office/drawing/2014/main" val="2335844761"/>
                    </a:ext>
                  </a:extLst>
                </a:gridCol>
                <a:gridCol w="565680">
                  <a:extLst>
                    <a:ext uri="{9D8B030D-6E8A-4147-A177-3AD203B41FA5}">
                      <a16:colId xmlns:a16="http://schemas.microsoft.com/office/drawing/2014/main" val="2259887316"/>
                    </a:ext>
                  </a:extLst>
                </a:gridCol>
                <a:gridCol w="565680">
                  <a:extLst>
                    <a:ext uri="{9D8B030D-6E8A-4147-A177-3AD203B41FA5}">
                      <a16:colId xmlns:a16="http://schemas.microsoft.com/office/drawing/2014/main" val="1070017833"/>
                    </a:ext>
                  </a:extLst>
                </a:gridCol>
                <a:gridCol w="565680">
                  <a:extLst>
                    <a:ext uri="{9D8B030D-6E8A-4147-A177-3AD203B41FA5}">
                      <a16:colId xmlns:a16="http://schemas.microsoft.com/office/drawing/2014/main" val="3509496752"/>
                    </a:ext>
                  </a:extLst>
                </a:gridCol>
                <a:gridCol w="565680">
                  <a:extLst>
                    <a:ext uri="{9D8B030D-6E8A-4147-A177-3AD203B41FA5}">
                      <a16:colId xmlns:a16="http://schemas.microsoft.com/office/drawing/2014/main" val="2489420743"/>
                    </a:ext>
                  </a:extLst>
                </a:gridCol>
              </a:tblGrid>
              <a:tr h="117151">
                <a:tc gridSpan="9">
                  <a:txBody>
                    <a:bodyPr/>
                    <a:lstStyle/>
                    <a:p>
                      <a:endParaRPr lang="en-GB" sz="10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44489">
                <a:tc>
                  <a:txBody>
                    <a:bodyPr/>
                    <a:lstStyle/>
                    <a:p>
                      <a:pPr algn="ctr"/>
                      <a:r>
                        <a:rPr lang="en-GB" sz="700" b="1">
                          <a:solidFill>
                            <a:schemeClr val="bg1"/>
                          </a:solidFill>
                        </a:rPr>
                        <a:t>LSC</a:t>
                      </a:r>
                      <a:endParaRPr lang="en-GB" sz="550" b="1">
                        <a:solidFill>
                          <a:schemeClr val="bg1"/>
                        </a:solidFill>
                      </a:endParaRP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lnR w="381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484394003"/>
                  </a:ext>
                </a:extLst>
              </a:tr>
              <a:tr h="406296">
                <a:tc>
                  <a:txBody>
                    <a:bodyPr/>
                    <a:lstStyle/>
                    <a:p>
                      <a:pPr algn="ctr"/>
                      <a:r>
                        <a:rPr lang="en-GB" sz="700"/>
                        <a:t>7.59%</a:t>
                      </a: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B w="38100" cap="flat" cmpd="sng" algn="ctr">
                      <a:noFill/>
                      <a:prstDash val="solid"/>
                      <a:round/>
                      <a:headEnd type="none" w="med" len="med"/>
                      <a:tailEnd type="none" w="med" len="med"/>
                    </a:lnB>
                    <a:solidFill>
                      <a:srgbClr val="00B050"/>
                    </a:solidFill>
                  </a:tcPr>
                </a:tc>
                <a:tc>
                  <a:txBody>
                    <a:bodyPr/>
                    <a:lstStyle/>
                    <a:p>
                      <a:endParaRPr lang="en-GB" sz="1000"/>
                    </a:p>
                  </a:txBody>
                  <a:tcPr>
                    <a:lnL w="57150" cap="flat" cmpd="sng" algn="ctr">
                      <a:solidFill>
                        <a:schemeClr val="bg1"/>
                      </a:solidFill>
                      <a:prstDash val="solid"/>
                      <a:round/>
                      <a:headEnd type="none" w="med" len="med"/>
                      <a:tailEnd type="none" w="med" len="med"/>
                    </a:lnL>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R w="38100" cap="flat" cmpd="sng" algn="ctr">
                      <a:noFill/>
                      <a:prstDash val="solid"/>
                      <a:round/>
                      <a:headEnd type="none" w="med" len="med"/>
                      <a:tailEnd type="none" w="med" len="med"/>
                    </a:lnR>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6140083"/>
                  </a:ext>
                </a:extLst>
              </a:tr>
            </a:tbl>
          </a:graphicData>
        </a:graphic>
      </p:graphicFrame>
      <p:pic>
        <p:nvPicPr>
          <p:cNvPr id="10" name="Picture 9">
            <a:extLst>
              <a:ext uri="{FF2B5EF4-FFF2-40B4-BE49-F238E27FC236}">
                <a16:creationId xmlns:a16="http://schemas.microsoft.com/office/drawing/2014/main" id="{30E773E7-4569-690D-055E-3EEB33E43085}"/>
              </a:ext>
            </a:extLst>
          </p:cNvPr>
          <p:cNvPicPr>
            <a:picLocks noChangeAspect="1"/>
          </p:cNvPicPr>
          <p:nvPr/>
        </p:nvPicPr>
        <p:blipFill>
          <a:blip r:embed="rId4"/>
          <a:stretch>
            <a:fillRect/>
          </a:stretch>
        </p:blipFill>
        <p:spPr>
          <a:xfrm>
            <a:off x="1138261" y="2686722"/>
            <a:ext cx="4779353" cy="614488"/>
          </a:xfrm>
          <a:prstGeom prst="rect">
            <a:avLst/>
          </a:prstGeom>
        </p:spPr>
      </p:pic>
      <p:graphicFrame>
        <p:nvGraphicFramePr>
          <p:cNvPr id="12" name="Content Placeholder 2">
            <a:extLst>
              <a:ext uri="{FF2B5EF4-FFF2-40B4-BE49-F238E27FC236}">
                <a16:creationId xmlns:a16="http://schemas.microsoft.com/office/drawing/2014/main" id="{281F83A8-2D44-AF67-3666-85AC73E3A32A}"/>
              </a:ext>
            </a:extLst>
          </p:cNvPr>
          <p:cNvGraphicFramePr>
            <a:graphicFrameLocks/>
          </p:cNvGraphicFramePr>
          <p:nvPr>
            <p:extLst>
              <p:ext uri="{D42A27DB-BD31-4B8C-83A1-F6EECF244321}">
                <p14:modId xmlns:p14="http://schemas.microsoft.com/office/powerpoint/2010/main" val="4192110288"/>
              </p:ext>
            </p:extLst>
          </p:nvPr>
        </p:nvGraphicFramePr>
        <p:xfrm>
          <a:off x="551285" y="4151761"/>
          <a:ext cx="2957957" cy="598264"/>
        </p:xfrm>
        <a:graphic>
          <a:graphicData uri="http://schemas.openxmlformats.org/drawingml/2006/table">
            <a:tbl>
              <a:tblPr firstRow="1" bandRow="1">
                <a:tableStyleId>{5940675A-B579-460E-94D1-54222C63F5DA}</a:tableStyleId>
              </a:tblPr>
              <a:tblGrid>
                <a:gridCol w="2957957">
                  <a:extLst>
                    <a:ext uri="{9D8B030D-6E8A-4147-A177-3AD203B41FA5}">
                      <a16:colId xmlns:a16="http://schemas.microsoft.com/office/drawing/2014/main" val="1772709669"/>
                    </a:ext>
                  </a:extLst>
                </a:gridCol>
              </a:tblGrid>
              <a:tr h="598264">
                <a:tc>
                  <a:txBody>
                    <a:bodyPr/>
                    <a:lstStyle/>
                    <a:p>
                      <a:pPr marL="0" algn="l" defTabSz="914400" rtl="0" eaLnBrk="1" latinLnBrk="0" hangingPunct="1"/>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LSC’s performance (bold line) compared to the other ICBs in the county </a:t>
                      </a:r>
                      <a:r>
                        <a:rPr lang="en-GB" sz="110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pic>
        <p:nvPicPr>
          <p:cNvPr id="15" name="Picture 14">
            <a:extLst>
              <a:ext uri="{FF2B5EF4-FFF2-40B4-BE49-F238E27FC236}">
                <a16:creationId xmlns:a16="http://schemas.microsoft.com/office/drawing/2014/main" id="{A4D62042-3B63-0B2B-64E5-D7DE798AC66B}"/>
              </a:ext>
            </a:extLst>
          </p:cNvPr>
          <p:cNvPicPr>
            <a:picLocks noChangeAspect="1"/>
          </p:cNvPicPr>
          <p:nvPr/>
        </p:nvPicPr>
        <p:blipFill>
          <a:blip r:embed="rId5"/>
          <a:stretch>
            <a:fillRect/>
          </a:stretch>
        </p:blipFill>
        <p:spPr>
          <a:xfrm>
            <a:off x="3525861" y="3302878"/>
            <a:ext cx="2512493" cy="3582431"/>
          </a:xfrm>
          <a:prstGeom prst="rect">
            <a:avLst/>
          </a:prstGeom>
        </p:spPr>
      </p:pic>
      <p:sp>
        <p:nvSpPr>
          <p:cNvPr id="2" name="TextBox 1">
            <a:extLst>
              <a:ext uri="{FF2B5EF4-FFF2-40B4-BE49-F238E27FC236}">
                <a16:creationId xmlns:a16="http://schemas.microsoft.com/office/drawing/2014/main" id="{944A67AC-DFF0-1D52-426F-6562BF440884}"/>
              </a:ext>
            </a:extLst>
          </p:cNvPr>
          <p:cNvSpPr txBox="1"/>
          <p:nvPr/>
        </p:nvSpPr>
        <p:spPr>
          <a:xfrm>
            <a:off x="551285" y="1226421"/>
            <a:ext cx="11374015" cy="261610"/>
          </a:xfrm>
          <a:prstGeom prst="rect">
            <a:avLst/>
          </a:prstGeom>
          <a:solidFill>
            <a:schemeClr val="tx1"/>
          </a:solidFill>
          <a:ln>
            <a:solidFill>
              <a:schemeClr val="accent1"/>
            </a:solidFill>
          </a:ln>
        </p:spPr>
        <p:txBody>
          <a:bodyPr wrap="square" rtlCol="0">
            <a:spAutoFit/>
          </a:bodyPr>
          <a:lstStyle/>
          <a:p>
            <a:pPr algn="ctr"/>
            <a:r>
              <a:rPr lang="en-GB" sz="1050" b="1">
                <a:solidFill>
                  <a:schemeClr val="bg1"/>
                </a:solidFill>
              </a:rPr>
              <a:t>NOTE : Metric data has been updated.  No update to Action and Risk narrative; previous month’s update shown below in grey for information only</a:t>
            </a:r>
          </a:p>
        </p:txBody>
      </p:sp>
    </p:spTree>
    <p:extLst>
      <p:ext uri="{BB962C8B-B14F-4D97-AF65-F5344CB8AC3E}">
        <p14:creationId xmlns:p14="http://schemas.microsoft.com/office/powerpoint/2010/main" val="182218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13</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92165567"/>
              </p:ext>
            </p:extLst>
          </p:nvPr>
        </p:nvGraphicFramePr>
        <p:xfrm>
          <a:off x="6279126" y="1427774"/>
          <a:ext cx="5721655" cy="5271157"/>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2091310">
                <a:tc>
                  <a:txBody>
                    <a:bodyPr/>
                    <a:lstStyle/>
                    <a:p>
                      <a:r>
                        <a:rPr lang="en-GB" sz="1050" b="1">
                          <a:solidFill>
                            <a:schemeClr val="tx1"/>
                          </a:solidFill>
                          <a:latin typeface="Abadi Extra Light"/>
                        </a:rPr>
                        <a:t>What does this tell us?  </a:t>
                      </a:r>
                    </a:p>
                    <a:p>
                      <a:pPr marL="231775" indent="-231775">
                        <a:buFont typeface="Arial" panose="020B0604020202020204" pitchFamily="34" charset="0"/>
                        <a:buChar char="•"/>
                        <a:defRPr/>
                      </a:pPr>
                      <a:r>
                        <a:rPr lang="en-GB" sz="1050">
                          <a:solidFill>
                            <a:schemeClr val="tx1"/>
                          </a:solidFill>
                          <a:latin typeface="Abadi Extra Light"/>
                        </a:rPr>
                        <a:t>The L&amp;SC July 2025 position for the prescribing of high doses of opioids is 1.014 per 1,000 patients which remains above the national average of 0.779. </a:t>
                      </a:r>
                    </a:p>
                    <a:p>
                      <a:pPr marL="231775" indent="-231775">
                        <a:buFont typeface="Arial" panose="020B0604020202020204" pitchFamily="34" charset="0"/>
                        <a:buChar char="•"/>
                        <a:defRPr/>
                      </a:pPr>
                      <a:r>
                        <a:rPr lang="en-GB" sz="1050">
                          <a:solidFill>
                            <a:schemeClr val="tx1"/>
                          </a:solidFill>
                          <a:latin typeface="Abadi Extra Light"/>
                        </a:rPr>
                        <a:t>The ICB’s position continues to improve, with the reduction being at a faster than the national rate therefore closing the gap. </a:t>
                      </a:r>
                    </a:p>
                    <a:p>
                      <a:pPr marL="231775" indent="-231775">
                        <a:buFont typeface="Arial" panose="020B0604020202020204" pitchFamily="34" charset="0"/>
                        <a:buChar char="•"/>
                        <a:defRPr/>
                      </a:pPr>
                      <a:r>
                        <a:rPr lang="en-GB" sz="1050">
                          <a:solidFill>
                            <a:schemeClr val="tx1"/>
                          </a:solidFill>
                          <a:latin typeface="Abadi Extra Light"/>
                        </a:rPr>
                        <a:t>Reductions have been seen in all sub-ICB areas since 2019.</a:t>
                      </a:r>
                    </a:p>
                    <a:p>
                      <a:pPr marL="231775" indent="-231775">
                        <a:buFont typeface="Arial" panose="020B0604020202020204" pitchFamily="34" charset="0"/>
                        <a:buChar char="•"/>
                        <a:defRPr/>
                      </a:pPr>
                      <a:r>
                        <a:rPr lang="en-GB" sz="1050">
                          <a:solidFill>
                            <a:schemeClr val="tx1"/>
                          </a:solidFill>
                          <a:latin typeface="Abadi Extra Light"/>
                        </a:rPr>
                        <a:t>The prescribing of high doses of opioids is highest in Blackpool, Fylde &amp; Wyre and West Lancashire.  </a:t>
                      </a:r>
                    </a:p>
                    <a:p>
                      <a:pPr marL="231775" indent="-231775">
                        <a:buFont typeface="Arial" panose="020B0604020202020204" pitchFamily="34" charset="0"/>
                        <a:buChar char="•"/>
                        <a:defRPr/>
                      </a:pPr>
                      <a:r>
                        <a:rPr lang="en-GB" sz="1050">
                          <a:solidFill>
                            <a:schemeClr val="tx1"/>
                          </a:solidFill>
                          <a:latin typeface="Abadi Extra Light"/>
                        </a:rPr>
                        <a:t>2 sub ICB areas (Greater Preston and East Lancashire) are below the national average</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b="0" i="0" u="none" strike="noStrike" kern="1200" noProof="0">
                          <a:solidFill>
                            <a:schemeClr val="tx1"/>
                          </a:solidFill>
                          <a:latin typeface="Abadi Extra Light"/>
                        </a:rPr>
                        <a:t>Since April 2024, t</a:t>
                      </a:r>
                      <a:r>
                        <a:rPr lang="en-GB" sz="1050" i="0" kern="1200">
                          <a:solidFill>
                            <a:schemeClr val="tx1"/>
                          </a:solidFill>
                          <a:latin typeface="Abadi Extra Light"/>
                          <a:ea typeface="+mn-ea"/>
                          <a:cs typeface="+mn-cs"/>
                        </a:rPr>
                        <a:t>here are 299</a:t>
                      </a:r>
                      <a:r>
                        <a:rPr lang="en-GB" sz="1050" b="0" i="0" u="none" strike="noStrike" kern="1200" noProof="0">
                          <a:solidFill>
                            <a:schemeClr val="tx1"/>
                          </a:solidFill>
                          <a:latin typeface="Abadi Extra Light"/>
                        </a:rPr>
                        <a:t> fewer people on opioids within LSC ICB; it is estimated that this equates to at least 5 lives saved (based on NHSE harm statement </a:t>
                      </a:r>
                      <a:r>
                        <a:rPr lang="en-GB" sz="1050" b="0" i="1" u="none" strike="noStrike" kern="1200" noProof="0">
                          <a:solidFill>
                            <a:schemeClr val="tx1"/>
                          </a:solidFill>
                          <a:latin typeface="Abadi Extra Light"/>
                        </a:rPr>
                        <a:t>“We estimate that for every 62 patients with chronic pain who can be supported with alternatives to long-term opioid analgesia one life can be saved”</a:t>
                      </a:r>
                      <a:r>
                        <a:rPr lang="en-GB" sz="1050" b="0" i="0" u="none" strike="noStrike" kern="1200" noProof="0">
                          <a:solidFill>
                            <a:schemeClr val="tx1"/>
                          </a:solidFill>
                          <a:latin typeface="Abadi Extra Light"/>
                        </a:rPr>
                        <a:t>). NOTE: an update on this data is expected in next months report. </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50">
                        <a:solidFill>
                          <a:schemeClr val="tx1"/>
                        </a:solidFill>
                        <a:latin typeface="Abadi Extra Light" panose="020B0204020104020204"/>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245407">
                <a:tc>
                  <a:txBody>
                    <a:bodyPr/>
                    <a:lstStyle/>
                    <a:p>
                      <a:r>
                        <a:rPr lang="en-GB" sz="1050" b="1">
                          <a:solidFill>
                            <a:schemeClr val="bg1">
                              <a:lumMod val="75000"/>
                            </a:schemeClr>
                          </a:solidFill>
                          <a:latin typeface="Abadi Extra Light"/>
                        </a:rPr>
                        <a:t>Actions/ updates :</a:t>
                      </a:r>
                      <a:endParaRPr lang="en-GB" sz="1050" i="0" kern="1200">
                        <a:solidFill>
                          <a:schemeClr val="bg1">
                            <a:lumMod val="75000"/>
                          </a:schemeClr>
                        </a:solidFill>
                        <a:latin typeface="Abadi Extra Light"/>
                        <a:ea typeface="+mn-ea"/>
                        <a:cs typeface="+mn-cs"/>
                      </a:endParaRPr>
                    </a:p>
                    <a:p>
                      <a:pPr marL="171450" lvl="0" indent="-171450" algn="just">
                        <a:lnSpc>
                          <a:spcPct val="100000"/>
                        </a:lnSpc>
                        <a:spcBef>
                          <a:spcPts val="0"/>
                        </a:spcBef>
                        <a:spcAft>
                          <a:spcPts val="0"/>
                        </a:spcAft>
                        <a:buFont typeface="Arial" panose="020B0604020202020204" pitchFamily="34" charset="0"/>
                        <a:buChar char="•"/>
                      </a:pPr>
                      <a:r>
                        <a:rPr lang="en-GB" sz="1050" b="0" i="0" u="none" strike="noStrike" kern="1200" noProof="0">
                          <a:solidFill>
                            <a:schemeClr val="bg1">
                              <a:lumMod val="75000"/>
                            </a:schemeClr>
                          </a:solidFill>
                          <a:latin typeface="Abadi Extra Light" panose="020B0204020104020204"/>
                        </a:rPr>
                        <a:t>ICB wide Community Of Practice (COP) event held on 22</a:t>
                      </a:r>
                      <a:r>
                        <a:rPr lang="en-GB" sz="1050" b="0" i="0" u="none" strike="noStrike" kern="1200" baseline="30000" noProof="0">
                          <a:solidFill>
                            <a:schemeClr val="bg1">
                              <a:lumMod val="75000"/>
                            </a:schemeClr>
                          </a:solidFill>
                          <a:latin typeface="Abadi Extra Light" panose="020B0204020104020204"/>
                        </a:rPr>
                        <a:t>nd</a:t>
                      </a:r>
                      <a:r>
                        <a:rPr lang="en-GB" sz="1050" b="0" i="0" u="none" strike="noStrike" kern="1200" noProof="0">
                          <a:solidFill>
                            <a:schemeClr val="bg1">
                              <a:lumMod val="75000"/>
                            </a:schemeClr>
                          </a:solidFill>
                          <a:latin typeface="Abadi Extra Light" panose="020B0204020104020204"/>
                        </a:rPr>
                        <a:t> October. Over 150 LSCICB health care professionals attended. Guest speakers NHSE advisor Control drug lesion officer and trauma informed trainer. Positive feedback provided post event. </a:t>
                      </a:r>
                    </a:p>
                    <a:p>
                      <a:pPr marL="171450" lvl="0" indent="-171450" algn="just">
                        <a:lnSpc>
                          <a:spcPct val="100000"/>
                        </a:lnSpc>
                        <a:spcBef>
                          <a:spcPts val="0"/>
                        </a:spcBef>
                        <a:spcAft>
                          <a:spcPts val="0"/>
                        </a:spcAft>
                        <a:buFont typeface="Arial" panose="020B0604020202020204" pitchFamily="34" charset="0"/>
                        <a:buChar char="•"/>
                      </a:pPr>
                      <a:r>
                        <a:rPr lang="en-GB" sz="1050" b="0" i="0" u="none" strike="noStrike" kern="1200" noProof="0">
                          <a:solidFill>
                            <a:schemeClr val="bg1">
                              <a:lumMod val="75000"/>
                            </a:schemeClr>
                          </a:solidFill>
                          <a:latin typeface="Abadi Extra Light" panose="020B0204020104020204"/>
                        </a:rPr>
                        <a:t>COP event post event feedback requested further work with acute trusts is needed to support the appropriate use of opioids within LSCICB population. </a:t>
                      </a:r>
                      <a:endParaRPr lang="en-GB">
                        <a:solidFill>
                          <a:schemeClr val="bg1">
                            <a:lumMod val="75000"/>
                          </a:schemeClr>
                        </a:solidFill>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0" i="0" u="none" strike="noStrike" kern="1200" noProof="0">
                          <a:solidFill>
                            <a:schemeClr val="bg1">
                              <a:lumMod val="75000"/>
                            </a:schemeClr>
                          </a:solidFill>
                          <a:latin typeface="Abadi Extra Light" panose="020B0204020104020204"/>
                        </a:rPr>
                        <a:t>ICB clinical lead met with pain specialist form Lancashire Teaching hospital and the specialist is keen to review RAG status of pain medication, lower the opioid dose to further form 80mg MEDD in primary care, link with COP and work to set up MDT within the trust and primary care. </a:t>
                      </a:r>
                      <a:endParaRPr lang="en-GB">
                        <a:solidFill>
                          <a:schemeClr val="bg1">
                            <a:lumMod val="75000"/>
                          </a:schemeClr>
                        </a:solidFill>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0" i="0" u="none" strike="noStrike" kern="1200" noProof="0">
                          <a:solidFill>
                            <a:schemeClr val="bg1">
                              <a:lumMod val="75000"/>
                            </a:schemeClr>
                          </a:solidFill>
                          <a:latin typeface="Abadi Extra Light" panose="020B0204020104020204"/>
                        </a:rPr>
                        <a:t>Barrow ICC is working on hosting a flipping pain event in coming months and inviting occupational health colleagues from large employer organisation, community pharmacists, work well team and wider health and social care staff.   </a:t>
                      </a:r>
                      <a:endParaRPr lang="en-GB">
                        <a:solidFill>
                          <a:schemeClr val="bg1">
                            <a:lumMod val="75000"/>
                          </a:schemeClr>
                        </a:solidFill>
                        <a:latin typeface="Abadi Extra Light" panose="020B0204020104020204"/>
                      </a:endParaRPr>
                    </a:p>
                    <a:p>
                      <a:pPr marL="0" lvl="0" indent="0" algn="just">
                        <a:buNone/>
                      </a:pPr>
                      <a:endParaRPr lang="en-GB" sz="1050" i="0" kern="1200">
                        <a:solidFill>
                          <a:schemeClr val="bg1">
                            <a:lumMod val="75000"/>
                          </a:schemeClr>
                        </a:solidFill>
                        <a:latin typeface="Abadi Extra Light"/>
                        <a:ea typeface="+mn-ea"/>
                        <a:cs typeface="+mn-cs"/>
                      </a:endParaRPr>
                    </a:p>
                    <a:p>
                      <a:pPr marL="171450" lvl="0" indent="-171450" algn="l" rtl="0" eaLnBrk="1" latinLnBrk="0" hangingPunct="1">
                        <a:buFont typeface="Arial" panose="020B0604020202020204" pitchFamily="34" charset="0"/>
                        <a:buChar char="•"/>
                      </a:pPr>
                      <a:endParaRPr lang="en-GB" sz="1050" i="0" kern="1200">
                        <a:solidFill>
                          <a:schemeClr val="bg1">
                            <a:lumMod val="75000"/>
                          </a:schemeClr>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607717">
                <a:tc>
                  <a:txBody>
                    <a:bodyPr/>
                    <a:lstStyle/>
                    <a:p>
                      <a:r>
                        <a:rPr lang="en-GB" sz="1050" b="1">
                          <a:solidFill>
                            <a:schemeClr val="bg1">
                              <a:lumMod val="75000"/>
                            </a:schemeClr>
                          </a:solidFill>
                          <a:latin typeface="Abadi Extra Light"/>
                        </a:rPr>
                        <a:t>Risks:</a:t>
                      </a:r>
                      <a:endParaRPr lang="en-GB" sz="1050" i="0" kern="1200">
                        <a:solidFill>
                          <a:schemeClr val="bg1">
                            <a:lumMod val="75000"/>
                          </a:schemeClr>
                        </a:solidFill>
                        <a:latin typeface="Abadi Extra Light"/>
                        <a:ea typeface="+mn-ea"/>
                        <a:cs typeface="+mn-cs"/>
                      </a:endParaRPr>
                    </a:p>
                    <a:p>
                      <a:pPr lvl="0">
                        <a:buNone/>
                      </a:pPr>
                      <a:endParaRPr lang="en-GB" sz="1050" i="0" kern="1200">
                        <a:solidFill>
                          <a:schemeClr val="bg1">
                            <a:lumMod val="75000"/>
                          </a:schemeClr>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514245731"/>
              </p:ext>
            </p:extLst>
          </p:nvPr>
        </p:nvGraphicFramePr>
        <p:xfrm>
          <a:off x="510764" y="2558019"/>
          <a:ext cx="5460140" cy="709776"/>
        </p:xfrm>
        <a:graphic>
          <a:graphicData uri="http://schemas.openxmlformats.org/drawingml/2006/table">
            <a:tbl>
              <a:tblPr firstRow="1" bandRow="1">
                <a:tableStyleId>{5C22544A-7EE6-4342-B048-85BDC9FD1C3A}</a:tableStyleId>
              </a:tblPr>
              <a:tblGrid>
                <a:gridCol w="546014">
                  <a:extLst>
                    <a:ext uri="{9D8B030D-6E8A-4147-A177-3AD203B41FA5}">
                      <a16:colId xmlns:a16="http://schemas.microsoft.com/office/drawing/2014/main" val="2634743259"/>
                    </a:ext>
                  </a:extLst>
                </a:gridCol>
                <a:gridCol w="546014">
                  <a:extLst>
                    <a:ext uri="{9D8B030D-6E8A-4147-A177-3AD203B41FA5}">
                      <a16:colId xmlns:a16="http://schemas.microsoft.com/office/drawing/2014/main" val="1602483377"/>
                    </a:ext>
                  </a:extLst>
                </a:gridCol>
                <a:gridCol w="546014">
                  <a:extLst>
                    <a:ext uri="{9D8B030D-6E8A-4147-A177-3AD203B41FA5}">
                      <a16:colId xmlns:a16="http://schemas.microsoft.com/office/drawing/2014/main" val="2929746958"/>
                    </a:ext>
                  </a:extLst>
                </a:gridCol>
                <a:gridCol w="546014">
                  <a:extLst>
                    <a:ext uri="{9D8B030D-6E8A-4147-A177-3AD203B41FA5}">
                      <a16:colId xmlns:a16="http://schemas.microsoft.com/office/drawing/2014/main" val="2660940487"/>
                    </a:ext>
                  </a:extLst>
                </a:gridCol>
                <a:gridCol w="546014">
                  <a:extLst>
                    <a:ext uri="{9D8B030D-6E8A-4147-A177-3AD203B41FA5}">
                      <a16:colId xmlns:a16="http://schemas.microsoft.com/office/drawing/2014/main" val="3507435902"/>
                    </a:ext>
                  </a:extLst>
                </a:gridCol>
                <a:gridCol w="546014">
                  <a:extLst>
                    <a:ext uri="{9D8B030D-6E8A-4147-A177-3AD203B41FA5}">
                      <a16:colId xmlns:a16="http://schemas.microsoft.com/office/drawing/2014/main" val="2335844761"/>
                    </a:ext>
                  </a:extLst>
                </a:gridCol>
                <a:gridCol w="546014">
                  <a:extLst>
                    <a:ext uri="{9D8B030D-6E8A-4147-A177-3AD203B41FA5}">
                      <a16:colId xmlns:a16="http://schemas.microsoft.com/office/drawing/2014/main" val="2259887316"/>
                    </a:ext>
                  </a:extLst>
                </a:gridCol>
                <a:gridCol w="546014">
                  <a:extLst>
                    <a:ext uri="{9D8B030D-6E8A-4147-A177-3AD203B41FA5}">
                      <a16:colId xmlns:a16="http://schemas.microsoft.com/office/drawing/2014/main" val="1070017833"/>
                    </a:ext>
                  </a:extLst>
                </a:gridCol>
                <a:gridCol w="546014">
                  <a:extLst>
                    <a:ext uri="{9D8B030D-6E8A-4147-A177-3AD203B41FA5}">
                      <a16:colId xmlns:a16="http://schemas.microsoft.com/office/drawing/2014/main" val="3509496752"/>
                    </a:ext>
                  </a:extLst>
                </a:gridCol>
                <a:gridCol w="546014">
                  <a:extLst>
                    <a:ext uri="{9D8B030D-6E8A-4147-A177-3AD203B41FA5}">
                      <a16:colId xmlns:a16="http://schemas.microsoft.com/office/drawing/2014/main" val="2489420743"/>
                    </a:ext>
                  </a:extLst>
                </a:gridCol>
              </a:tblGrid>
              <a:tr h="137184">
                <a:tc gridSpan="10">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86296">
                <a:tc>
                  <a:txBody>
                    <a:bodyPr/>
                    <a:lstStyle/>
                    <a:p>
                      <a:pPr algn="ctr"/>
                      <a:r>
                        <a:rPr lang="en-GB" sz="60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60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86296">
                <a:tc>
                  <a:txBody>
                    <a:bodyPr/>
                    <a:lstStyle/>
                    <a:p>
                      <a:pPr algn="ctr"/>
                      <a:r>
                        <a:rPr lang="en-GB" sz="900"/>
                        <a:t>0.779</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1.014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796062508"/>
              </p:ext>
            </p:extLst>
          </p:nvPr>
        </p:nvGraphicFramePr>
        <p:xfrm>
          <a:off x="470310" y="1278716"/>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69490">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prescribing data and indicates quality of prescribing through responsible prescribing of high dose of opioids per 1000 population. Provides an insight into prescribing and clinical quality. The definition of high dose is above 120mg morphine equivalent per day. There is little evidence that long term prescribing above this dose is helpful, and risk of harm is present.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696019259"/>
              </p:ext>
            </p:extLst>
          </p:nvPr>
        </p:nvGraphicFramePr>
        <p:xfrm>
          <a:off x="478551" y="60240"/>
          <a:ext cx="9669438" cy="1051560"/>
        </p:xfrm>
        <a:graphic>
          <a:graphicData uri="http://schemas.openxmlformats.org/drawingml/2006/table">
            <a:tbl>
              <a:tblPr firstRow="1" bandRow="1">
                <a:tableStyleId>{5940675A-B579-460E-94D1-54222C63F5DA}</a:tableStyleId>
              </a:tblPr>
              <a:tblGrid>
                <a:gridCol w="814137">
                  <a:extLst>
                    <a:ext uri="{9D8B030D-6E8A-4147-A177-3AD203B41FA5}">
                      <a16:colId xmlns:a16="http://schemas.microsoft.com/office/drawing/2014/main" val="844903451"/>
                    </a:ext>
                  </a:extLst>
                </a:gridCol>
                <a:gridCol w="1023484">
                  <a:extLst>
                    <a:ext uri="{9D8B030D-6E8A-4147-A177-3AD203B41FA5}">
                      <a16:colId xmlns:a16="http://schemas.microsoft.com/office/drawing/2014/main" val="150642026"/>
                    </a:ext>
                  </a:extLst>
                </a:gridCol>
                <a:gridCol w="1707152">
                  <a:extLst>
                    <a:ext uri="{9D8B030D-6E8A-4147-A177-3AD203B41FA5}">
                      <a16:colId xmlns:a16="http://schemas.microsoft.com/office/drawing/2014/main" val="2633645383"/>
                    </a:ext>
                  </a:extLst>
                </a:gridCol>
                <a:gridCol w="605015">
                  <a:extLst>
                    <a:ext uri="{9D8B030D-6E8A-4147-A177-3AD203B41FA5}">
                      <a16:colId xmlns:a16="http://schemas.microsoft.com/office/drawing/2014/main" val="2170868012"/>
                    </a:ext>
                  </a:extLst>
                </a:gridCol>
                <a:gridCol w="1423803">
                  <a:extLst>
                    <a:ext uri="{9D8B030D-6E8A-4147-A177-3AD203B41FA5}">
                      <a16:colId xmlns:a16="http://schemas.microsoft.com/office/drawing/2014/main" val="1688799777"/>
                    </a:ext>
                  </a:extLst>
                </a:gridCol>
                <a:gridCol w="1063314">
                  <a:extLst>
                    <a:ext uri="{9D8B030D-6E8A-4147-A177-3AD203B41FA5}">
                      <a16:colId xmlns:a16="http://schemas.microsoft.com/office/drawing/2014/main" val="1375552321"/>
                    </a:ext>
                  </a:extLst>
                </a:gridCol>
                <a:gridCol w="3032533">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4"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9. High Dose Opioids : Opioids with likely daily dose of ≥120mg morphine equivalence per 1000 patients: July-25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trike="noStrike" baseline="0">
                          <a:solidFill>
                            <a:schemeClr val="tx1"/>
                          </a:solidFill>
                        </a:rPr>
                        <a:t>Quality &amp; Outcomes Committee </a:t>
                      </a:r>
                      <a:r>
                        <a:rPr lang="en-GB" sz="1000" b="1">
                          <a:solidFill>
                            <a:schemeClr val="tx1"/>
                          </a:solidFill>
                        </a:rPr>
                        <a:t>/   Primary Care Quality Group &amp;  Medicines Safety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Kathryn Lord &amp; Nicola Baxter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Andrew White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Faye Prescott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2" name="Content Placeholder 2">
            <a:extLst>
              <a:ext uri="{FF2B5EF4-FFF2-40B4-BE49-F238E27FC236}">
                <a16:creationId xmlns:a16="http://schemas.microsoft.com/office/drawing/2014/main" id="{84C3C12A-E785-7672-7308-0F69CF9C8F8A}"/>
              </a:ext>
            </a:extLst>
          </p:cNvPr>
          <p:cNvGraphicFramePr>
            <a:graphicFrameLocks/>
          </p:cNvGraphicFramePr>
          <p:nvPr>
            <p:extLst>
              <p:ext uri="{D42A27DB-BD31-4B8C-83A1-F6EECF244321}">
                <p14:modId xmlns:p14="http://schemas.microsoft.com/office/powerpoint/2010/main" val="1354648334"/>
              </p:ext>
            </p:extLst>
          </p:nvPr>
        </p:nvGraphicFramePr>
        <p:xfrm>
          <a:off x="3930240" y="4183084"/>
          <a:ext cx="2108437" cy="762000"/>
        </p:xfrm>
        <a:graphic>
          <a:graphicData uri="http://schemas.openxmlformats.org/drawingml/2006/table">
            <a:tbl>
              <a:tblPr firstRow="1" bandRow="1">
                <a:tableStyleId>{5940675A-B579-460E-94D1-54222C63F5DA}</a:tableStyleId>
              </a:tblPr>
              <a:tblGrid>
                <a:gridCol w="2108437">
                  <a:extLst>
                    <a:ext uri="{9D8B030D-6E8A-4147-A177-3AD203B41FA5}">
                      <a16:colId xmlns:a16="http://schemas.microsoft.com/office/drawing/2014/main" val="1772709669"/>
                    </a:ext>
                  </a:extLst>
                </a:gridCol>
              </a:tblGrid>
              <a:tr h="598264">
                <a:tc>
                  <a:txBody>
                    <a:bodyPr/>
                    <a:lstStyle/>
                    <a:p>
                      <a:pPr marL="0" algn="l" defTabSz="914400" rtl="0" eaLnBrk="1" latinLnBrk="0" hangingPunct="1"/>
                      <a:r>
                        <a:rPr lang="en-GB" sz="110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Line graph of LSC’s  monthly performance(blue line) compared to England (orange line) since June 2019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3" name="Content Placeholder 2">
            <a:extLst>
              <a:ext uri="{FF2B5EF4-FFF2-40B4-BE49-F238E27FC236}">
                <a16:creationId xmlns:a16="http://schemas.microsoft.com/office/drawing/2014/main" id="{AB6CF12E-4779-D8AF-D19F-ED97D911C7D5}"/>
              </a:ext>
            </a:extLst>
          </p:cNvPr>
          <p:cNvGraphicFramePr>
            <a:graphicFrameLocks/>
          </p:cNvGraphicFramePr>
          <p:nvPr>
            <p:extLst>
              <p:ext uri="{D42A27DB-BD31-4B8C-83A1-F6EECF244321}">
                <p14:modId xmlns:p14="http://schemas.microsoft.com/office/powerpoint/2010/main" val="2422139032"/>
              </p:ext>
            </p:extLst>
          </p:nvPr>
        </p:nvGraphicFramePr>
        <p:xfrm>
          <a:off x="560762" y="5959473"/>
          <a:ext cx="1875305" cy="762000"/>
        </p:xfrm>
        <a:graphic>
          <a:graphicData uri="http://schemas.openxmlformats.org/drawingml/2006/table">
            <a:tbl>
              <a:tblPr firstRow="1" bandRow="1">
                <a:tableStyleId>{5940675A-B579-460E-94D1-54222C63F5DA}</a:tableStyleId>
              </a:tblPr>
              <a:tblGrid>
                <a:gridCol w="1875305">
                  <a:extLst>
                    <a:ext uri="{9D8B030D-6E8A-4147-A177-3AD203B41FA5}">
                      <a16:colId xmlns:a16="http://schemas.microsoft.com/office/drawing/2014/main" val="1772709669"/>
                    </a:ext>
                  </a:extLst>
                </a:gridCol>
              </a:tblGrid>
              <a:tr h="598264">
                <a:tc>
                  <a:txBody>
                    <a:bodyPr/>
                    <a:lstStyle/>
                    <a:p>
                      <a:pPr marL="0" algn="r" defTabSz="914400" rtl="0" eaLnBrk="1" latinLnBrk="0" hangingPunct="1"/>
                      <a:r>
                        <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Comparison of Place level performance against LSC ICB (dark grey) and England (orange line) </a:t>
                      </a:r>
                      <a:r>
                        <a:rPr lang="en-GB" sz="110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GB" sz="11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17" name="TextBox 16">
            <a:extLst>
              <a:ext uri="{FF2B5EF4-FFF2-40B4-BE49-F238E27FC236}">
                <a16:creationId xmlns:a16="http://schemas.microsoft.com/office/drawing/2014/main" id="{ECFCE053-38F0-D49F-943C-6C2E67EFD288}"/>
              </a:ext>
            </a:extLst>
          </p:cNvPr>
          <p:cNvSpPr txBox="1"/>
          <p:nvPr/>
        </p:nvSpPr>
        <p:spPr>
          <a:xfrm>
            <a:off x="-52515" y="0"/>
            <a:ext cx="400110" cy="6721473"/>
          </a:xfrm>
          <a:prstGeom prst="rect">
            <a:avLst/>
          </a:prstGeom>
          <a:noFill/>
          <a:ln>
            <a:solidFill>
              <a:srgbClr val="4472C4"/>
            </a:solidFill>
          </a:ln>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Prescribing </a:t>
            </a:r>
          </a:p>
        </p:txBody>
      </p:sp>
      <p:sp>
        <p:nvSpPr>
          <p:cNvPr id="14" name="TextBox 13">
            <a:extLst>
              <a:ext uri="{FF2B5EF4-FFF2-40B4-BE49-F238E27FC236}">
                <a16:creationId xmlns:a16="http://schemas.microsoft.com/office/drawing/2014/main" id="{62C44739-EEED-2D9C-808E-71FB336A6D8B}"/>
              </a:ext>
            </a:extLst>
          </p:cNvPr>
          <p:cNvSpPr txBox="1"/>
          <p:nvPr/>
        </p:nvSpPr>
        <p:spPr>
          <a:xfrm>
            <a:off x="478551" y="2296409"/>
            <a:ext cx="6126070" cy="261610"/>
          </a:xfrm>
          <a:prstGeom prst="rect">
            <a:avLst/>
          </a:prstGeom>
          <a:noFill/>
        </p:spPr>
        <p:txBody>
          <a:bodyPr wrap="square">
            <a:spAutoFit/>
          </a:bodyPr>
          <a:lstStyle/>
          <a:p>
            <a:r>
              <a:rPr lang="en-GB" sz="1100" b="1">
                <a:solidFill>
                  <a:schemeClr val="bg1">
                    <a:lumMod val="50000"/>
                  </a:schemeClr>
                </a:solidFill>
                <a:latin typeface="Abadi Extra Light"/>
                <a:ea typeface="Calibri"/>
                <a:cs typeface="Calibri"/>
              </a:rPr>
              <a:t>June</a:t>
            </a:r>
            <a:r>
              <a:rPr lang="en-GB" sz="1100" b="1" i="0">
                <a:solidFill>
                  <a:schemeClr val="bg1">
                    <a:lumMod val="50000"/>
                  </a:schemeClr>
                </a:solidFill>
                <a:latin typeface="Abadi Extra Light"/>
                <a:ea typeface="Calibri"/>
                <a:cs typeface="Calibri"/>
              </a:rPr>
              <a:t> 2025:</a:t>
            </a:r>
            <a:endParaRPr lang="en-GB" sz="1100" i="0">
              <a:solidFill>
                <a:schemeClr val="bg1">
                  <a:lumMod val="50000"/>
                </a:schemeClr>
              </a:solidFill>
              <a:highlight>
                <a:srgbClr val="FFFF00"/>
              </a:highlight>
              <a:latin typeface="Abadi Extra Light"/>
              <a:ea typeface="Calibri"/>
              <a:cs typeface="Calibri"/>
            </a:endParaRPr>
          </a:p>
        </p:txBody>
      </p:sp>
      <p:pic>
        <p:nvPicPr>
          <p:cNvPr id="6" name="Picture 5">
            <a:extLst>
              <a:ext uri="{FF2B5EF4-FFF2-40B4-BE49-F238E27FC236}">
                <a16:creationId xmlns:a16="http://schemas.microsoft.com/office/drawing/2014/main" id="{D4C4DAFB-0C31-B82B-3F9E-E1205FE1244E}"/>
              </a:ext>
            </a:extLst>
          </p:cNvPr>
          <p:cNvPicPr>
            <a:picLocks noChangeAspect="1"/>
          </p:cNvPicPr>
          <p:nvPr/>
        </p:nvPicPr>
        <p:blipFill>
          <a:blip r:embed="rId3"/>
          <a:stretch>
            <a:fillRect/>
          </a:stretch>
        </p:blipFill>
        <p:spPr>
          <a:xfrm>
            <a:off x="539811" y="3287180"/>
            <a:ext cx="3248417" cy="1662136"/>
          </a:xfrm>
          <a:prstGeom prst="rect">
            <a:avLst/>
          </a:prstGeom>
        </p:spPr>
      </p:pic>
      <p:pic>
        <p:nvPicPr>
          <p:cNvPr id="7" name="Picture 6">
            <a:extLst>
              <a:ext uri="{FF2B5EF4-FFF2-40B4-BE49-F238E27FC236}">
                <a16:creationId xmlns:a16="http://schemas.microsoft.com/office/drawing/2014/main" id="{F3290046-74AF-2A28-7483-EFB437252076}"/>
              </a:ext>
            </a:extLst>
          </p:cNvPr>
          <p:cNvPicPr>
            <a:picLocks noChangeAspect="1"/>
          </p:cNvPicPr>
          <p:nvPr/>
        </p:nvPicPr>
        <p:blipFill>
          <a:blip r:embed="rId4"/>
          <a:stretch>
            <a:fillRect/>
          </a:stretch>
        </p:blipFill>
        <p:spPr>
          <a:xfrm>
            <a:off x="2649234" y="4945084"/>
            <a:ext cx="3298075" cy="1852808"/>
          </a:xfrm>
          <a:prstGeom prst="rect">
            <a:avLst/>
          </a:prstGeom>
        </p:spPr>
      </p:pic>
      <p:pic>
        <p:nvPicPr>
          <p:cNvPr id="10" name="Picture 9">
            <a:extLst>
              <a:ext uri="{FF2B5EF4-FFF2-40B4-BE49-F238E27FC236}">
                <a16:creationId xmlns:a16="http://schemas.microsoft.com/office/drawing/2014/main" id="{10664366-DC44-F305-59FA-80CA9C88DC8C}"/>
              </a:ext>
            </a:extLst>
          </p:cNvPr>
          <p:cNvPicPr>
            <a:picLocks noChangeAspect="1"/>
          </p:cNvPicPr>
          <p:nvPr/>
        </p:nvPicPr>
        <p:blipFill>
          <a:blip r:embed="rId5"/>
          <a:stretch>
            <a:fillRect/>
          </a:stretch>
        </p:blipFill>
        <p:spPr>
          <a:xfrm>
            <a:off x="1654600" y="2723936"/>
            <a:ext cx="4348517" cy="502518"/>
          </a:xfrm>
          <a:prstGeom prst="rect">
            <a:avLst/>
          </a:prstGeom>
        </p:spPr>
      </p:pic>
      <p:sp>
        <p:nvSpPr>
          <p:cNvPr id="2" name="TextBox 1">
            <a:extLst>
              <a:ext uri="{FF2B5EF4-FFF2-40B4-BE49-F238E27FC236}">
                <a16:creationId xmlns:a16="http://schemas.microsoft.com/office/drawing/2014/main" id="{205BE8EA-F31A-317F-6C1D-887B30C7274B}"/>
              </a:ext>
            </a:extLst>
          </p:cNvPr>
          <p:cNvSpPr txBox="1"/>
          <p:nvPr/>
        </p:nvSpPr>
        <p:spPr>
          <a:xfrm>
            <a:off x="472677" y="1106570"/>
            <a:ext cx="11374015" cy="261610"/>
          </a:xfrm>
          <a:prstGeom prst="rect">
            <a:avLst/>
          </a:prstGeom>
          <a:solidFill>
            <a:schemeClr val="tx1"/>
          </a:solidFill>
          <a:ln>
            <a:solidFill>
              <a:schemeClr val="accent1"/>
            </a:solidFill>
          </a:ln>
        </p:spPr>
        <p:txBody>
          <a:bodyPr wrap="square" rtlCol="0">
            <a:spAutoFit/>
          </a:bodyPr>
          <a:lstStyle/>
          <a:p>
            <a:pPr algn="ctr"/>
            <a:r>
              <a:rPr lang="en-GB" sz="1050" b="1">
                <a:solidFill>
                  <a:schemeClr val="bg1"/>
                </a:solidFill>
              </a:rPr>
              <a:t>NOTE : Metric data has been updated.  No update to Action and Risk narrative; previous month’s update shown below in grey for information only</a:t>
            </a:r>
          </a:p>
        </p:txBody>
      </p:sp>
    </p:spTree>
    <p:extLst>
      <p:ext uri="{BB962C8B-B14F-4D97-AF65-F5344CB8AC3E}">
        <p14:creationId xmlns:p14="http://schemas.microsoft.com/office/powerpoint/2010/main" val="42392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14</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074048204"/>
              </p:ext>
            </p:extLst>
          </p:nvPr>
        </p:nvGraphicFramePr>
        <p:xfrm>
          <a:off x="6150180" y="1301648"/>
          <a:ext cx="5745755" cy="5725552"/>
        </p:xfrm>
        <a:graphic>
          <a:graphicData uri="http://schemas.openxmlformats.org/drawingml/2006/table">
            <a:tbl>
              <a:tblPr firstRow="1" bandRow="1">
                <a:tableStyleId>{5940675A-B579-460E-94D1-54222C63F5DA}</a:tableStyleId>
              </a:tblPr>
              <a:tblGrid>
                <a:gridCol w="5745755">
                  <a:extLst>
                    <a:ext uri="{9D8B030D-6E8A-4147-A177-3AD203B41FA5}">
                      <a16:colId xmlns:a16="http://schemas.microsoft.com/office/drawing/2014/main" val="1772709669"/>
                    </a:ext>
                  </a:extLst>
                </a:gridCol>
              </a:tblGrid>
              <a:tr h="1184469">
                <a:tc>
                  <a:txBody>
                    <a:bodyPr/>
                    <a:lstStyle/>
                    <a:p>
                      <a:r>
                        <a:rPr lang="en-GB" sz="1050" b="1">
                          <a:solidFill>
                            <a:schemeClr val="bg1">
                              <a:lumMod val="75000"/>
                            </a:schemeClr>
                          </a:solidFill>
                          <a:latin typeface="Abadi Extra Light"/>
                        </a:rPr>
                        <a:t>What does this tell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bg1">
                              <a:lumMod val="75000"/>
                            </a:schemeClr>
                          </a:solidFill>
                          <a:latin typeface="Abadi Extra Light" panose="020B0204020104020204" pitchFamily="34" charset="0"/>
                        </a:rPr>
                        <a:t>The monthly volume of NHS sight tests has remained relatively static over the past 12 month period, with the number of tests being undertaken usually lying between 35,000 and 40,000 per month.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a:solidFill>
                            <a:schemeClr val="bg1">
                              <a:lumMod val="75000"/>
                            </a:schemeClr>
                          </a:solidFill>
                          <a:latin typeface="Abadi Extra Light"/>
                        </a:rPr>
                        <a:t>In June, the number of sight tests performed increased (2%) from the previous month and remains in line with the 12-month average.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748862">
                <a:tc>
                  <a:txBody>
                    <a:bodyPr/>
                    <a:lstStyle/>
                    <a:p>
                      <a:r>
                        <a:rPr lang="en-GB" sz="1050" b="1">
                          <a:solidFill>
                            <a:schemeClr val="tx1"/>
                          </a:solidFill>
                          <a:latin typeface="Abadi Extra Light"/>
                        </a:rPr>
                        <a:t>Actions:</a:t>
                      </a: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50" i="0" kern="1200">
                          <a:solidFill>
                            <a:schemeClr val="tx1"/>
                          </a:solidFill>
                          <a:latin typeface="Abadi Extra Light"/>
                          <a:ea typeface="+mn-ea"/>
                          <a:cs typeface="+mn-cs"/>
                        </a:rPr>
                        <a:t>The contract for the Easy Eye Care​ initiative (</a:t>
                      </a:r>
                      <a:r>
                        <a:rPr lang="en-GB" sz="1050" i="0" kern="1200">
                          <a:solidFill>
                            <a:schemeClr val="tx1"/>
                          </a:solidFill>
                          <a:latin typeface="Abadi Extra Light"/>
                          <a:ea typeface="+mn-ea"/>
                          <a:cs typeface="+mn-cs"/>
                        </a:rPr>
                        <a:t>which promotes sight tests for patients with learning disabilities and autism</a:t>
                      </a:r>
                      <a:r>
                        <a:rPr lang="en-US" sz="1050" i="0" kern="1200">
                          <a:solidFill>
                            <a:schemeClr val="tx1"/>
                          </a:solidFill>
                          <a:latin typeface="Abadi Extra Light"/>
                          <a:ea typeface="+mn-ea"/>
                          <a:cs typeface="+mn-cs"/>
                        </a:rPr>
                        <a:t>​) has been renewed until March 2026. </a:t>
                      </a:r>
                      <a:endParaRPr lang="en-GB" sz="1050" i="0" kern="1200">
                        <a:solidFill>
                          <a:schemeClr val="tx1"/>
                        </a:solidFill>
                        <a:latin typeface="Abadi Extra Light"/>
                        <a:ea typeface="+mn-ea"/>
                        <a:cs typeface="+mn-cs"/>
                      </a:endParaRPr>
                    </a:p>
                    <a:p>
                      <a:pPr marL="0" indent="0" algn="just" defTabSz="914400" rtl="0" eaLnBrk="1" fontAlgn="base" latinLnBrk="0" hangingPunct="1">
                        <a:buFont typeface="Arial" panose="020B0604020202020204" pitchFamily="34" charset="0"/>
                        <a:buNone/>
                      </a:pPr>
                      <a:r>
                        <a:rPr lang="en-GB" sz="1050" i="0" kern="1200">
                          <a:solidFill>
                            <a:schemeClr val="tx1"/>
                          </a:solidFill>
                          <a:latin typeface="Abadi Extra Light"/>
                          <a:ea typeface="+mn-ea"/>
                          <a:cs typeface="+mn-cs"/>
                        </a:rPr>
                        <a:t>The ICB is developing a local Sight Test Access Improvement Programme to improve access to NHS sight tests for eligible residents of Lancashire and South Cumbria. As part of the programme a number of local initiatives are being developed:-</a:t>
                      </a:r>
                      <a:r>
                        <a:rPr lang="en-US" sz="1050" i="0" kern="1200">
                          <a:solidFill>
                            <a:schemeClr val="tx1"/>
                          </a:solidFill>
                          <a:latin typeface="Abadi Extra Light"/>
                          <a:ea typeface="+mn-ea"/>
                          <a:cs typeface="+mn-cs"/>
                        </a:rPr>
                        <a:t>​</a:t>
                      </a:r>
                    </a:p>
                    <a:p>
                      <a:pPr marL="171450" lvl="1"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Homeless population – shelters within Blackburn with Darwen, East Lancs and Blackpool have provided eye tests. </a:t>
                      </a:r>
                      <a:r>
                        <a:rPr lang="en-US" sz="1050" i="0" kern="1200">
                          <a:solidFill>
                            <a:schemeClr val="tx1"/>
                          </a:solidFill>
                          <a:latin typeface="Abadi Extra Light"/>
                          <a:ea typeface="+mn-ea"/>
                          <a:cs typeface="+mn-cs"/>
                        </a:rPr>
                        <a:t>​</a:t>
                      </a:r>
                    </a:p>
                    <a:p>
                      <a:pPr marL="171450" lvl="1"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‘Easy Eye Care’ – promotes sight tests for patients with learning disabilities and autism</a:t>
                      </a:r>
                      <a:r>
                        <a:rPr lang="en-US" sz="1050" i="0" kern="1200">
                          <a:solidFill>
                            <a:schemeClr val="tx1"/>
                          </a:solidFill>
                          <a:latin typeface="Abadi Extra Light"/>
                          <a:ea typeface="+mn-ea"/>
                          <a:cs typeface="+mn-cs"/>
                        </a:rPr>
                        <a:t>​ and the service is continuing during 2025 / 26</a:t>
                      </a:r>
                    </a:p>
                    <a:p>
                      <a:pPr marL="171450" lvl="1"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Special Schools – Implementing the national programme t</a:t>
                      </a:r>
                      <a:r>
                        <a:rPr lang="en-US" sz="1050" i="0" kern="1200">
                          <a:solidFill>
                            <a:schemeClr val="tx1"/>
                          </a:solidFill>
                          <a:latin typeface="Abadi Extra Light"/>
                          <a:ea typeface="+mn-ea"/>
                          <a:cs typeface="+mn-cs"/>
                        </a:rPr>
                        <a:t>o make sight tests available for all pupils attending special schools following launch b</a:t>
                      </a:r>
                      <a:r>
                        <a:rPr lang="en-GB" sz="1050" i="0" kern="1200">
                          <a:solidFill>
                            <a:schemeClr val="tx1"/>
                          </a:solidFill>
                          <a:latin typeface="Abadi Extra Light"/>
                          <a:ea typeface="+mn-ea"/>
                          <a:cs typeface="+mn-cs"/>
                        </a:rPr>
                        <a:t>y the national team</a:t>
                      </a:r>
                      <a:endParaRPr lang="en-US" sz="1050" i="0" kern="1200">
                        <a:solidFill>
                          <a:schemeClr val="tx1"/>
                        </a:solidFill>
                        <a:latin typeface="Abadi Extra Light"/>
                        <a:ea typeface="+mn-ea"/>
                        <a:cs typeface="+mn-cs"/>
                      </a:endParaRPr>
                    </a:p>
                    <a:p>
                      <a:pPr marL="171450" lvl="1"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Reducing Inequalities – benchmarking geographies across the Lancashire and South Cumbria to promote sight tests in populations where uptake is low.​</a:t>
                      </a:r>
                    </a:p>
                    <a:p>
                      <a:pPr marL="0" lvl="1" indent="0" algn="just">
                        <a:buNone/>
                      </a:pPr>
                      <a:r>
                        <a:rPr lang="en-GB" sz="1050" i="0" kern="1200">
                          <a:solidFill>
                            <a:schemeClr val="tx1"/>
                          </a:solidFill>
                          <a:latin typeface="Abadi Extra Light"/>
                          <a:ea typeface="+mn-ea"/>
                          <a:cs typeface="+mn-cs"/>
                        </a:rPr>
                        <a:t>There is a communications and engagement workstream as part of the programme which will develop material to support patients accessing eyesight tests (subject to available funding)</a:t>
                      </a:r>
                    </a:p>
                    <a:p>
                      <a:pPr marL="171450" lvl="1" indent="-171450" algn="just" rtl="0" eaLnBrk="1" fontAlgn="base" latinLnBrk="0" hangingPunct="1">
                        <a:buFont typeface="Arial" panose="020B0604020202020204" pitchFamily="34" charset="0"/>
                        <a:buChar char="•"/>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02192">
                <a:tc>
                  <a:txBody>
                    <a:bodyPr/>
                    <a:lstStyle/>
                    <a:p>
                      <a:r>
                        <a:rPr lang="en-GB" sz="1050" b="1">
                          <a:solidFill>
                            <a:schemeClr val="tx1"/>
                          </a:solidFill>
                          <a:latin typeface="Abadi Extra Light"/>
                        </a:rPr>
                        <a:t>Risks: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noProof="0">
                          <a:solidFill>
                            <a:schemeClr val="tx1"/>
                          </a:solidFill>
                          <a:latin typeface="Abadi Extra Light"/>
                          <a:ea typeface="+mn-ea"/>
                          <a:cs typeface="+mn-cs"/>
                        </a:rPr>
                        <a:t>Due to a national issue no current data is available.  No issues have been noted by the Optometry group in relation to provision of services.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noProof="0">
                          <a:solidFill>
                            <a:schemeClr val="tx1"/>
                          </a:solidFill>
                          <a:latin typeface="Abadi Extra Light"/>
                          <a:ea typeface="+mn-ea"/>
                          <a:cs typeface="+mn-cs"/>
                        </a:rPr>
                        <a:t>The focus of many of the above initiatives is on reducing health inequalities, and therefore the impact on improving access to NHS sight tests across the whole L&amp;SC population may be minimal.</a:t>
                      </a:r>
                      <a:endParaRPr lang="en-US" sz="1050" i="0" kern="1200">
                        <a:solidFill>
                          <a:schemeClr val="tx1"/>
                        </a:solidFill>
                        <a:latin typeface="Abadi Extra Light"/>
                        <a:ea typeface="+mn-ea"/>
                        <a:cs typeface="+mn-cs"/>
                      </a:endParaRPr>
                    </a:p>
                    <a:p>
                      <a:pPr marL="171450"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The sight tests in special schools​ initiative has been </a:t>
                      </a:r>
                      <a:r>
                        <a:rPr lang="en-US" sz="1050" i="0" kern="1200">
                          <a:solidFill>
                            <a:schemeClr val="tx1"/>
                          </a:solidFill>
                          <a:latin typeface="Abadi Extra Light"/>
                          <a:ea typeface="+mn-ea"/>
                          <a:cs typeface="+mn-cs"/>
                        </a:rPr>
                        <a:t>launched by  NHSE.  The current GOS sight test provision allocation does not cover all special schools​​.  Awaiting agreement from ICB Executives to proceed with procurement.</a:t>
                      </a:r>
                    </a:p>
                    <a:p>
                      <a:pPr marL="628650" lvl="1" indent="-171450" rtl="0" fontAlgn="base">
                        <a:buFont typeface="Arial" panose="020B0604020202020204" pitchFamily="34" charset="0"/>
                        <a:buChar char="•"/>
                      </a:pPr>
                      <a:endParaRPr lang="en-US" sz="1050" b="0" i="0" kern="1200">
                        <a:solidFill>
                          <a:schemeClr val="tx1"/>
                        </a:solidFill>
                        <a:effectLst/>
                        <a:latin typeface="Abadi Extra Light" panose="020B0204020104020204" pitchFamily="34" charset="0"/>
                        <a:ea typeface="+mn-ea"/>
                        <a:cs typeface="+mn-cs"/>
                      </a:endParaRP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687266029"/>
              </p:ext>
            </p:extLst>
          </p:nvPr>
        </p:nvGraphicFramePr>
        <p:xfrm>
          <a:off x="487020" y="1288982"/>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total number of NHS general ophthalmic service (GOS) sight tests carried out in Lancashire and South Cumbria per month.  This data will be subject to seasonal variation.</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NHS sight tests are free for restricted cohorts of the population which include children, people in full time education, those over 60years, those receiving certain benefits, and those with/a family history of specific health and eye conditions.</a:t>
                      </a:r>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1314735171"/>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j-ea"/>
                          <a:cs typeface="+mj-cs"/>
                        </a:rPr>
                        <a:t>10. Optometrist NHS Sight Tests: </a:t>
                      </a:r>
                      <a:r>
                        <a:rPr lang="en-US" sz="1600" b="0" i="0" u="none" strike="noStrike" kern="1200" cap="none" spc="0" normalizeH="0" baseline="0" noProof="0">
                          <a:ln>
                            <a:noFill/>
                          </a:ln>
                          <a:solidFill>
                            <a:schemeClr val="tx1"/>
                          </a:solidFill>
                          <a:effectLst/>
                          <a:uLnTx/>
                          <a:uFillTx/>
                          <a:latin typeface="+mn-lt"/>
                          <a:ea typeface="+mj-ea"/>
                          <a:cs typeface="+mj-cs"/>
                        </a:rPr>
                        <a:t>June 25</a:t>
                      </a:r>
                      <a:endParaRPr lang="en-GB" sz="16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Ophthalmic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Dawn Haworth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Dawn Haworth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Tom Mackley</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5" name="Table 14">
            <a:extLst>
              <a:ext uri="{FF2B5EF4-FFF2-40B4-BE49-F238E27FC236}">
                <a16:creationId xmlns:a16="http://schemas.microsoft.com/office/drawing/2014/main" id="{F45D7D37-283E-1CB1-57D4-56CBDDBE8D97}"/>
              </a:ext>
            </a:extLst>
          </p:cNvPr>
          <p:cNvGraphicFramePr>
            <a:graphicFrameLocks noGrp="1"/>
          </p:cNvGraphicFramePr>
          <p:nvPr>
            <p:extLst>
              <p:ext uri="{D42A27DB-BD31-4B8C-83A1-F6EECF244321}">
                <p14:modId xmlns:p14="http://schemas.microsoft.com/office/powerpoint/2010/main" val="1153922267"/>
              </p:ext>
            </p:extLst>
          </p:nvPr>
        </p:nvGraphicFramePr>
        <p:xfrm>
          <a:off x="487020" y="2432186"/>
          <a:ext cx="5459738" cy="259080"/>
        </p:xfrm>
        <a:graphic>
          <a:graphicData uri="http://schemas.openxmlformats.org/drawingml/2006/table">
            <a:tbl>
              <a:tblPr firstRow="1" bandRow="1">
                <a:tableStyleId>{5A111915-BE36-4E01-A7E5-04B1672EAD32}</a:tableStyleId>
              </a:tblPr>
              <a:tblGrid>
                <a:gridCol w="3663144">
                  <a:extLst>
                    <a:ext uri="{9D8B030D-6E8A-4147-A177-3AD203B41FA5}">
                      <a16:colId xmlns:a16="http://schemas.microsoft.com/office/drawing/2014/main" val="1144645483"/>
                    </a:ext>
                  </a:extLst>
                </a:gridCol>
                <a:gridCol w="1796594">
                  <a:extLst>
                    <a:ext uri="{9D8B030D-6E8A-4147-A177-3AD203B41FA5}">
                      <a16:colId xmlns:a16="http://schemas.microsoft.com/office/drawing/2014/main" val="2813126454"/>
                    </a:ext>
                  </a:extLst>
                </a:gridCol>
              </a:tblGrid>
              <a:tr h="161544">
                <a:tc>
                  <a:txBody>
                    <a:bodyPr/>
                    <a:lstStyle/>
                    <a:p>
                      <a:r>
                        <a:rPr lang="en-US" sz="1100" b="1">
                          <a:solidFill>
                            <a:schemeClr val="bg1">
                              <a:lumMod val="75000"/>
                            </a:schemeClr>
                          </a:solidFill>
                        </a:rPr>
                        <a:t>LSC NHS Sight Tests, current month June 2025:</a:t>
                      </a:r>
                    </a:p>
                  </a:txBody>
                  <a:tcPr>
                    <a:lnL w="6350" cap="flat" cmpd="sng" algn="ctr">
                      <a:noFill/>
                      <a:prstDash val="solid"/>
                      <a:miter lim="800000"/>
                    </a:lnL>
                    <a:solidFill>
                      <a:schemeClr val="accent1"/>
                    </a:solidFill>
                  </a:tcPr>
                </a:tc>
                <a:tc>
                  <a:txBody>
                    <a:bodyPr/>
                    <a:lstStyle/>
                    <a:p>
                      <a:pPr marL="0" algn="ctr" defTabSz="914400" rtl="0" eaLnBrk="1" latinLnBrk="0" hangingPunct="1"/>
                      <a:r>
                        <a:rPr lang="en-GB" sz="1100" kern="1200">
                          <a:solidFill>
                            <a:schemeClr val="bg1">
                              <a:lumMod val="75000"/>
                            </a:schemeClr>
                          </a:solidFill>
                          <a:latin typeface="+mn-lt"/>
                          <a:ea typeface="+mn-ea"/>
                          <a:cs typeface="+mn-cs"/>
                        </a:rPr>
                        <a:t>36,935</a:t>
                      </a:r>
                    </a:p>
                  </a:txBody>
                  <a:tcPr anchor="ctr">
                    <a:noFill/>
                  </a:tcPr>
                </a:tc>
                <a:extLst>
                  <a:ext uri="{0D108BD9-81ED-4DB2-BD59-A6C34878D82A}">
                    <a16:rowId xmlns:a16="http://schemas.microsoft.com/office/drawing/2014/main" val="223102144"/>
                  </a:ext>
                </a:extLst>
              </a:tr>
            </a:tbl>
          </a:graphicData>
        </a:graphic>
      </p:graphicFrame>
      <p:sp>
        <p:nvSpPr>
          <p:cNvPr id="9" name="TextBox 8">
            <a:extLst>
              <a:ext uri="{FF2B5EF4-FFF2-40B4-BE49-F238E27FC236}">
                <a16:creationId xmlns:a16="http://schemas.microsoft.com/office/drawing/2014/main" id="{55D0CFAB-1210-48A4-EA73-687CBA34BC45}"/>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Optometry:    </a:t>
            </a:r>
            <a:r>
              <a:rPr lang="en-GB" sz="1400">
                <a:latin typeface="Abadi Extra Light" panose="020B0204020104020204" pitchFamily="34" charset="0"/>
              </a:rPr>
              <a:t>Activity </a:t>
            </a:r>
          </a:p>
        </p:txBody>
      </p:sp>
      <p:graphicFrame>
        <p:nvGraphicFramePr>
          <p:cNvPr id="6" name="Content Placeholder 2">
            <a:extLst>
              <a:ext uri="{FF2B5EF4-FFF2-40B4-BE49-F238E27FC236}">
                <a16:creationId xmlns:a16="http://schemas.microsoft.com/office/drawing/2014/main" id="{1541F9ED-F9BC-A183-092B-78BBBC3E111B}"/>
              </a:ext>
            </a:extLst>
          </p:cNvPr>
          <p:cNvGraphicFramePr>
            <a:graphicFrameLocks/>
          </p:cNvGraphicFramePr>
          <p:nvPr>
            <p:extLst>
              <p:ext uri="{D42A27DB-BD31-4B8C-83A1-F6EECF244321}">
                <p14:modId xmlns:p14="http://schemas.microsoft.com/office/powerpoint/2010/main" val="3776479429"/>
              </p:ext>
            </p:extLst>
          </p:nvPr>
        </p:nvGraphicFramePr>
        <p:xfrm>
          <a:off x="449219" y="5938324"/>
          <a:ext cx="11446716" cy="598264"/>
        </p:xfrm>
        <a:graphic>
          <a:graphicData uri="http://schemas.openxmlformats.org/drawingml/2006/table">
            <a:tbl>
              <a:tblPr firstRow="1" bandRow="1">
                <a:tableStyleId>{5940675A-B579-460E-94D1-54222C63F5DA}</a:tableStyleId>
              </a:tblPr>
              <a:tblGrid>
                <a:gridCol w="11446716">
                  <a:extLst>
                    <a:ext uri="{9D8B030D-6E8A-4147-A177-3AD203B41FA5}">
                      <a16:colId xmlns:a16="http://schemas.microsoft.com/office/drawing/2014/main" val="1772709669"/>
                    </a:ext>
                  </a:extLst>
                </a:gridCol>
              </a:tblGrid>
              <a:tr h="598264">
                <a:tc>
                  <a:txBody>
                    <a:bodyPr/>
                    <a:lstStyle/>
                    <a:p>
                      <a:endParaRPr lang="en-GB" sz="1050" b="0" i="1">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pic>
        <p:nvPicPr>
          <p:cNvPr id="2" name="Picture 1">
            <a:extLst>
              <a:ext uri="{FF2B5EF4-FFF2-40B4-BE49-F238E27FC236}">
                <a16:creationId xmlns:a16="http://schemas.microsoft.com/office/drawing/2014/main" id="{8672E111-A2DC-43F8-F68E-0277B1538875}"/>
              </a:ext>
            </a:extLst>
          </p:cNvPr>
          <p:cNvPicPr>
            <a:picLocks noChangeAspect="1"/>
          </p:cNvPicPr>
          <p:nvPr/>
        </p:nvPicPr>
        <p:blipFill>
          <a:blip r:embed="rId3">
            <a:duotone>
              <a:prstClr val="black"/>
              <a:schemeClr val="tx2">
                <a:tint val="45000"/>
                <a:satMod val="400000"/>
              </a:schemeClr>
            </a:duotone>
          </a:blip>
          <a:stretch>
            <a:fillRect/>
          </a:stretch>
        </p:blipFill>
        <p:spPr>
          <a:xfrm>
            <a:off x="679543" y="2765986"/>
            <a:ext cx="4956159" cy="2987452"/>
          </a:xfrm>
          <a:prstGeom prst="rect">
            <a:avLst/>
          </a:prstGeom>
          <a:ln>
            <a:solidFill>
              <a:schemeClr val="accent1"/>
            </a:solidFill>
          </a:ln>
        </p:spPr>
      </p:pic>
      <p:sp>
        <p:nvSpPr>
          <p:cNvPr id="7" name="TextBox 6">
            <a:extLst>
              <a:ext uri="{FF2B5EF4-FFF2-40B4-BE49-F238E27FC236}">
                <a16:creationId xmlns:a16="http://schemas.microsoft.com/office/drawing/2014/main" id="{5E09AA5B-5AF7-A1B9-EDD4-3D987911AEFF}"/>
              </a:ext>
            </a:extLst>
          </p:cNvPr>
          <p:cNvSpPr txBox="1"/>
          <p:nvPr/>
        </p:nvSpPr>
        <p:spPr>
          <a:xfrm>
            <a:off x="487020" y="5873903"/>
            <a:ext cx="5459737" cy="938719"/>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Optometry and Eye Health</a:t>
            </a:r>
          </a:p>
          <a:p>
            <a:r>
              <a:rPr lang="en-GB" sz="1100">
                <a:latin typeface="Abadi Extra Light" panose="020B0204020104020204" pitchFamily="34" charset="0"/>
              </a:rPr>
              <a:t>Improvements in Optometry services and eye health will be achieved by: </a:t>
            </a:r>
          </a:p>
          <a:p>
            <a:pPr marL="171450" indent="-171450">
              <a:buFont typeface="Arial" panose="020B0604020202020204" pitchFamily="34" charset="0"/>
              <a:buChar char="•"/>
            </a:pPr>
            <a:r>
              <a:rPr lang="en-GB" sz="1100">
                <a:latin typeface="Abadi Extra Light" panose="020B0204020104020204" pitchFamily="34" charset="0"/>
              </a:rPr>
              <a:t>Local diagnosis of glaucoma, diabetic retinopathy, Acute Macular Degeneration (AMD)</a:t>
            </a:r>
          </a:p>
          <a:p>
            <a:pPr marL="171450" indent="-171450">
              <a:buFont typeface="Arial" panose="020B0604020202020204" pitchFamily="34" charset="0"/>
              <a:buChar char="•"/>
            </a:pPr>
            <a:r>
              <a:rPr lang="en-GB" sz="1100">
                <a:latin typeface="Abadi Extra Light" panose="020B0204020104020204" pitchFamily="34" charset="0"/>
              </a:rPr>
              <a:t>Improved access through community diagnostic hubs.</a:t>
            </a:r>
          </a:p>
          <a:p>
            <a:pPr marL="171450" indent="-171450">
              <a:buFont typeface="Arial" panose="020B0604020202020204" pitchFamily="34" charset="0"/>
              <a:buChar char="•"/>
            </a:pPr>
            <a:r>
              <a:rPr lang="en-GB" sz="1100">
                <a:latin typeface="Abadi Extra Light" panose="020B0204020104020204" pitchFamily="34" charset="0"/>
              </a:rPr>
              <a:t>Integration with Neighbourhood Health Centres and MDTs</a:t>
            </a:r>
          </a:p>
        </p:txBody>
      </p:sp>
      <p:sp>
        <p:nvSpPr>
          <p:cNvPr id="8" name="TextBox 7">
            <a:extLst>
              <a:ext uri="{FF2B5EF4-FFF2-40B4-BE49-F238E27FC236}">
                <a16:creationId xmlns:a16="http://schemas.microsoft.com/office/drawing/2014/main" id="{F2051A37-1C83-387B-FC42-C451883EEA00}"/>
              </a:ext>
            </a:extLst>
          </p:cNvPr>
          <p:cNvSpPr txBox="1"/>
          <p:nvPr/>
        </p:nvSpPr>
        <p:spPr>
          <a:xfrm>
            <a:off x="626766" y="1035066"/>
            <a:ext cx="11374015" cy="253916"/>
          </a:xfrm>
          <a:prstGeom prst="rect">
            <a:avLst/>
          </a:prstGeom>
          <a:solidFill>
            <a:schemeClr val="tx1"/>
          </a:solidFill>
          <a:ln>
            <a:solidFill>
              <a:schemeClr val="accent1"/>
            </a:solidFill>
          </a:ln>
        </p:spPr>
        <p:txBody>
          <a:bodyPr wrap="square" rtlCol="0">
            <a:spAutoFit/>
          </a:bodyPr>
          <a:lstStyle/>
          <a:p>
            <a:pPr algn="ctr"/>
            <a:r>
              <a:rPr lang="en-GB" sz="1050" b="1">
                <a:solidFill>
                  <a:schemeClr val="bg1"/>
                </a:solidFill>
              </a:rPr>
              <a:t>NOTE : Metric data has not been updated due to national reporting delays; previous month’s update shown below in grey for information only.  Narrative has been updated.</a:t>
            </a:r>
          </a:p>
        </p:txBody>
      </p:sp>
    </p:spTree>
    <p:extLst>
      <p:ext uri="{BB962C8B-B14F-4D97-AF65-F5344CB8AC3E}">
        <p14:creationId xmlns:p14="http://schemas.microsoft.com/office/powerpoint/2010/main" val="148674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15</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355892825"/>
              </p:ext>
            </p:extLst>
          </p:nvPr>
        </p:nvGraphicFramePr>
        <p:xfrm>
          <a:off x="5912875" y="1450729"/>
          <a:ext cx="6087906" cy="5081215"/>
        </p:xfrm>
        <a:graphic>
          <a:graphicData uri="http://schemas.openxmlformats.org/drawingml/2006/table">
            <a:tbl>
              <a:tblPr firstRow="1" bandRow="1">
                <a:tableStyleId>{5940675A-B579-460E-94D1-54222C63F5DA}</a:tableStyleId>
              </a:tblPr>
              <a:tblGrid>
                <a:gridCol w="6087906">
                  <a:extLst>
                    <a:ext uri="{9D8B030D-6E8A-4147-A177-3AD203B41FA5}">
                      <a16:colId xmlns:a16="http://schemas.microsoft.com/office/drawing/2014/main" val="1772709669"/>
                    </a:ext>
                  </a:extLst>
                </a:gridCol>
              </a:tblGrid>
              <a:tr h="707489">
                <a:tc>
                  <a:txBody>
                    <a:bodyPr/>
                    <a:lstStyle/>
                    <a:p>
                      <a:r>
                        <a:rPr lang="en-GB" sz="1050" b="1">
                          <a:solidFill>
                            <a:schemeClr val="tx1"/>
                          </a:solidFill>
                          <a:latin typeface="Abadi Extra Light" panose="020B0204020104020204" pitchFamily="34" charset="0"/>
                        </a:rPr>
                        <a:t>How are we performing?</a:t>
                      </a:r>
                    </a:p>
                    <a:p>
                      <a:pPr marL="171450" indent="-171450">
                        <a:buFont typeface="Arial" panose="020B0604020202020204" pitchFamily="34" charset="0"/>
                        <a:buChar char="•"/>
                      </a:pPr>
                      <a:r>
                        <a:rPr lang="en-GB" sz="1050">
                          <a:latin typeface="Abadi Extra Light" panose="020B0204020104020204" pitchFamily="34" charset="0"/>
                        </a:rPr>
                        <a:t>The cumulative delivery year-to-date (YTD) position to September 2025 is 103.7% of phased contracted activity. </a:t>
                      </a:r>
                    </a:p>
                    <a:p>
                      <a:pPr marL="171450" indent="-171450">
                        <a:buFont typeface="Arial" panose="020B0604020202020204" pitchFamily="34" charset="0"/>
                        <a:buChar char="•"/>
                      </a:pPr>
                      <a:r>
                        <a:rPr lang="en-GB" sz="1050">
                          <a:latin typeface="Abadi Extra Light" panose="020B0204020104020204" pitchFamily="34" charset="0"/>
                          <a:ea typeface="Calibri" panose="020F0502020204030204" pitchFamily="34" charset="0"/>
                        </a:rPr>
                        <a:t>Performing marginally above the expected planning levels and UDA activity delivery is now approximately 80k higher when compared to the activity delivered in the same period in 2024/25, an increase from 30k last month.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177995">
                <a:tc>
                  <a:txBody>
                    <a:bodyPr/>
                    <a:lstStyle/>
                    <a:p>
                      <a:r>
                        <a:rPr lang="en-GB" sz="1050" b="1">
                          <a:solidFill>
                            <a:schemeClr val="tx1"/>
                          </a:solidFill>
                          <a:latin typeface="Abadi Extra Light"/>
                        </a:rPr>
                        <a:t>Actions:</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The ICB’s local Dental Access and Oral Health Improvement Programme was developed to enhance its understanding and management of oral health for LSC, and includes local and national initiatives :-</a:t>
                      </a:r>
                    </a:p>
                    <a:p>
                      <a:pPr marL="628650" lvl="1"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Child Access and Oral Health Improvement </a:t>
                      </a:r>
                    </a:p>
                    <a:p>
                      <a:pPr marL="628650" lvl="1"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Care Homes support</a:t>
                      </a:r>
                    </a:p>
                    <a:p>
                      <a:pPr marL="628650" lvl="1"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Urgent Dental Care pathway </a:t>
                      </a:r>
                    </a:p>
                    <a:p>
                      <a:pPr marL="628650" lvl="1"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Integrated Dental Access Pathway to provide patient with additional Treatments required following Urgent Care and for non- emergency urgent care</a:t>
                      </a:r>
                    </a:p>
                    <a:p>
                      <a:pPr marL="628650" lvl="1"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Additional access to routine care is also offered through a specific pathway to patients in prioritised groups to ensure their oral health does not impact or prevent treatment for other conditions.</a:t>
                      </a:r>
                      <a:endParaRPr lang="en-GB" sz="1050" i="0" kern="1200" noProof="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latin typeface="Abadi Extra Light" panose="020B0204020104020204" pitchFamily="34" charset="0"/>
                          <a:ea typeface="Calibri" panose="020F0502020204030204" pitchFamily="34" charset="0"/>
                        </a:rPr>
                        <a:t>As part of the 2025/26 planning round a phased trajectory has been submitted outlining the expected volumes over the year.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697919">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lvl="0" indent="-171450" algn="just" defTabSz="914400"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The focus of many of the above initiatives is on reducing health inequalities, and therefore the impact on improving dental access across the whole L&amp;SC population may be minimal.</a:t>
                      </a:r>
                    </a:p>
                    <a:p>
                      <a:pPr marL="171450" lvl="0" indent="-171450" algn="just" defTabSz="914400"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The demand on the services are higher than pre-pandemic levels as the oral health of many patients declined during COVID due to restricted access during the pandemic, as a result many patients require more clinical time and a greater number of appointments to make them orally fit.</a:t>
                      </a:r>
                    </a:p>
                    <a:p>
                      <a:pPr marL="171450" lvl="0" indent="-171450" algn="just" defTabSz="914400"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Ongoing challenges in NHS Dental clinician recruitment and retention could further impact upon access to Dental Services and there is a risk that there will not be enough staff to deliver the core and additional / advanced services.</a:t>
                      </a:r>
                    </a:p>
                    <a:p>
                      <a:pPr marL="171450" lvl="0" indent="-171450" algn="just" defTabSz="914400"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The ending of the New Patient Premium initiative was originally identified as a risk but the impact on the levels of activity delivered is seemingly negligible.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361125853"/>
              </p:ext>
            </p:extLst>
          </p:nvPr>
        </p:nvGraphicFramePr>
        <p:xfrm>
          <a:off x="678999" y="1450729"/>
          <a:ext cx="5233876" cy="598264"/>
        </p:xfrm>
        <a:graphic>
          <a:graphicData uri="http://schemas.openxmlformats.org/drawingml/2006/table">
            <a:tbl>
              <a:tblPr firstRow="1" bandRow="1">
                <a:tableStyleId>{5940675A-B579-460E-94D1-54222C63F5DA}</a:tableStyleId>
              </a:tblPr>
              <a:tblGrid>
                <a:gridCol w="5233876">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graph details the number of delivered Units of Dental Activity (UDA) in 2024/25, compared to phased trajectory of UDA delivery within the financial year.</a:t>
                      </a:r>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916257425"/>
              </p:ext>
            </p:extLst>
          </p:nvPr>
        </p:nvGraphicFramePr>
        <p:xfrm>
          <a:off x="554066" y="23642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11. Units of Dental Activity delivered as a proportion of all Units of Dental Activity contracted : September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&amp; Finance &amp; Contracting Committee / Primary Services Dental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7" name="TextBox 6">
            <a:extLst>
              <a:ext uri="{FF2B5EF4-FFF2-40B4-BE49-F238E27FC236}">
                <a16:creationId xmlns:a16="http://schemas.microsoft.com/office/drawing/2014/main" id="{73F89BB6-AE30-76F2-E0C9-669CC7C6E5EC}"/>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graphicFrame>
        <p:nvGraphicFramePr>
          <p:cNvPr id="8" name="Table 7">
            <a:extLst>
              <a:ext uri="{FF2B5EF4-FFF2-40B4-BE49-F238E27FC236}">
                <a16:creationId xmlns:a16="http://schemas.microsoft.com/office/drawing/2014/main" id="{1D8C0F16-0B40-EE3E-8031-B87B8D88CCE5}"/>
              </a:ext>
            </a:extLst>
          </p:cNvPr>
          <p:cNvGraphicFramePr>
            <a:graphicFrameLocks noGrp="1"/>
          </p:cNvGraphicFramePr>
          <p:nvPr>
            <p:extLst>
              <p:ext uri="{D42A27DB-BD31-4B8C-83A1-F6EECF244321}">
                <p14:modId xmlns:p14="http://schemas.microsoft.com/office/powerpoint/2010/main" val="6504331"/>
              </p:ext>
            </p:extLst>
          </p:nvPr>
        </p:nvGraphicFramePr>
        <p:xfrm>
          <a:off x="601605" y="2598297"/>
          <a:ext cx="5084859" cy="259080"/>
        </p:xfrm>
        <a:graphic>
          <a:graphicData uri="http://schemas.openxmlformats.org/drawingml/2006/table">
            <a:tbl>
              <a:tblPr firstRow="1" bandRow="1">
                <a:tableStyleId>{5A111915-BE36-4E01-A7E5-04B1672EAD32}</a:tableStyleId>
              </a:tblPr>
              <a:tblGrid>
                <a:gridCol w="1394612">
                  <a:extLst>
                    <a:ext uri="{9D8B030D-6E8A-4147-A177-3AD203B41FA5}">
                      <a16:colId xmlns:a16="http://schemas.microsoft.com/office/drawing/2014/main" val="1144645483"/>
                    </a:ext>
                  </a:extLst>
                </a:gridCol>
                <a:gridCol w="2455789">
                  <a:extLst>
                    <a:ext uri="{9D8B030D-6E8A-4147-A177-3AD203B41FA5}">
                      <a16:colId xmlns:a16="http://schemas.microsoft.com/office/drawing/2014/main" val="1701075339"/>
                    </a:ext>
                  </a:extLst>
                </a:gridCol>
                <a:gridCol w="1234458">
                  <a:extLst>
                    <a:ext uri="{9D8B030D-6E8A-4147-A177-3AD203B41FA5}">
                      <a16:colId xmlns:a16="http://schemas.microsoft.com/office/drawing/2014/main" val="2762054569"/>
                    </a:ext>
                  </a:extLst>
                </a:gridCol>
              </a:tblGrid>
              <a:tr h="161544">
                <a:tc>
                  <a:txBody>
                    <a:bodyPr/>
                    <a:lstStyle/>
                    <a:p>
                      <a:r>
                        <a:rPr lang="en-GB" sz="1100" b="1">
                          <a:solidFill>
                            <a:schemeClr val="bg1"/>
                          </a:solidFill>
                        </a:rPr>
                        <a:t>LSC</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September 2025</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103.7%</a:t>
                      </a:r>
                    </a:p>
                  </a:txBody>
                  <a:tcPr anchor="ctr">
                    <a:noFill/>
                  </a:tcPr>
                </a:tc>
                <a:extLst>
                  <a:ext uri="{0D108BD9-81ED-4DB2-BD59-A6C34878D82A}">
                    <a16:rowId xmlns:a16="http://schemas.microsoft.com/office/drawing/2014/main" val="223102144"/>
                  </a:ext>
                </a:extLst>
              </a:tr>
            </a:tbl>
          </a:graphicData>
        </a:graphic>
      </p:graphicFrame>
      <p:pic>
        <p:nvPicPr>
          <p:cNvPr id="9" name="Picture 8">
            <a:extLst>
              <a:ext uri="{FF2B5EF4-FFF2-40B4-BE49-F238E27FC236}">
                <a16:creationId xmlns:a16="http://schemas.microsoft.com/office/drawing/2014/main" id="{0EFF5510-608F-4DC7-B5D7-5A4293A1A3F1}"/>
              </a:ext>
            </a:extLst>
          </p:cNvPr>
          <p:cNvPicPr>
            <a:picLocks noChangeAspect="1"/>
          </p:cNvPicPr>
          <p:nvPr/>
        </p:nvPicPr>
        <p:blipFill>
          <a:blip r:embed="rId3"/>
          <a:stretch>
            <a:fillRect/>
          </a:stretch>
        </p:blipFill>
        <p:spPr>
          <a:xfrm>
            <a:off x="751342" y="3359307"/>
            <a:ext cx="4785383" cy="2994332"/>
          </a:xfrm>
          <a:prstGeom prst="rect">
            <a:avLst/>
          </a:prstGeom>
        </p:spPr>
      </p:pic>
    </p:spTree>
    <p:extLst>
      <p:ext uri="{BB962C8B-B14F-4D97-AF65-F5344CB8AC3E}">
        <p14:creationId xmlns:p14="http://schemas.microsoft.com/office/powerpoint/2010/main" val="87378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16</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4173886406"/>
              </p:ext>
            </p:extLst>
          </p:nvPr>
        </p:nvGraphicFramePr>
        <p:xfrm>
          <a:off x="6104344" y="1551565"/>
          <a:ext cx="5776587" cy="5070012"/>
        </p:xfrm>
        <a:graphic>
          <a:graphicData uri="http://schemas.openxmlformats.org/drawingml/2006/table">
            <a:tbl>
              <a:tblPr firstRow="1" bandRow="1">
                <a:tableStyleId>{5940675A-B579-460E-94D1-54222C63F5DA}</a:tableStyleId>
              </a:tblPr>
              <a:tblGrid>
                <a:gridCol w="5776587">
                  <a:extLst>
                    <a:ext uri="{9D8B030D-6E8A-4147-A177-3AD203B41FA5}">
                      <a16:colId xmlns:a16="http://schemas.microsoft.com/office/drawing/2014/main" val="1772709669"/>
                    </a:ext>
                  </a:extLst>
                </a:gridCol>
              </a:tblGrid>
              <a:tr h="1157159">
                <a:tc>
                  <a:txBody>
                    <a:bodyPr/>
                    <a:lstStyle/>
                    <a:p>
                      <a:r>
                        <a:rPr lang="en-GB" sz="1050" b="1">
                          <a:solidFill>
                            <a:schemeClr val="tx1"/>
                          </a:solidFill>
                          <a:latin typeface="Abadi Extra Light"/>
                        </a:rPr>
                        <a:t>What does this tell us?  </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a:solidFill>
                            <a:schemeClr val="tx1"/>
                          </a:solidFill>
                          <a:latin typeface="Abadi Extra Light"/>
                        </a:rPr>
                        <a:t>It is the ICB’s plan for 40.6% of the adult resident population to have seen an NHS dentist by March 202</a:t>
                      </a:r>
                      <a:r>
                        <a:rPr lang="en-US" sz="1050">
                          <a:latin typeface="Abadi Extra Light"/>
                        </a:rPr>
                        <a:t>6</a:t>
                      </a:r>
                      <a:r>
                        <a:rPr lang="en-US" sz="1050">
                          <a:solidFill>
                            <a:schemeClr val="tx1"/>
                          </a:solidFill>
                          <a:latin typeface="Abadi Extra Light"/>
                        </a:rPr>
                        <a:t>. This demonstrates a slight increase (0.3%) from the previous month.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r>
                        <a:rPr lang="en-GB" sz="1050" b="1">
                          <a:solidFill>
                            <a:schemeClr val="tx1"/>
                          </a:solidFill>
                          <a:latin typeface="Abadi Extra Light"/>
                        </a:rPr>
                        <a:t>Actions:</a:t>
                      </a:r>
                    </a:p>
                    <a:p>
                      <a:pPr marL="0" lvl="0" indent="0" algn="just" defTabSz="914400" rtl="0" eaLnBrk="1" latinLnBrk="0" hangingPunct="1">
                        <a:buFont typeface="Arial" panose="020B0604020202020204" pitchFamily="34" charset="0"/>
                        <a:buNone/>
                      </a:pPr>
                      <a:r>
                        <a:rPr lang="en-GB" sz="1050" i="0" kern="1200" noProof="0">
                          <a:solidFill>
                            <a:schemeClr val="tx1"/>
                          </a:solidFill>
                          <a:latin typeface="Abadi Extra Light"/>
                          <a:ea typeface="+mn-ea"/>
                          <a:cs typeface="+mn-cs"/>
                        </a:rPr>
                        <a:t>The ICB has developed a local Dental Access and Oral Health Improvement Programme to enhance its understanding and management of oral health for the population of Lancashire and South Cumbria. As part of the programme a number of local initiatives have been developed to improve access for adults as follows: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Care Homes support to increase the numbers of elderly patients accessing dental services.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Urgent Dental Care pathway to increase access to approximately 20,000 additional appointments.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Integrated Dental Access Programme to support patient with additional treatment needs following Urgent Care, patients who are not urgent but require treatment within 7 days, and specific patients who are within prioritised groups to ensure their oral health does not impact or prevent treatment for other conditions.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A review of the data set adopted has been undertaken to ensure consistency and accuracy of data.</a:t>
                      </a:r>
                    </a:p>
                    <a:p>
                      <a:pPr marL="71755" lvl="0" indent="0">
                        <a:buClr>
                          <a:srgbClr val="000000"/>
                        </a:buClr>
                        <a:buFont typeface="Arial,Sans-Serif"/>
                        <a:buNone/>
                      </a:pPr>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risks for this indicator are as detailed on the previous slide (metric 14.) </a:t>
                      </a: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increased number of repeat appointments for adults with complex dental issues arising during the covid pandemic are still impacting upon the performance of this metric.</a:t>
                      </a: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end of the New Patient Premium programme implemented national may impact on the levels of access.</a:t>
                      </a: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20550991"/>
              </p:ext>
            </p:extLst>
          </p:nvPr>
        </p:nvGraphicFramePr>
        <p:xfrm>
          <a:off x="626159" y="1363813"/>
          <a:ext cx="5344074" cy="891540"/>
        </p:xfrm>
        <a:graphic>
          <a:graphicData uri="http://schemas.openxmlformats.org/drawingml/2006/table">
            <a:tbl>
              <a:tblPr firstRow="1" bandRow="1">
                <a:tableStyleId>{5940675A-B579-460E-94D1-54222C63F5DA}</a:tableStyleId>
              </a:tblPr>
              <a:tblGrid>
                <a:gridCol w="5344074">
                  <a:extLst>
                    <a:ext uri="{9D8B030D-6E8A-4147-A177-3AD203B41FA5}">
                      <a16:colId xmlns:a16="http://schemas.microsoft.com/office/drawing/2014/main" val="1772709669"/>
                    </a:ext>
                  </a:extLst>
                </a:gridCol>
              </a:tblGrid>
              <a:tr h="632937">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unique adult (over 18 years) patients (i.e. individual patients) seen by an NHS Dentist on a 24 month rolling basis as a percentage of the total adult (over 18 years) population.</a:t>
                      </a:r>
                    </a:p>
                    <a:p>
                      <a:pPr algn="just"/>
                      <a:endPar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956657853"/>
              </p:ext>
            </p:extLst>
          </p:nvPr>
        </p:nvGraphicFramePr>
        <p:xfrm>
          <a:off x="554066" y="23642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12.1 Number of unique patients seen by an NHS dentist – adults (Resident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September -25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a:t>
                      </a:r>
                      <a:r>
                        <a:rPr lang="en-GB" sz="1000" b="1" strike="noStrike" baseline="0">
                          <a:solidFill>
                            <a:schemeClr val="tx1"/>
                          </a:solidFill>
                        </a:rPr>
                        <a:t>Finance &amp; Contracting </a:t>
                      </a:r>
                      <a:r>
                        <a:rPr lang="en-GB" sz="1000" b="1">
                          <a:solidFill>
                            <a:schemeClr val="tx1"/>
                          </a:solidFill>
                        </a:rPr>
                        <a:t>Committee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9" name="TextBox 8">
            <a:extLst>
              <a:ext uri="{FF2B5EF4-FFF2-40B4-BE49-F238E27FC236}">
                <a16:creationId xmlns:a16="http://schemas.microsoft.com/office/drawing/2014/main" id="{5D3C4600-EEB6-DFBB-4E55-A748091F16F8}"/>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graphicFrame>
        <p:nvGraphicFramePr>
          <p:cNvPr id="2" name="Table 1">
            <a:extLst>
              <a:ext uri="{FF2B5EF4-FFF2-40B4-BE49-F238E27FC236}">
                <a16:creationId xmlns:a16="http://schemas.microsoft.com/office/drawing/2014/main" id="{E0659199-A19D-7EBE-E6BD-8B1A64E9D525}"/>
              </a:ext>
            </a:extLst>
          </p:cNvPr>
          <p:cNvGraphicFramePr>
            <a:graphicFrameLocks noGrp="1"/>
          </p:cNvGraphicFramePr>
          <p:nvPr>
            <p:extLst>
              <p:ext uri="{D42A27DB-BD31-4B8C-83A1-F6EECF244321}">
                <p14:modId xmlns:p14="http://schemas.microsoft.com/office/powerpoint/2010/main" val="2764606253"/>
              </p:ext>
            </p:extLst>
          </p:nvPr>
        </p:nvGraphicFramePr>
        <p:xfrm>
          <a:off x="534079" y="2711801"/>
          <a:ext cx="5411380" cy="259080"/>
        </p:xfrm>
        <a:graphic>
          <a:graphicData uri="http://schemas.openxmlformats.org/drawingml/2006/table">
            <a:tbl>
              <a:tblPr firstRow="1" bandRow="1">
                <a:tableStyleId>{5A111915-BE36-4E01-A7E5-04B1672EAD32}</a:tableStyleId>
              </a:tblPr>
              <a:tblGrid>
                <a:gridCol w="1344203">
                  <a:extLst>
                    <a:ext uri="{9D8B030D-6E8A-4147-A177-3AD203B41FA5}">
                      <a16:colId xmlns:a16="http://schemas.microsoft.com/office/drawing/2014/main" val="1144645483"/>
                    </a:ext>
                  </a:extLst>
                </a:gridCol>
                <a:gridCol w="1181100">
                  <a:extLst>
                    <a:ext uri="{9D8B030D-6E8A-4147-A177-3AD203B41FA5}">
                      <a16:colId xmlns:a16="http://schemas.microsoft.com/office/drawing/2014/main" val="1701075339"/>
                    </a:ext>
                  </a:extLst>
                </a:gridCol>
                <a:gridCol w="809625">
                  <a:extLst>
                    <a:ext uri="{9D8B030D-6E8A-4147-A177-3AD203B41FA5}">
                      <a16:colId xmlns:a16="http://schemas.microsoft.com/office/drawing/2014/main" val="2762054569"/>
                    </a:ext>
                  </a:extLst>
                </a:gridCol>
                <a:gridCol w="1304925">
                  <a:extLst>
                    <a:ext uri="{9D8B030D-6E8A-4147-A177-3AD203B41FA5}">
                      <a16:colId xmlns:a16="http://schemas.microsoft.com/office/drawing/2014/main" val="228390609"/>
                    </a:ext>
                  </a:extLst>
                </a:gridCol>
                <a:gridCol w="771527">
                  <a:extLst>
                    <a:ext uri="{9D8B030D-6E8A-4147-A177-3AD203B41FA5}">
                      <a16:colId xmlns:a16="http://schemas.microsoft.com/office/drawing/2014/main" val="2813126454"/>
                    </a:ext>
                  </a:extLst>
                </a:gridCol>
              </a:tblGrid>
              <a:tr h="161544">
                <a:tc>
                  <a:txBody>
                    <a:bodyPr/>
                    <a:lstStyle/>
                    <a:p>
                      <a:r>
                        <a:rPr lang="en-GB" sz="1100" b="1">
                          <a:solidFill>
                            <a:schemeClr val="bg1"/>
                          </a:solidFill>
                        </a:rPr>
                        <a:t>Adults</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Q2 Milestone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40.1%</a:t>
                      </a:r>
                    </a:p>
                  </a:txBody>
                  <a:tcPr anchor="ctr">
                    <a:noFill/>
                  </a:tcPr>
                </a:tc>
                <a:tc>
                  <a:txBody>
                    <a:bodyPr/>
                    <a:lstStyle/>
                    <a:p>
                      <a:pPr marL="0" algn="l" defTabSz="914400" rtl="0" eaLnBrk="1" latinLnBrk="0" hangingPunct="1"/>
                      <a:r>
                        <a:rPr lang="en-GB" sz="1050" kern="1200">
                          <a:solidFill>
                            <a:schemeClr val="tx1"/>
                          </a:solidFill>
                          <a:latin typeface="+mn-lt"/>
                          <a:ea typeface="+mn-ea"/>
                          <a:cs typeface="+mn-cs"/>
                        </a:rPr>
                        <a:t>Sept  25 Actual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40.6%</a:t>
                      </a:r>
                    </a:p>
                  </a:txBody>
                  <a:tcPr anchor="ctr">
                    <a:solidFill>
                      <a:schemeClr val="accent4"/>
                    </a:solidFill>
                  </a:tcPr>
                </a:tc>
                <a:extLst>
                  <a:ext uri="{0D108BD9-81ED-4DB2-BD59-A6C34878D82A}">
                    <a16:rowId xmlns:a16="http://schemas.microsoft.com/office/drawing/2014/main" val="223102144"/>
                  </a:ext>
                </a:extLst>
              </a:tr>
            </a:tbl>
          </a:graphicData>
        </a:graphic>
      </p:graphicFrame>
      <p:sp>
        <p:nvSpPr>
          <p:cNvPr id="6" name="TextBox 5">
            <a:extLst>
              <a:ext uri="{FF2B5EF4-FFF2-40B4-BE49-F238E27FC236}">
                <a16:creationId xmlns:a16="http://schemas.microsoft.com/office/drawing/2014/main" id="{AD370D68-7250-D67B-A6F3-EB7E6C798275}"/>
              </a:ext>
            </a:extLst>
          </p:cNvPr>
          <p:cNvSpPr txBox="1"/>
          <p:nvPr/>
        </p:nvSpPr>
        <p:spPr>
          <a:xfrm>
            <a:off x="606479" y="6108024"/>
            <a:ext cx="5005314" cy="430887"/>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NHS Dentistry</a:t>
            </a:r>
          </a:p>
          <a:p>
            <a:r>
              <a:rPr lang="en-US" sz="1100">
                <a:latin typeface="Abadi Extra Light" panose="020B0204020104020204" pitchFamily="34" charset="0"/>
              </a:rPr>
              <a:t>Shift from UDA to outcome/prevention-based contracts</a:t>
            </a:r>
            <a:endParaRPr lang="en-GB" sz="1100">
              <a:latin typeface="Abadi Extra Light" panose="020B0204020104020204" pitchFamily="34" charset="0"/>
            </a:endParaRPr>
          </a:p>
        </p:txBody>
      </p:sp>
      <p:pic>
        <p:nvPicPr>
          <p:cNvPr id="10" name="Picture 9">
            <a:extLst>
              <a:ext uri="{FF2B5EF4-FFF2-40B4-BE49-F238E27FC236}">
                <a16:creationId xmlns:a16="http://schemas.microsoft.com/office/drawing/2014/main" id="{1B38C987-779A-8325-8561-E4F89EFE5876}"/>
              </a:ext>
            </a:extLst>
          </p:cNvPr>
          <p:cNvPicPr>
            <a:picLocks noChangeAspect="1"/>
          </p:cNvPicPr>
          <p:nvPr/>
        </p:nvPicPr>
        <p:blipFill>
          <a:blip r:embed="rId3"/>
          <a:stretch>
            <a:fillRect/>
          </a:stretch>
        </p:blipFill>
        <p:spPr>
          <a:xfrm>
            <a:off x="554066" y="3068747"/>
            <a:ext cx="4867242" cy="2651904"/>
          </a:xfrm>
          <a:prstGeom prst="rect">
            <a:avLst/>
          </a:prstGeom>
        </p:spPr>
      </p:pic>
    </p:spTree>
    <p:extLst>
      <p:ext uri="{BB962C8B-B14F-4D97-AF65-F5344CB8AC3E}">
        <p14:creationId xmlns:p14="http://schemas.microsoft.com/office/powerpoint/2010/main" val="351186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17</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870894928"/>
              </p:ext>
            </p:extLst>
          </p:nvPr>
        </p:nvGraphicFramePr>
        <p:xfrm>
          <a:off x="6279126" y="1590327"/>
          <a:ext cx="5721655" cy="4948584"/>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195751">
                <a:tc>
                  <a:txBody>
                    <a:bodyPr/>
                    <a:lstStyle/>
                    <a:p>
                      <a:r>
                        <a:rPr lang="en-GB" sz="1050" b="1">
                          <a:solidFill>
                            <a:schemeClr val="tx1"/>
                          </a:solidFill>
                          <a:latin typeface="Abadi Extra Light"/>
                        </a:rPr>
                        <a:t>What does this tell us?  </a:t>
                      </a:r>
                    </a:p>
                    <a:p>
                      <a:pPr marL="231775" marR="0" lvl="0" indent="-231775"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a:latin typeface="Abadi Extra Light"/>
                        </a:rPr>
                        <a:t>It is the ICB’s plan for 63.03% of resident children to have seen an NHS dentist by March 2026.</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schemeClr val="tx1"/>
                          </a:solidFill>
                          <a:latin typeface="Abadi Extra Light"/>
                        </a:rPr>
                        <a:t>In September</a:t>
                      </a:r>
                      <a:r>
                        <a:rPr lang="en-US" sz="1050">
                          <a:latin typeface="Abadi Extra Light"/>
                        </a:rPr>
                        <a:t> 2025</a:t>
                      </a:r>
                      <a:r>
                        <a:rPr lang="en-US" sz="1050">
                          <a:solidFill>
                            <a:schemeClr val="tx1"/>
                          </a:solidFill>
                          <a:latin typeface="Abadi Extra Light"/>
                        </a:rPr>
                        <a:t>, </a:t>
                      </a:r>
                      <a:r>
                        <a:rPr lang="en-US" sz="1050">
                          <a:latin typeface="Abadi Extra Light"/>
                        </a:rPr>
                        <a:t>65.7</a:t>
                      </a:r>
                      <a:r>
                        <a:rPr lang="en-US" sz="1050">
                          <a:solidFill>
                            <a:schemeClr val="tx1"/>
                          </a:solidFill>
                          <a:latin typeface="Abadi Extra Light"/>
                        </a:rPr>
                        <a:t>% of children had seen an NHS dentist within the past 12 months which </a:t>
                      </a:r>
                      <a:r>
                        <a:rPr lang="en-US" sz="1050">
                          <a:latin typeface="Abadi Extra Light"/>
                        </a:rPr>
                        <a:t> exceeds the quarter 2 milestone and the March 2026 target. </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r>
                        <a:rPr lang="en-GB" sz="1050" b="1">
                          <a:solidFill>
                            <a:schemeClr val="tx1"/>
                          </a:solidFill>
                          <a:latin typeface="Abadi Extra Light"/>
                        </a:rPr>
                        <a:t>Actions:</a:t>
                      </a:r>
                    </a:p>
                    <a:p>
                      <a:pPr marL="0" lvl="0" indent="0" algn="just" defTabSz="914400" rtl="0" eaLnBrk="1" latinLnBrk="0" hangingPunct="1">
                        <a:buFont typeface="Arial" panose="020B0604020202020204" pitchFamily="34" charset="0"/>
                        <a:buNone/>
                      </a:pPr>
                      <a:r>
                        <a:rPr lang="en-GB" sz="1050" i="0" kern="1200" noProof="0">
                          <a:solidFill>
                            <a:schemeClr val="tx1"/>
                          </a:solidFill>
                          <a:latin typeface="Abadi Extra Light"/>
                          <a:ea typeface="+mn-ea"/>
                          <a:cs typeface="+mn-cs"/>
                        </a:rPr>
                        <a:t>The ICB’s Dental Access and Oral Health Improvement Programme includes specific work streams for children's services this includes: </a:t>
                      </a:r>
                    </a:p>
                    <a:p>
                      <a:pPr marL="171450" lvl="0" indent="-171450" algn="just"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Child Access and Oral Health Improvement commencing October 2024</a:t>
                      </a: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Additional access to routine care is also offered through a specific pathway to patients who are within prioritised group (namely looked after children) to ensure their oral health does not impact or prevent treatment for other conditions.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The Primary Dental Services Statement of Financial Entitlements (Amendment) (No2) Directions 2022 (SFE’s) also applies to children’s dental services.</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050" i="0" kern="1200" noProof="0">
                          <a:solidFill>
                            <a:schemeClr val="tx1"/>
                          </a:solidFill>
                          <a:latin typeface="Abadi Extra Light"/>
                          <a:ea typeface="+mn-ea"/>
                          <a:cs typeface="+mn-cs"/>
                        </a:rPr>
                        <a:t>A review of the data set adopted for this indicator has been undertaken to ensure the consistency and accuracy of data.</a:t>
                      </a:r>
                    </a:p>
                    <a:p>
                      <a:pPr marL="0" lvl="0" indent="0" algn="just" defTabSz="914400" rtl="0" eaLnBrk="1" latinLnBrk="0" hangingPunct="1">
                        <a:buClr>
                          <a:srgbClr val="000000"/>
                        </a:buClr>
                        <a:buFont typeface="Arial" panose="020B0604020202020204" pitchFamily="34" charset="0"/>
                        <a:buNone/>
                      </a:pPr>
                      <a:endParaRPr lang="en-GB" sz="1050" i="0" kern="1200" noProof="0">
                        <a:solidFill>
                          <a:schemeClr val="tx1"/>
                        </a:solidFill>
                        <a:latin typeface="Abadi Extra Light" panose="020B0204020104020204" pitchFamily="34" charset="0"/>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risks for this indicator are as detailed on the previous slide (metric 14.) </a:t>
                      </a: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2205632"/>
              </p:ext>
            </p:extLst>
          </p:nvPr>
        </p:nvGraphicFramePr>
        <p:xfrm>
          <a:off x="573454" y="1473979"/>
          <a:ext cx="5358810" cy="7315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unique child (under 18 years) patients (i.e. individual patients) seen by an NHS Dentist on a 24 month rolling basis as a % of the total child (under 18 years) population.</a:t>
                      </a:r>
                    </a:p>
                    <a:p>
                      <a:pPr algn="just"/>
                      <a:endPar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4023688139"/>
              </p:ext>
            </p:extLst>
          </p:nvPr>
        </p:nvGraphicFramePr>
        <p:xfrm>
          <a:off x="549503" y="188851"/>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12.2 Number of unique patients seen by an NHS dentist – children (resident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September -25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a:t>
                      </a:r>
                      <a:r>
                        <a:rPr lang="en-GB" sz="1000" b="1" strike="noStrike" baseline="0">
                          <a:solidFill>
                            <a:schemeClr val="tx1"/>
                          </a:solidFill>
                        </a:rPr>
                        <a:t>Finance &amp; Contracting </a:t>
                      </a:r>
                      <a:r>
                        <a:rPr lang="en-GB" sz="1000" b="1">
                          <a:solidFill>
                            <a:schemeClr val="tx1"/>
                          </a:solidFill>
                        </a:rPr>
                        <a:t>Committee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9" name="TextBox 8">
            <a:extLst>
              <a:ext uri="{FF2B5EF4-FFF2-40B4-BE49-F238E27FC236}">
                <a16:creationId xmlns:a16="http://schemas.microsoft.com/office/drawing/2014/main" id="{5CEE0EF3-E3C7-5D77-5C30-CA52032C2AED}"/>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graphicFrame>
        <p:nvGraphicFramePr>
          <p:cNvPr id="6" name="Table 5">
            <a:extLst>
              <a:ext uri="{FF2B5EF4-FFF2-40B4-BE49-F238E27FC236}">
                <a16:creationId xmlns:a16="http://schemas.microsoft.com/office/drawing/2014/main" id="{FDA96552-0964-4439-8228-F203B78140CD}"/>
              </a:ext>
            </a:extLst>
          </p:cNvPr>
          <p:cNvGraphicFramePr>
            <a:graphicFrameLocks noGrp="1"/>
          </p:cNvGraphicFramePr>
          <p:nvPr>
            <p:extLst>
              <p:ext uri="{D42A27DB-BD31-4B8C-83A1-F6EECF244321}">
                <p14:modId xmlns:p14="http://schemas.microsoft.com/office/powerpoint/2010/main" val="192463636"/>
              </p:ext>
            </p:extLst>
          </p:nvPr>
        </p:nvGraphicFramePr>
        <p:xfrm>
          <a:off x="501495" y="2694538"/>
          <a:ext cx="5411380" cy="259080"/>
        </p:xfrm>
        <a:graphic>
          <a:graphicData uri="http://schemas.openxmlformats.org/drawingml/2006/table">
            <a:tbl>
              <a:tblPr firstRow="1" bandRow="1">
                <a:tableStyleId>{5A111915-BE36-4E01-A7E5-04B1672EAD32}</a:tableStyleId>
              </a:tblPr>
              <a:tblGrid>
                <a:gridCol w="1344203">
                  <a:extLst>
                    <a:ext uri="{9D8B030D-6E8A-4147-A177-3AD203B41FA5}">
                      <a16:colId xmlns:a16="http://schemas.microsoft.com/office/drawing/2014/main" val="1144645483"/>
                    </a:ext>
                  </a:extLst>
                </a:gridCol>
                <a:gridCol w="1181100">
                  <a:extLst>
                    <a:ext uri="{9D8B030D-6E8A-4147-A177-3AD203B41FA5}">
                      <a16:colId xmlns:a16="http://schemas.microsoft.com/office/drawing/2014/main" val="1701075339"/>
                    </a:ext>
                  </a:extLst>
                </a:gridCol>
                <a:gridCol w="809625">
                  <a:extLst>
                    <a:ext uri="{9D8B030D-6E8A-4147-A177-3AD203B41FA5}">
                      <a16:colId xmlns:a16="http://schemas.microsoft.com/office/drawing/2014/main" val="2762054569"/>
                    </a:ext>
                  </a:extLst>
                </a:gridCol>
                <a:gridCol w="1304925">
                  <a:extLst>
                    <a:ext uri="{9D8B030D-6E8A-4147-A177-3AD203B41FA5}">
                      <a16:colId xmlns:a16="http://schemas.microsoft.com/office/drawing/2014/main" val="228390609"/>
                    </a:ext>
                  </a:extLst>
                </a:gridCol>
                <a:gridCol w="771527">
                  <a:extLst>
                    <a:ext uri="{9D8B030D-6E8A-4147-A177-3AD203B41FA5}">
                      <a16:colId xmlns:a16="http://schemas.microsoft.com/office/drawing/2014/main" val="2813126454"/>
                    </a:ext>
                  </a:extLst>
                </a:gridCol>
              </a:tblGrid>
              <a:tr h="161544">
                <a:tc>
                  <a:txBody>
                    <a:bodyPr/>
                    <a:lstStyle/>
                    <a:p>
                      <a:r>
                        <a:rPr lang="en-GB" sz="1100" b="1">
                          <a:solidFill>
                            <a:schemeClr val="bg1"/>
                          </a:solidFill>
                        </a:rPr>
                        <a:t>Children</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Q2 Milestone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62.8%</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Sept 25 Actual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65.7%</a:t>
                      </a:r>
                    </a:p>
                  </a:txBody>
                  <a:tcPr anchor="ctr">
                    <a:solidFill>
                      <a:schemeClr val="accent4"/>
                    </a:solidFill>
                  </a:tcPr>
                </a:tc>
                <a:extLst>
                  <a:ext uri="{0D108BD9-81ED-4DB2-BD59-A6C34878D82A}">
                    <a16:rowId xmlns:a16="http://schemas.microsoft.com/office/drawing/2014/main" val="223102144"/>
                  </a:ext>
                </a:extLst>
              </a:tr>
            </a:tbl>
          </a:graphicData>
        </a:graphic>
      </p:graphicFrame>
      <p:sp>
        <p:nvSpPr>
          <p:cNvPr id="10" name="TextBox 9">
            <a:extLst>
              <a:ext uri="{FF2B5EF4-FFF2-40B4-BE49-F238E27FC236}">
                <a16:creationId xmlns:a16="http://schemas.microsoft.com/office/drawing/2014/main" id="{81FFF0D0-00DF-A75A-0D72-3A1DA5D67C14}"/>
              </a:ext>
            </a:extLst>
          </p:cNvPr>
          <p:cNvSpPr txBox="1"/>
          <p:nvPr/>
        </p:nvSpPr>
        <p:spPr>
          <a:xfrm>
            <a:off x="606479" y="6108024"/>
            <a:ext cx="5005314" cy="430887"/>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NHS Dentistry</a:t>
            </a:r>
          </a:p>
          <a:p>
            <a:r>
              <a:rPr lang="en-GB" sz="1100">
                <a:latin typeface="Abadi Extra Light" panose="020B0204020104020204" pitchFamily="34" charset="0"/>
              </a:rPr>
              <a:t>Focus on prevention e.g. children and tooth extractions</a:t>
            </a:r>
          </a:p>
        </p:txBody>
      </p:sp>
      <p:pic>
        <p:nvPicPr>
          <p:cNvPr id="8" name="Picture 7">
            <a:extLst>
              <a:ext uri="{FF2B5EF4-FFF2-40B4-BE49-F238E27FC236}">
                <a16:creationId xmlns:a16="http://schemas.microsoft.com/office/drawing/2014/main" id="{B5872D33-D1AD-7B75-4DF8-E767700FBAD3}"/>
              </a:ext>
            </a:extLst>
          </p:cNvPr>
          <p:cNvPicPr>
            <a:picLocks noChangeAspect="1"/>
          </p:cNvPicPr>
          <p:nvPr/>
        </p:nvPicPr>
        <p:blipFill>
          <a:blip r:embed="rId2"/>
          <a:stretch>
            <a:fillRect/>
          </a:stretch>
        </p:blipFill>
        <p:spPr>
          <a:xfrm>
            <a:off x="549503" y="3071376"/>
            <a:ext cx="4905479" cy="2672737"/>
          </a:xfrm>
          <a:prstGeom prst="rect">
            <a:avLst/>
          </a:prstGeom>
        </p:spPr>
      </p:pic>
    </p:spTree>
    <p:extLst>
      <p:ext uri="{BB962C8B-B14F-4D97-AF65-F5344CB8AC3E}">
        <p14:creationId xmlns:p14="http://schemas.microsoft.com/office/powerpoint/2010/main" val="3793826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18</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874216538"/>
              </p:ext>
            </p:extLst>
          </p:nvPr>
        </p:nvGraphicFramePr>
        <p:xfrm>
          <a:off x="6057459" y="1100769"/>
          <a:ext cx="5863002" cy="5875020"/>
        </p:xfrm>
        <a:graphic>
          <a:graphicData uri="http://schemas.openxmlformats.org/drawingml/2006/table">
            <a:tbl>
              <a:tblPr firstRow="1" bandRow="1">
                <a:tableStyleId>{5940675A-B579-460E-94D1-54222C63F5DA}</a:tableStyleId>
              </a:tblPr>
              <a:tblGrid>
                <a:gridCol w="5863002">
                  <a:extLst>
                    <a:ext uri="{9D8B030D-6E8A-4147-A177-3AD203B41FA5}">
                      <a16:colId xmlns:a16="http://schemas.microsoft.com/office/drawing/2014/main" val="1772709669"/>
                    </a:ext>
                  </a:extLst>
                </a:gridCol>
              </a:tblGrid>
              <a:tr h="448350">
                <a:tc>
                  <a:txBody>
                    <a:bodyPr/>
                    <a:lstStyle/>
                    <a:p>
                      <a:pPr algn="just"/>
                      <a:r>
                        <a:rPr lang="en-GB" sz="1050" b="1" i="0">
                          <a:solidFill>
                            <a:schemeClr val="tx1"/>
                          </a:solidFill>
                          <a:latin typeface="Abadi Extra Light" panose="020B0204020104020204" pitchFamily="34" charset="0"/>
                        </a:rPr>
                        <a:t>What does this tell us?  </a:t>
                      </a:r>
                    </a:p>
                    <a:p>
                      <a:pPr marL="0" indent="0" algn="just">
                        <a:buFont typeface="Arial" panose="020B0604020202020204" pitchFamily="34" charset="0"/>
                        <a:buNone/>
                      </a:pPr>
                      <a:r>
                        <a:rPr lang="en-GB" sz="1050" b="0" i="0">
                          <a:solidFill>
                            <a:schemeClr val="tx1"/>
                          </a:solidFill>
                          <a:latin typeface="Abadi Extra Light" panose="020B0204020104020204" pitchFamily="34" charset="0"/>
                        </a:rPr>
                        <a:t>The cumulative reported position of the ICB is reporting an under performance against the targeted activity levels at 92.24%, a marginal decrease from August.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871907">
                <a:tc>
                  <a:txBody>
                    <a:bodyPr/>
                    <a:lstStyle/>
                    <a:p>
                      <a:pPr>
                        <a:buNone/>
                      </a:pPr>
                      <a:r>
                        <a:rPr lang="en-US" sz="1050" b="1">
                          <a:effectLst/>
                          <a:latin typeface="Abadi Extra Light" panose="020B0204020104020204" pitchFamily="34" charset="0"/>
                          <a:ea typeface="Aptos" panose="020B0004020202020204" pitchFamily="34" charset="0"/>
                          <a:cs typeface="Aptos" panose="020B0004020202020204" pitchFamily="34" charset="0"/>
                        </a:rPr>
                        <a:t>Actions:</a:t>
                      </a:r>
                    </a:p>
                    <a:p>
                      <a:pPr marL="0" indent="0" algn="just" defTabSz="914400" rtl="0" eaLnBrk="1" latinLnBrk="0" hangingPunct="1">
                        <a:buFont typeface="Arial" panose="020B0604020202020204" pitchFamily="34" charset="0"/>
                        <a:buNone/>
                      </a:pPr>
                      <a:r>
                        <a:rPr lang="en-US" sz="1050" b="0" i="0" kern="1200">
                          <a:solidFill>
                            <a:schemeClr val="tx1"/>
                          </a:solidFill>
                          <a:latin typeface="Abadi Extra Light" panose="020B0204020104020204" pitchFamily="34" charset="0"/>
                          <a:ea typeface="+mn-ea"/>
                          <a:cs typeface="+mn-cs"/>
                        </a:rPr>
                        <a:t>The ICB’s local Dental Access and Oral Health Improvement Programme was developed to enhance the understanding and management of oral health.  It contains access initiatives designed to achieve the additional urgent appointment target including the Urgent Dental Care Pathway and the Integrated Dental Access Pathway (IDAP) for additional treatments following Urgent Care.</a:t>
                      </a:r>
                    </a:p>
                    <a:p>
                      <a:pPr marL="0" indent="0" algn="just" defTabSz="914400" rtl="0" eaLnBrk="1" latinLnBrk="0" hangingPunct="1">
                        <a:buFont typeface="Arial" panose="020B0604020202020204" pitchFamily="34" charset="0"/>
                        <a:buNone/>
                      </a:pPr>
                      <a:endParaRPr lang="en-US" sz="1050" b="0" i="0" kern="1200">
                        <a:solidFill>
                          <a:schemeClr val="tx1"/>
                        </a:solidFill>
                        <a:latin typeface="Abadi Extra Light" panose="020B0204020104020204" pitchFamily="34" charset="0"/>
                        <a:ea typeface="+mn-ea"/>
                        <a:cs typeface="+mn-cs"/>
                      </a:endParaRPr>
                    </a:p>
                    <a:p>
                      <a:pPr marL="0" indent="0" algn="just" defTabSz="914400" rtl="0" eaLnBrk="1" latinLnBrk="0" hangingPunct="1">
                        <a:buFont typeface="Arial" panose="020B0604020202020204" pitchFamily="34" charset="0"/>
                        <a:buNone/>
                      </a:pPr>
                      <a:r>
                        <a:rPr lang="en-US" sz="1050" b="0" i="0" kern="1200">
                          <a:solidFill>
                            <a:schemeClr val="tx1"/>
                          </a:solidFill>
                          <a:latin typeface="Abadi Extra Light" panose="020B0204020104020204" pitchFamily="34" charset="0"/>
                          <a:ea typeface="+mn-ea"/>
                          <a:cs typeface="+mn-cs"/>
                        </a:rPr>
                        <a:t>The scope of the new target is wider than the traditionally defined ‘Urgent Care’ (which was treatment within 24 hours) and now includes unscheduled care, or patients requiring treatments within 7 days. The following actions will support the performance against this metric:</a:t>
                      </a:r>
                    </a:p>
                    <a:p>
                      <a:pPr marL="171450" indent="-171450" algn="just" defTabSz="914400" rtl="0" eaLnBrk="1" latinLnBrk="0" hangingPunct="1">
                        <a:buFont typeface="Arial" panose="020B0604020202020204" pitchFamily="34" charset="0"/>
                        <a:buChar char="•"/>
                      </a:pPr>
                      <a:r>
                        <a:rPr lang="en-US" sz="1050" b="0" i="0" kern="1200">
                          <a:solidFill>
                            <a:schemeClr val="tx1"/>
                          </a:solidFill>
                          <a:latin typeface="Abadi Extra Light" panose="020B0204020104020204" pitchFamily="34" charset="0"/>
                          <a:ea typeface="+mn-ea"/>
                          <a:cs typeface="+mn-cs"/>
                        </a:rPr>
                        <a:t>commissioned additional capacity to support delivery of the NHSE increased targets. The initial expression of interest (EOI) was oversubscribed, those not successful have been asked if their EOI can be kept on file should the ICB need to reapproach them to secure additional provision.  </a:t>
                      </a:r>
                    </a:p>
                    <a:p>
                      <a:pPr marL="171450" indent="-171450" algn="just" defTabSz="914400" rtl="0" eaLnBrk="1" latinLnBrk="0" hangingPunct="1">
                        <a:buFont typeface="Arial" panose="020B0604020202020204" pitchFamily="34" charset="0"/>
                        <a:buChar char="•"/>
                      </a:pPr>
                      <a:r>
                        <a:rPr lang="en-US" sz="1050" b="0" i="0" kern="1200">
                          <a:solidFill>
                            <a:schemeClr val="tx1"/>
                          </a:solidFill>
                          <a:latin typeface="Abadi Extra Light" panose="020B0204020104020204" pitchFamily="34" charset="0"/>
                          <a:ea typeface="+mn-ea"/>
                          <a:cs typeface="+mn-cs"/>
                        </a:rPr>
                        <a:t>The Local Dental Network (LDN) has convened an urgent care provider network to discuss the urgent care pathway and receive feedback</a:t>
                      </a:r>
                    </a:p>
                    <a:p>
                      <a:pPr marL="171450" indent="-171450" algn="just" defTabSz="914400" rtl="0" eaLnBrk="1" latinLnBrk="0" hangingPunct="1">
                        <a:buFont typeface="Arial" panose="020B0604020202020204" pitchFamily="34" charset="0"/>
                        <a:buChar char="•"/>
                      </a:pPr>
                      <a:r>
                        <a:rPr lang="en-US" sz="1050" b="0" i="0" kern="1200">
                          <a:solidFill>
                            <a:schemeClr val="tx1"/>
                          </a:solidFill>
                          <a:latin typeface="Abadi Extra Light" panose="020B0204020104020204" pitchFamily="34" charset="0"/>
                          <a:ea typeface="+mn-ea"/>
                          <a:cs typeface="+mn-cs"/>
                        </a:rPr>
                        <a:t>commissioned additional call handling service capacity to manage increased demand and management of patients into the new IDAP service. The LDN has also supported the development of prioritised call handling to ensure those with greatest and immediate need are reviewed first.</a:t>
                      </a:r>
                    </a:p>
                    <a:p>
                      <a:pPr marL="171450" indent="-171450" algn="just" defTabSz="914400" rtl="0" eaLnBrk="1" latinLnBrk="0" hangingPunct="1">
                        <a:buFont typeface="Arial" panose="020B0604020202020204" pitchFamily="34" charset="0"/>
                        <a:buChar char="•"/>
                      </a:pPr>
                      <a:r>
                        <a:rPr lang="en-GB" sz="1050">
                          <a:latin typeface="Abadi Extra Light" panose="020B0204020104020204" pitchFamily="34" charset="0"/>
                        </a:rPr>
                        <a:t>To support the delivery of urgent dental care NHSE have introduced the national urgent dental care incentive (UDCI) scheme (running from 25</a:t>
                      </a:r>
                      <a:r>
                        <a:rPr lang="en-GB" sz="1050" baseline="30000">
                          <a:latin typeface="Abadi Extra Light" panose="020B0204020104020204" pitchFamily="34" charset="0"/>
                        </a:rPr>
                        <a:t> </a:t>
                      </a:r>
                      <a:r>
                        <a:rPr lang="en-GB" sz="1050">
                          <a:latin typeface="Abadi Extra Light" panose="020B0204020104020204" pitchFamily="34" charset="0"/>
                        </a:rPr>
                        <a:t>September 2025 to 31 March 2026), which aims to incentivise eligible dental providers to provide more unscheduled care to patients in 2025/26. LSC has developed a comms campaign which will help to promote this initiative. </a:t>
                      </a:r>
                      <a:endParaRPr lang="en-GB" sz="1050" b="1">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404804">
                <a:tc>
                  <a:txBody>
                    <a:bodyPr/>
                    <a:lstStyle/>
                    <a:p>
                      <a:pPr algn="just"/>
                      <a:r>
                        <a:rPr lang="en-GB" sz="1050" b="1" i="0">
                          <a:solidFill>
                            <a:schemeClr val="tx1"/>
                          </a:solidFill>
                          <a:latin typeface="Abadi Extra Light" panose="020B0204020104020204" pitchFamily="34" charset="0"/>
                        </a:rPr>
                        <a:t>Risks</a:t>
                      </a:r>
                      <a:r>
                        <a:rPr lang="en-GB" sz="1050" b="0" i="0">
                          <a:solidFill>
                            <a:schemeClr val="tx1"/>
                          </a:solidFill>
                          <a:latin typeface="Abadi Extra Light" panose="020B0204020104020204" pitchFamily="34" charset="0"/>
                        </a:rPr>
                        <a:t>:</a:t>
                      </a:r>
                    </a:p>
                    <a:p>
                      <a:pPr marL="171450" indent="-171450" algn="just">
                        <a:buFont typeface="Arial" panose="020B0604020202020204" pitchFamily="34" charset="0"/>
                        <a:buChar char="•"/>
                      </a:pPr>
                      <a:r>
                        <a:rPr lang="en-GB" sz="1050" b="0" i="0">
                          <a:solidFill>
                            <a:schemeClr val="tx1"/>
                          </a:solidFill>
                          <a:latin typeface="Abadi Extra Light" panose="020B0204020104020204" pitchFamily="34" charset="0"/>
                        </a:rPr>
                        <a:t>The NHSE set target for LSC Urgent Dental Appointments/population is one of the highest nationally, there is a risk that the patient demand for services does not match the national target.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a:solidFill>
                            <a:schemeClr val="tx1"/>
                          </a:solidFill>
                          <a:latin typeface="Abadi Extra Light" panose="020B0204020104020204" pitchFamily="34" charset="0"/>
                        </a:rPr>
                        <a:t>The additional targeted activity has been phased to align with the introduction of additional call handling capacity, delays in recruiting new call handling staff will impact on access rates. </a:t>
                      </a:r>
                      <a:r>
                        <a:rPr lang="en-GB" sz="1050" kern="1200">
                          <a:solidFill>
                            <a:schemeClr val="tx1"/>
                          </a:solidFill>
                          <a:effectLst/>
                          <a:latin typeface="Abadi Extra Light" panose="020B0204020104020204" pitchFamily="34" charset="0"/>
                          <a:ea typeface="+mn-ea"/>
                          <a:cs typeface="+mn-cs"/>
                        </a:rPr>
                        <a:t>The dental team are working with call handling to try and ensure there are no empty slots</a:t>
                      </a:r>
                      <a:endParaRPr lang="en-GB" sz="1050" b="0" i="0">
                        <a:solidFill>
                          <a:schemeClr val="tx1"/>
                        </a:solidFill>
                        <a:latin typeface="Abadi Extra Light" panose="020B0204020104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noProof="0">
                          <a:solidFill>
                            <a:schemeClr val="tx1"/>
                          </a:solidFill>
                          <a:latin typeface="Abadi Extra Light"/>
                          <a:ea typeface="+mn-ea"/>
                          <a:cs typeface="+mn-cs"/>
                        </a:rPr>
                        <a:t>Ongoing challenges in NHS Dental clinician recruitment and retention could further impact upon access to Dental Services and there is a risk that there will not be enough staff to deliver the core and additional  advanced services.</a:t>
                      </a:r>
                    </a:p>
                    <a:p>
                      <a:pPr marL="171450" indent="-171450" algn="just">
                        <a:buFont typeface="Arial" panose="020B0604020202020204" pitchFamily="34" charset="0"/>
                        <a:buChar char="•"/>
                      </a:pPr>
                      <a:endParaRPr lang="en-GB" sz="1050" b="1" i="0">
                        <a:solidFill>
                          <a:schemeClr val="tx1"/>
                        </a:solidFill>
                        <a:latin typeface="Abadi Extra Light" panose="020B0204020104020204" pitchFamily="34" charset="0"/>
                      </a:endParaRPr>
                    </a:p>
                    <a:p>
                      <a:pPr algn="just"/>
                      <a:endParaRPr lang="en-GB" sz="1050" b="0" i="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22763404"/>
              </p:ext>
            </p:extLst>
          </p:nvPr>
        </p:nvGraphicFramePr>
        <p:xfrm>
          <a:off x="419867" y="1135310"/>
          <a:ext cx="5494541" cy="891540"/>
        </p:xfrm>
        <a:graphic>
          <a:graphicData uri="http://schemas.openxmlformats.org/drawingml/2006/table">
            <a:tbl>
              <a:tblPr firstRow="1" bandRow="1">
                <a:tableStyleId>{5940675A-B579-460E-94D1-54222C63F5DA}</a:tableStyleId>
              </a:tblPr>
              <a:tblGrid>
                <a:gridCol w="5494541">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 </a:t>
                      </a:r>
                      <a:r>
                        <a:rPr lang="en-GB"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Urgent Dental appointments delivered by NHS Dentists compared to the baseline and phased trajectory.  </a:t>
                      </a:r>
                      <a:r>
                        <a:rPr lang="en-US"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government has pledged to increase the number of urgent dental appointments nationally by 700,000 per annum for the term of the parliament, the LSC proportion of this is 20,822 appointments.  The ICB is required to increase Urgent Appointments form the annual baseline activity of 137,157 appointments to 157,979. </a:t>
                      </a:r>
                      <a:endParaRPr lang="en-GB"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22C59DB3-B58C-4EA9-998C-6B8E2DF214FC}"/>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Local Enhanced Services</a:t>
            </a:r>
          </a:p>
        </p:txBody>
      </p:sp>
      <p:graphicFrame>
        <p:nvGraphicFramePr>
          <p:cNvPr id="10" name="Table 9">
            <a:extLst>
              <a:ext uri="{FF2B5EF4-FFF2-40B4-BE49-F238E27FC236}">
                <a16:creationId xmlns:a16="http://schemas.microsoft.com/office/drawing/2014/main" id="{8976E902-1A3C-F676-914A-9E18C1D06B1B}"/>
              </a:ext>
            </a:extLst>
          </p:cNvPr>
          <p:cNvGraphicFramePr>
            <a:graphicFrameLocks noGrp="1"/>
          </p:cNvGraphicFramePr>
          <p:nvPr>
            <p:extLst>
              <p:ext uri="{D42A27DB-BD31-4B8C-83A1-F6EECF244321}">
                <p14:modId xmlns:p14="http://schemas.microsoft.com/office/powerpoint/2010/main" val="2713829033"/>
              </p:ext>
            </p:extLst>
          </p:nvPr>
        </p:nvGraphicFramePr>
        <p:xfrm>
          <a:off x="497897" y="8274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12.3 Urgent Dental Appointments – 700k National Target increase in urgent appointments: September 2025</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a:t>
                      </a:r>
                      <a:r>
                        <a:rPr lang="en-GB" sz="1000" b="1" strike="noStrike" baseline="0">
                          <a:solidFill>
                            <a:schemeClr val="tx1"/>
                          </a:solidFill>
                        </a:rPr>
                        <a:t>Finance &amp; Contracting Committ</a:t>
                      </a:r>
                      <a:r>
                        <a:rPr lang="en-GB" sz="1000" b="1" strike="noStrike">
                          <a:solidFill>
                            <a:schemeClr val="tx1"/>
                          </a:solidFill>
                        </a:rPr>
                        <a:t>ee   /   </a:t>
                      </a:r>
                      <a:r>
                        <a:rPr lang="en-GB" sz="1000" b="1">
                          <a:solidFill>
                            <a:schemeClr val="tx1"/>
                          </a:solidFill>
                        </a:rPr>
                        <a:t>Primary Services Dental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5" name="Table 4">
            <a:extLst>
              <a:ext uri="{FF2B5EF4-FFF2-40B4-BE49-F238E27FC236}">
                <a16:creationId xmlns:a16="http://schemas.microsoft.com/office/drawing/2014/main" id="{ABE6903F-5A08-B68F-B3C8-ADE1E1212B2D}"/>
              </a:ext>
            </a:extLst>
          </p:cNvPr>
          <p:cNvGraphicFramePr>
            <a:graphicFrameLocks noGrp="1"/>
          </p:cNvGraphicFramePr>
          <p:nvPr>
            <p:extLst>
              <p:ext uri="{D42A27DB-BD31-4B8C-83A1-F6EECF244321}">
                <p14:modId xmlns:p14="http://schemas.microsoft.com/office/powerpoint/2010/main" val="3149293575"/>
              </p:ext>
            </p:extLst>
          </p:nvPr>
        </p:nvGraphicFramePr>
        <p:xfrm>
          <a:off x="445673" y="2063901"/>
          <a:ext cx="5442928" cy="268168"/>
        </p:xfrm>
        <a:graphic>
          <a:graphicData uri="http://schemas.openxmlformats.org/drawingml/2006/table">
            <a:tbl>
              <a:tblPr firstRow="1" bandRow="1">
                <a:tableStyleId>{5C22544A-7EE6-4342-B048-85BDC9FD1C3A}</a:tableStyleId>
              </a:tblPr>
              <a:tblGrid>
                <a:gridCol w="516578">
                  <a:extLst>
                    <a:ext uri="{9D8B030D-6E8A-4147-A177-3AD203B41FA5}">
                      <a16:colId xmlns:a16="http://schemas.microsoft.com/office/drawing/2014/main" val="2255526274"/>
                    </a:ext>
                  </a:extLst>
                </a:gridCol>
                <a:gridCol w="2266294">
                  <a:extLst>
                    <a:ext uri="{9D8B030D-6E8A-4147-A177-3AD203B41FA5}">
                      <a16:colId xmlns:a16="http://schemas.microsoft.com/office/drawing/2014/main" val="1818572504"/>
                    </a:ext>
                  </a:extLst>
                </a:gridCol>
                <a:gridCol w="2660056">
                  <a:extLst>
                    <a:ext uri="{9D8B030D-6E8A-4147-A177-3AD203B41FA5}">
                      <a16:colId xmlns:a16="http://schemas.microsoft.com/office/drawing/2014/main" val="3739038135"/>
                    </a:ext>
                  </a:extLst>
                </a:gridCol>
              </a:tblGrid>
              <a:tr h="268168">
                <a:tc>
                  <a:txBody>
                    <a:bodyPr/>
                    <a:lstStyle/>
                    <a:p>
                      <a:r>
                        <a:rPr lang="en-GB" sz="1000" i="0" kern="1200">
                          <a:solidFill>
                            <a:schemeClr val="bg1"/>
                          </a:solidFill>
                          <a:latin typeface="+mn-lt"/>
                          <a:ea typeface="Calibri" panose="020F0502020204030204" pitchFamily="34" charset="0"/>
                          <a:cs typeface="Calibri" panose="020F0502020204030204" pitchFamily="34" charset="0"/>
                        </a:rPr>
                        <a:t>LSC</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i="0" kern="1200">
                          <a:solidFill>
                            <a:schemeClr val="tx1"/>
                          </a:solidFill>
                          <a:latin typeface="+mn-lt"/>
                          <a:ea typeface="Calibri" panose="020F0502020204030204" pitchFamily="34" charset="0"/>
                          <a:cs typeface="Calibri" panose="020F0502020204030204" pitchFamily="34" charset="0"/>
                        </a:rPr>
                        <a:t>September 2025 achievement = 90%</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r>
                        <a:rPr lang="en-GB" sz="950" i="0" kern="1200">
                          <a:solidFill>
                            <a:schemeClr val="tx1"/>
                          </a:solidFill>
                          <a:latin typeface="+mn-lt"/>
                          <a:ea typeface="Calibri" panose="020F0502020204030204" pitchFamily="34" charset="0"/>
                          <a:cs typeface="Calibri" panose="020F0502020204030204" pitchFamily="34" charset="0"/>
                        </a:rPr>
                        <a:t>Cumulative YTD achievement = 92.24%</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625919683"/>
                  </a:ext>
                </a:extLst>
              </a:tr>
            </a:tbl>
          </a:graphicData>
        </a:graphic>
      </p:graphicFrame>
      <p:graphicFrame>
        <p:nvGraphicFramePr>
          <p:cNvPr id="6" name="Table 5">
            <a:extLst>
              <a:ext uri="{FF2B5EF4-FFF2-40B4-BE49-F238E27FC236}">
                <a16:creationId xmlns:a16="http://schemas.microsoft.com/office/drawing/2014/main" id="{531F3D0D-7111-8D50-C6E0-F0EA37838A4B}"/>
              </a:ext>
            </a:extLst>
          </p:cNvPr>
          <p:cNvGraphicFramePr>
            <a:graphicFrameLocks noGrp="1"/>
          </p:cNvGraphicFramePr>
          <p:nvPr>
            <p:extLst>
              <p:ext uri="{D42A27DB-BD31-4B8C-83A1-F6EECF244321}">
                <p14:modId xmlns:p14="http://schemas.microsoft.com/office/powerpoint/2010/main" val="3290024218"/>
              </p:ext>
            </p:extLst>
          </p:nvPr>
        </p:nvGraphicFramePr>
        <p:xfrm>
          <a:off x="436085" y="2369120"/>
          <a:ext cx="5541055" cy="3566160"/>
        </p:xfrm>
        <a:graphic>
          <a:graphicData uri="http://schemas.openxmlformats.org/drawingml/2006/table">
            <a:tbl>
              <a:tblPr firstRow="1" bandRow="1">
                <a:tableStyleId>{5C22544A-7EE6-4342-B048-85BDC9FD1C3A}</a:tableStyleId>
              </a:tblPr>
              <a:tblGrid>
                <a:gridCol w="611665">
                  <a:extLst>
                    <a:ext uri="{9D8B030D-6E8A-4147-A177-3AD203B41FA5}">
                      <a16:colId xmlns:a16="http://schemas.microsoft.com/office/drawing/2014/main" val="1823806079"/>
                    </a:ext>
                  </a:extLst>
                </a:gridCol>
                <a:gridCol w="821565">
                  <a:extLst>
                    <a:ext uri="{9D8B030D-6E8A-4147-A177-3AD203B41FA5}">
                      <a16:colId xmlns:a16="http://schemas.microsoft.com/office/drawing/2014/main" val="63318438"/>
                    </a:ext>
                  </a:extLst>
                </a:gridCol>
                <a:gridCol w="821565">
                  <a:extLst>
                    <a:ext uri="{9D8B030D-6E8A-4147-A177-3AD203B41FA5}">
                      <a16:colId xmlns:a16="http://schemas.microsoft.com/office/drawing/2014/main" val="344661859"/>
                    </a:ext>
                  </a:extLst>
                </a:gridCol>
                <a:gridCol w="821565">
                  <a:extLst>
                    <a:ext uri="{9D8B030D-6E8A-4147-A177-3AD203B41FA5}">
                      <a16:colId xmlns:a16="http://schemas.microsoft.com/office/drawing/2014/main" val="4249181638"/>
                    </a:ext>
                  </a:extLst>
                </a:gridCol>
                <a:gridCol w="821565">
                  <a:extLst>
                    <a:ext uri="{9D8B030D-6E8A-4147-A177-3AD203B41FA5}">
                      <a16:colId xmlns:a16="http://schemas.microsoft.com/office/drawing/2014/main" val="3608544319"/>
                    </a:ext>
                  </a:extLst>
                </a:gridCol>
                <a:gridCol w="821565">
                  <a:extLst>
                    <a:ext uri="{9D8B030D-6E8A-4147-A177-3AD203B41FA5}">
                      <a16:colId xmlns:a16="http://schemas.microsoft.com/office/drawing/2014/main" val="4054226300"/>
                    </a:ext>
                  </a:extLst>
                </a:gridCol>
                <a:gridCol w="821565">
                  <a:extLst>
                    <a:ext uri="{9D8B030D-6E8A-4147-A177-3AD203B41FA5}">
                      <a16:colId xmlns:a16="http://schemas.microsoft.com/office/drawing/2014/main" val="3537566663"/>
                    </a:ext>
                  </a:extLst>
                </a:gridCol>
              </a:tblGrid>
              <a:tr h="374080">
                <a:tc>
                  <a:txBody>
                    <a:bodyPr/>
                    <a:lstStyle/>
                    <a:p>
                      <a:pPr algn="ctr"/>
                      <a:r>
                        <a:rPr lang="en-GB" sz="1000">
                          <a:latin typeface="Abadi Extra Light" panose="020B0204020104020204"/>
                        </a:rPr>
                        <a:t>Month</a:t>
                      </a:r>
                    </a:p>
                  </a:txBody>
                  <a:tcPr/>
                </a:tc>
                <a:tc>
                  <a:txBody>
                    <a:bodyPr/>
                    <a:lstStyle/>
                    <a:p>
                      <a:pPr algn="ctr"/>
                      <a:r>
                        <a:rPr lang="en-GB" sz="1000">
                          <a:latin typeface="Abadi Extra Light" panose="020B0204020104020204"/>
                        </a:rPr>
                        <a:t>*Baseline Target</a:t>
                      </a:r>
                    </a:p>
                  </a:txBody>
                  <a:tcPr/>
                </a:tc>
                <a:tc>
                  <a:txBody>
                    <a:bodyPr/>
                    <a:lstStyle/>
                    <a:p>
                      <a:pPr algn="ctr"/>
                      <a:r>
                        <a:rPr lang="en-GB" sz="1000">
                          <a:latin typeface="Abadi Extra Light" panose="020B0204020104020204"/>
                        </a:rPr>
                        <a:t>Additional Appt Target</a:t>
                      </a:r>
                    </a:p>
                  </a:txBody>
                  <a:tcPr/>
                </a:tc>
                <a:tc>
                  <a:txBody>
                    <a:bodyPr/>
                    <a:lstStyle/>
                    <a:p>
                      <a:pPr algn="ctr"/>
                      <a:r>
                        <a:rPr lang="en-GB" sz="1000">
                          <a:latin typeface="Abadi Extra Light" panose="020B0204020104020204"/>
                        </a:rPr>
                        <a:t>*Monthly Target</a:t>
                      </a:r>
                    </a:p>
                  </a:txBody>
                  <a:tcPr/>
                </a:tc>
                <a:tc>
                  <a:txBody>
                    <a:bodyPr/>
                    <a:lstStyle/>
                    <a:p>
                      <a:pPr algn="ctr">
                        <a:tabLst>
                          <a:tab pos="182563" algn="l"/>
                        </a:tabLst>
                      </a:pPr>
                      <a:r>
                        <a:rPr lang="en-GB" sz="1000">
                          <a:latin typeface="Abadi Extra Light" panose="020B0204020104020204"/>
                        </a:rPr>
                        <a:t>**Monthly Delivery</a:t>
                      </a:r>
                    </a:p>
                  </a:txBody>
                  <a:tcPr/>
                </a:tc>
                <a:tc>
                  <a:txBody>
                    <a:bodyPr/>
                    <a:lstStyle/>
                    <a:p>
                      <a:pPr algn="ctr"/>
                      <a:r>
                        <a:rPr lang="en-GB" sz="1000">
                          <a:latin typeface="Abadi Extra Light" panose="020B0204020104020204"/>
                        </a:rPr>
                        <a:t>% Achieved</a:t>
                      </a:r>
                    </a:p>
                  </a:txBody>
                  <a:tcPr/>
                </a:tc>
                <a:tc>
                  <a:txBody>
                    <a:bodyPr/>
                    <a:lstStyle/>
                    <a:p>
                      <a:pPr algn="ctr"/>
                      <a:r>
                        <a:rPr lang="en-GB" sz="1000">
                          <a:latin typeface="Abadi Extra Light" panose="020B0204020104020204"/>
                        </a:rPr>
                        <a:t>Cumulative Achieved %</a:t>
                      </a:r>
                    </a:p>
                  </a:txBody>
                  <a:tcPr/>
                </a:tc>
                <a:extLst>
                  <a:ext uri="{0D108BD9-81ED-4DB2-BD59-A6C34878D82A}">
                    <a16:rowId xmlns:a16="http://schemas.microsoft.com/office/drawing/2014/main" val="388863083"/>
                  </a:ext>
                </a:extLst>
              </a:tr>
              <a:tr h="219906">
                <a:tc>
                  <a:txBody>
                    <a:bodyPr/>
                    <a:lstStyle/>
                    <a:p>
                      <a:r>
                        <a:rPr lang="en-GB" sz="1000">
                          <a:latin typeface="Abadi Extra Light" panose="020B0204020104020204"/>
                        </a:rPr>
                        <a:t>Apr ‘25</a:t>
                      </a:r>
                    </a:p>
                  </a:txBody>
                  <a:tcPr/>
                </a:tc>
                <a:tc>
                  <a:txBody>
                    <a:bodyPr/>
                    <a:lstStyle/>
                    <a:p>
                      <a:pPr algn="ctr"/>
                      <a:r>
                        <a:rPr lang="en-GB" sz="1000">
                          <a:latin typeface="Abadi Extra Light" panose="020B0204020104020204"/>
                        </a:rPr>
                        <a:t>11,430</a:t>
                      </a:r>
                    </a:p>
                  </a:txBody>
                  <a:tcPr/>
                </a:tc>
                <a:tc>
                  <a:txBody>
                    <a:bodyPr/>
                    <a:lstStyle/>
                    <a:p>
                      <a:pPr algn="ctr"/>
                      <a:endParaRPr lang="en-GB" sz="1000">
                        <a:latin typeface="Abadi Extra Light" panose="020B0204020104020204"/>
                      </a:endParaRPr>
                    </a:p>
                  </a:txBody>
                  <a:tcPr/>
                </a:tc>
                <a:tc>
                  <a:txBody>
                    <a:bodyPr/>
                    <a:lstStyle/>
                    <a:p>
                      <a:pPr algn="ctr"/>
                      <a:r>
                        <a:rPr lang="en-GB" sz="1000">
                          <a:latin typeface="Abadi Extra Light" panose="020B0204020104020204"/>
                        </a:rPr>
                        <a:t>11,430</a:t>
                      </a:r>
                    </a:p>
                  </a:txBody>
                  <a:tcPr/>
                </a:tc>
                <a:tc>
                  <a:txBody>
                    <a:bodyPr/>
                    <a:lstStyle/>
                    <a:p>
                      <a:pPr algn="ctr"/>
                      <a:r>
                        <a:rPr lang="en-GB" sz="1000">
                          <a:latin typeface="Abadi Extra Light" panose="020B0204020104020204"/>
                        </a:rPr>
                        <a:t>11,486</a:t>
                      </a:r>
                    </a:p>
                  </a:txBody>
                  <a:tcPr/>
                </a:tc>
                <a:tc>
                  <a:txBody>
                    <a:bodyPr/>
                    <a:lstStyle/>
                    <a:p>
                      <a:pPr algn="ctr"/>
                      <a:r>
                        <a:rPr lang="en-GB" sz="1000">
                          <a:latin typeface="Abadi Extra Light" panose="020B0204020104020204"/>
                        </a:rPr>
                        <a:t>100.5%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Abadi Extra Light" panose="020B0204020104020204"/>
                        </a:rPr>
                        <a:t>100.49%</a:t>
                      </a:r>
                    </a:p>
                  </a:txBody>
                  <a:tcPr/>
                </a:tc>
                <a:extLst>
                  <a:ext uri="{0D108BD9-81ED-4DB2-BD59-A6C34878D82A}">
                    <a16:rowId xmlns:a16="http://schemas.microsoft.com/office/drawing/2014/main" val="1854261809"/>
                  </a:ext>
                </a:extLst>
              </a:tr>
              <a:tr h="219906">
                <a:tc>
                  <a:txBody>
                    <a:bodyPr/>
                    <a:lstStyle/>
                    <a:p>
                      <a:r>
                        <a:rPr lang="en-GB" sz="1000">
                          <a:latin typeface="Abadi Extra Light" panose="020B0204020104020204"/>
                        </a:rPr>
                        <a:t>May ‘25</a:t>
                      </a:r>
                    </a:p>
                  </a:txBody>
                  <a:tcPr/>
                </a:tc>
                <a:tc>
                  <a:txBody>
                    <a:bodyPr/>
                    <a:lstStyle/>
                    <a:p>
                      <a:pPr algn="ctr"/>
                      <a:r>
                        <a:rPr lang="en-GB" sz="1000">
                          <a:latin typeface="Abadi Extra Light" panose="020B0204020104020204"/>
                        </a:rPr>
                        <a:t>11,430</a:t>
                      </a:r>
                    </a:p>
                  </a:txBody>
                  <a:tcPr/>
                </a:tc>
                <a:tc>
                  <a:txBody>
                    <a:bodyPr/>
                    <a:lstStyle/>
                    <a:p>
                      <a:pPr algn="ctr"/>
                      <a:endParaRPr lang="en-GB" sz="1000">
                        <a:latin typeface="Abadi Extra Light" panose="020B0204020104020204"/>
                      </a:endParaRPr>
                    </a:p>
                  </a:txBody>
                  <a:tcPr/>
                </a:tc>
                <a:tc>
                  <a:txBody>
                    <a:bodyPr/>
                    <a:lstStyle/>
                    <a:p>
                      <a:pPr algn="ctr"/>
                      <a:r>
                        <a:rPr lang="en-GB" sz="1000">
                          <a:latin typeface="Abadi Extra Light" panose="020B0204020104020204"/>
                        </a:rPr>
                        <a:t>11,430</a:t>
                      </a:r>
                    </a:p>
                  </a:txBody>
                  <a:tcPr/>
                </a:tc>
                <a:tc>
                  <a:txBody>
                    <a:bodyPr/>
                    <a:lstStyle/>
                    <a:p>
                      <a:pPr algn="ctr"/>
                      <a:r>
                        <a:rPr lang="en-GB" sz="1000">
                          <a:latin typeface="Abadi Extra Light" panose="020B0204020104020204"/>
                        </a:rPr>
                        <a:t>11,208</a:t>
                      </a:r>
                    </a:p>
                  </a:txBody>
                  <a:tcPr/>
                </a:tc>
                <a:tc>
                  <a:txBody>
                    <a:bodyPr/>
                    <a:lstStyle/>
                    <a:p>
                      <a:pPr algn="ctr"/>
                      <a:r>
                        <a:rPr lang="en-GB" sz="1000">
                          <a:latin typeface="Abadi Extra Light" panose="020B0204020104020204"/>
                        </a:rPr>
                        <a:t>98.1%</a:t>
                      </a:r>
                    </a:p>
                  </a:txBody>
                  <a:tcPr/>
                </a:tc>
                <a:tc>
                  <a:txBody>
                    <a:bodyPr/>
                    <a:lstStyle/>
                    <a:p>
                      <a:pPr algn="ctr"/>
                      <a:r>
                        <a:rPr lang="en-GB" sz="1000">
                          <a:latin typeface="Abadi Extra Light" panose="020B0204020104020204"/>
                        </a:rPr>
                        <a:t>99.27%</a:t>
                      </a:r>
                    </a:p>
                  </a:txBody>
                  <a:tcPr/>
                </a:tc>
                <a:extLst>
                  <a:ext uri="{0D108BD9-81ED-4DB2-BD59-A6C34878D82A}">
                    <a16:rowId xmlns:a16="http://schemas.microsoft.com/office/drawing/2014/main" val="3067233788"/>
                  </a:ext>
                </a:extLst>
              </a:tr>
              <a:tr h="219906">
                <a:tc>
                  <a:txBody>
                    <a:bodyPr/>
                    <a:lstStyle/>
                    <a:p>
                      <a:r>
                        <a:rPr lang="en-GB" sz="1000">
                          <a:latin typeface="Abadi Extra Light" panose="020B0204020104020204"/>
                        </a:rPr>
                        <a:t>Jun ‘25</a:t>
                      </a:r>
                    </a:p>
                  </a:txBody>
                  <a:tcPr/>
                </a:tc>
                <a:tc>
                  <a:txBody>
                    <a:bodyPr/>
                    <a:lstStyle/>
                    <a:p>
                      <a:pPr algn="ctr"/>
                      <a:r>
                        <a:rPr lang="en-GB" sz="1000">
                          <a:latin typeface="Abadi Extra Light" panose="020B0204020104020204"/>
                        </a:rPr>
                        <a:t>11,430</a:t>
                      </a:r>
                    </a:p>
                  </a:txBody>
                  <a:tcPr/>
                </a:tc>
                <a:tc>
                  <a:txBody>
                    <a:bodyPr/>
                    <a:lstStyle/>
                    <a:p>
                      <a:pPr algn="ctr"/>
                      <a:endParaRPr lang="en-GB" sz="1000">
                        <a:latin typeface="Abadi Extra Light" panose="020B0204020104020204"/>
                      </a:endParaRPr>
                    </a:p>
                  </a:txBody>
                  <a:tcPr/>
                </a:tc>
                <a:tc>
                  <a:txBody>
                    <a:bodyPr/>
                    <a:lstStyle/>
                    <a:p>
                      <a:pPr algn="ctr"/>
                      <a:r>
                        <a:rPr lang="en-GB" sz="1000">
                          <a:latin typeface="Abadi Extra Light" panose="020B0204020104020204"/>
                        </a:rPr>
                        <a:t>11,430</a:t>
                      </a:r>
                    </a:p>
                  </a:txBody>
                  <a:tcPr/>
                </a:tc>
                <a:tc>
                  <a:txBody>
                    <a:bodyPr/>
                    <a:lstStyle/>
                    <a:p>
                      <a:pPr algn="ctr"/>
                      <a:r>
                        <a:rPr lang="en-GB" sz="1000">
                          <a:latin typeface="Abadi Extra Light" panose="020B0204020104020204"/>
                        </a:rPr>
                        <a:t>11,388</a:t>
                      </a:r>
                    </a:p>
                  </a:txBody>
                  <a:tcPr/>
                </a:tc>
                <a:tc>
                  <a:txBody>
                    <a:bodyPr/>
                    <a:lstStyle/>
                    <a:p>
                      <a:pPr algn="ctr"/>
                      <a:r>
                        <a:rPr lang="en-GB" sz="1000">
                          <a:latin typeface="Abadi Extra Light" panose="020B0204020104020204"/>
                        </a:rPr>
                        <a:t>99.7%</a:t>
                      </a:r>
                    </a:p>
                  </a:txBody>
                  <a:tcPr/>
                </a:tc>
                <a:tc>
                  <a:txBody>
                    <a:bodyPr/>
                    <a:lstStyle/>
                    <a:p>
                      <a:pPr algn="ctr"/>
                      <a:r>
                        <a:rPr lang="en-GB" sz="1000">
                          <a:latin typeface="Abadi Extra Light" panose="020B0204020104020204"/>
                        </a:rPr>
                        <a:t>99.39%</a:t>
                      </a:r>
                    </a:p>
                  </a:txBody>
                  <a:tcPr/>
                </a:tc>
                <a:extLst>
                  <a:ext uri="{0D108BD9-81ED-4DB2-BD59-A6C34878D82A}">
                    <a16:rowId xmlns:a16="http://schemas.microsoft.com/office/drawing/2014/main" val="761344634"/>
                  </a:ext>
                </a:extLst>
              </a:tr>
              <a:tr h="219906">
                <a:tc>
                  <a:txBody>
                    <a:bodyPr/>
                    <a:lstStyle/>
                    <a:p>
                      <a:r>
                        <a:rPr lang="en-GB" sz="1000">
                          <a:latin typeface="Abadi Extra Light" panose="020B0204020104020204"/>
                        </a:rPr>
                        <a:t>Jul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algn="ctr"/>
                      <a:r>
                        <a:rPr lang="en-GB" sz="1000">
                          <a:latin typeface="Abadi Extra Light" panose="020B0204020104020204"/>
                        </a:rPr>
                        <a:t>13,743</a:t>
                      </a:r>
                    </a:p>
                  </a:txBody>
                  <a:tcPr/>
                </a:tc>
                <a:tc>
                  <a:txBody>
                    <a:bodyPr/>
                    <a:lstStyle/>
                    <a:p>
                      <a:pPr algn="ctr"/>
                      <a:r>
                        <a:rPr lang="en-GB" sz="1000">
                          <a:latin typeface="Abadi Extra Light" panose="020B0204020104020204"/>
                        </a:rPr>
                        <a:t>12,171</a:t>
                      </a:r>
                    </a:p>
                  </a:txBody>
                  <a:tcPr/>
                </a:tc>
                <a:tc>
                  <a:txBody>
                    <a:bodyPr/>
                    <a:lstStyle/>
                    <a:p>
                      <a:pPr algn="ctr"/>
                      <a:r>
                        <a:rPr lang="en-GB" sz="1000">
                          <a:latin typeface="Abadi Extra Light" panose="020B0204020104020204"/>
                        </a:rPr>
                        <a:t>88.56%</a:t>
                      </a:r>
                    </a:p>
                  </a:txBody>
                  <a:tcPr/>
                </a:tc>
                <a:tc>
                  <a:txBody>
                    <a:bodyPr/>
                    <a:lstStyle/>
                    <a:p>
                      <a:pPr algn="ctr"/>
                      <a:r>
                        <a:rPr lang="en-GB" sz="1000">
                          <a:latin typeface="Abadi Extra Light" panose="020B0204020104020204"/>
                        </a:rPr>
                        <a:t>96.29%</a:t>
                      </a:r>
                    </a:p>
                  </a:txBody>
                  <a:tcPr/>
                </a:tc>
                <a:extLst>
                  <a:ext uri="{0D108BD9-81ED-4DB2-BD59-A6C34878D82A}">
                    <a16:rowId xmlns:a16="http://schemas.microsoft.com/office/drawing/2014/main" val="2235923755"/>
                  </a:ext>
                </a:extLst>
              </a:tr>
              <a:tr h="219906">
                <a:tc>
                  <a:txBody>
                    <a:bodyPr/>
                    <a:lstStyle/>
                    <a:p>
                      <a:r>
                        <a:rPr lang="en-GB" sz="1000">
                          <a:latin typeface="Abadi Extra Light" panose="020B0204020104020204"/>
                        </a:rPr>
                        <a:t>Aug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r>
                        <a:rPr lang="en-GB" sz="1000">
                          <a:latin typeface="Abadi Extra Light" panose="020B0204020104020204"/>
                        </a:rPr>
                        <a:t>11,038</a:t>
                      </a:r>
                    </a:p>
                  </a:txBody>
                  <a:tcPr/>
                </a:tc>
                <a:tc>
                  <a:txBody>
                    <a:bodyPr/>
                    <a:lstStyle/>
                    <a:p>
                      <a:pPr algn="ctr"/>
                      <a:r>
                        <a:rPr lang="en-GB" sz="1000">
                          <a:latin typeface="Abadi Extra Light" panose="020B0204020104020204"/>
                        </a:rPr>
                        <a:t>80.32%</a:t>
                      </a:r>
                    </a:p>
                  </a:txBody>
                  <a:tcPr/>
                </a:tc>
                <a:tc>
                  <a:txBody>
                    <a:bodyPr/>
                    <a:lstStyle/>
                    <a:p>
                      <a:pPr algn="ctr"/>
                      <a:r>
                        <a:rPr lang="en-GB" sz="1000">
                          <a:latin typeface="Abadi Extra Light" panose="020B0204020104020204"/>
                        </a:rPr>
                        <a:t>92.74%</a:t>
                      </a:r>
                    </a:p>
                  </a:txBody>
                  <a:tcPr/>
                </a:tc>
                <a:extLst>
                  <a:ext uri="{0D108BD9-81ED-4DB2-BD59-A6C34878D82A}">
                    <a16:rowId xmlns:a16="http://schemas.microsoft.com/office/drawing/2014/main" val="3531701493"/>
                  </a:ext>
                </a:extLst>
              </a:tr>
              <a:tr h="219906">
                <a:tc>
                  <a:txBody>
                    <a:bodyPr/>
                    <a:lstStyle/>
                    <a:p>
                      <a:r>
                        <a:rPr lang="en-GB" sz="1000">
                          <a:latin typeface="Abadi Extra Light" panose="020B0204020104020204"/>
                        </a:rPr>
                        <a:t>Sept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r>
                        <a:rPr lang="en-GB" sz="1000">
                          <a:latin typeface="Abadi Extra Light" panose="020B0204020104020204"/>
                        </a:rPr>
                        <a:t>12,369</a:t>
                      </a:r>
                    </a:p>
                  </a:txBody>
                  <a:tcPr/>
                </a:tc>
                <a:tc>
                  <a:txBody>
                    <a:bodyPr/>
                    <a:lstStyle/>
                    <a:p>
                      <a:pPr algn="ctr"/>
                      <a:r>
                        <a:rPr lang="en-GB" sz="1000">
                          <a:latin typeface="Abadi Extra Light" panose="020B0204020104020204"/>
                        </a:rPr>
                        <a:t>90%</a:t>
                      </a:r>
                    </a:p>
                  </a:txBody>
                  <a:tcPr/>
                </a:tc>
                <a:tc>
                  <a:txBody>
                    <a:bodyPr/>
                    <a:lstStyle/>
                    <a:p>
                      <a:pPr algn="ctr"/>
                      <a:r>
                        <a:rPr lang="en-GB" sz="1000">
                          <a:latin typeface="Abadi Extra Light" panose="020B0204020104020204"/>
                        </a:rPr>
                        <a:t>92.24%</a:t>
                      </a:r>
                    </a:p>
                  </a:txBody>
                  <a:tcPr/>
                </a:tc>
                <a:extLst>
                  <a:ext uri="{0D108BD9-81ED-4DB2-BD59-A6C34878D82A}">
                    <a16:rowId xmlns:a16="http://schemas.microsoft.com/office/drawing/2014/main" val="2339470577"/>
                  </a:ext>
                </a:extLst>
              </a:tr>
              <a:tr h="219906">
                <a:tc>
                  <a:txBody>
                    <a:bodyPr/>
                    <a:lstStyle/>
                    <a:p>
                      <a:r>
                        <a:rPr lang="en-GB" sz="1000">
                          <a:latin typeface="Abadi Extra Light" panose="020B0204020104020204"/>
                        </a:rPr>
                        <a:t>Oct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3964067696"/>
                  </a:ext>
                </a:extLst>
              </a:tr>
              <a:tr h="219906">
                <a:tc>
                  <a:txBody>
                    <a:bodyPr/>
                    <a:lstStyle/>
                    <a:p>
                      <a:r>
                        <a:rPr lang="en-GB" sz="1000">
                          <a:latin typeface="Abadi Extra Light" panose="020B0204020104020204"/>
                        </a:rPr>
                        <a:t>Nov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1632063790"/>
                  </a:ext>
                </a:extLst>
              </a:tr>
              <a:tr h="219906">
                <a:tc>
                  <a:txBody>
                    <a:bodyPr/>
                    <a:lstStyle/>
                    <a:p>
                      <a:r>
                        <a:rPr lang="en-GB" sz="1000">
                          <a:latin typeface="Abadi Extra Light" panose="020B0204020104020204"/>
                        </a:rPr>
                        <a:t>Dec ‘25</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1398421831"/>
                  </a:ext>
                </a:extLst>
              </a:tr>
              <a:tr h="219906">
                <a:tc>
                  <a:txBody>
                    <a:bodyPr/>
                    <a:lstStyle/>
                    <a:p>
                      <a:r>
                        <a:rPr lang="en-GB" sz="1000">
                          <a:latin typeface="Abadi Extra Light" panose="020B0204020104020204"/>
                        </a:rPr>
                        <a:t>Jan ‘26</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1454624273"/>
                  </a:ext>
                </a:extLst>
              </a:tr>
              <a:tr h="219906">
                <a:tc>
                  <a:txBody>
                    <a:bodyPr/>
                    <a:lstStyle/>
                    <a:p>
                      <a:r>
                        <a:rPr lang="en-GB" sz="1000">
                          <a:latin typeface="Abadi Extra Light" panose="020B0204020104020204"/>
                        </a:rPr>
                        <a:t>Feb ‘26</a:t>
                      </a:r>
                    </a:p>
                  </a:txBody>
                  <a:tcPr/>
                </a:tc>
                <a:tc>
                  <a:txBody>
                    <a:bodyPr/>
                    <a:lstStyle/>
                    <a:p>
                      <a:pPr algn="ctr"/>
                      <a:r>
                        <a:rPr lang="en-GB" sz="1000">
                          <a:latin typeface="Abadi Extra Light" panose="020B0204020104020204"/>
                        </a:rPr>
                        <a:t>11,430</a:t>
                      </a:r>
                    </a:p>
                  </a:txBody>
                  <a:tcPr/>
                </a:tc>
                <a:tc>
                  <a:txBody>
                    <a:bodyPr/>
                    <a:lstStyle/>
                    <a:p>
                      <a:pPr algn="ct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2,313</a:t>
                      </a:r>
                      <a:endParaRPr lang="en-GB" sz="1000">
                        <a:latin typeface="Abadi Extra Light" panose="020B020402010402020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3666244424"/>
                  </a:ext>
                </a:extLst>
              </a:tr>
              <a:tr h="219906">
                <a:tc>
                  <a:txBody>
                    <a:bodyPr/>
                    <a:lstStyle/>
                    <a:p>
                      <a:r>
                        <a:rPr lang="en-GB" sz="1000">
                          <a:latin typeface="Abadi Extra Light" panose="020B0204020104020204"/>
                        </a:rPr>
                        <a:t>Mar ‘26</a:t>
                      </a:r>
                    </a:p>
                  </a:txBody>
                  <a:tcPr/>
                </a:tc>
                <a:tc>
                  <a:txBody>
                    <a:bodyPr/>
                    <a:lstStyle/>
                    <a:p>
                      <a:pPr algn="ctr"/>
                      <a:r>
                        <a:rPr lang="en-GB" sz="1000">
                          <a:latin typeface="Abadi Extra Light" panose="020B0204020104020204"/>
                        </a:rPr>
                        <a:t>11,430</a:t>
                      </a:r>
                    </a:p>
                  </a:txBody>
                  <a:tcPr/>
                </a:tc>
                <a:tc>
                  <a:txBody>
                    <a:bodyPr/>
                    <a:lstStyle/>
                    <a:p>
                      <a:pPr algn="ctr"/>
                      <a:r>
                        <a:rPr lang="en-GB" sz="1000">
                          <a:latin typeface="Abadi Extra Light" panose="020B0204020104020204"/>
                        </a:rPr>
                        <a:t>2,318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badi Extra Light" panose="020B0204020104020204"/>
                          <a:ea typeface="+mn-ea"/>
                          <a:cs typeface="+mn-cs"/>
                        </a:rPr>
                        <a:t>13,743</a:t>
                      </a: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tc>
                  <a:txBody>
                    <a:bodyPr/>
                    <a:lstStyle/>
                    <a:p>
                      <a:pPr algn="ctr"/>
                      <a:endParaRPr lang="en-GB" sz="1000">
                        <a:latin typeface="Abadi Extra Light" panose="020B0204020104020204"/>
                      </a:endParaRPr>
                    </a:p>
                  </a:txBody>
                  <a:tcPr/>
                </a:tc>
                <a:extLst>
                  <a:ext uri="{0D108BD9-81ED-4DB2-BD59-A6C34878D82A}">
                    <a16:rowId xmlns:a16="http://schemas.microsoft.com/office/drawing/2014/main" val="3695551569"/>
                  </a:ext>
                </a:extLst>
              </a:tr>
              <a:tr h="219906">
                <a:tc>
                  <a:txBody>
                    <a:bodyPr/>
                    <a:lstStyle/>
                    <a:p>
                      <a:r>
                        <a:rPr lang="en-GB" sz="1000" b="1">
                          <a:latin typeface="Abadi Extra Light" panose="020B0204020104020204"/>
                        </a:rPr>
                        <a:t>YTD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badi Extra Light" panose="020B0204020104020204"/>
                          <a:ea typeface="+mn-ea"/>
                          <a:cs typeface="+mn-cs"/>
                        </a:rPr>
                        <a:t>34,290</a:t>
                      </a:r>
                    </a:p>
                  </a:txBody>
                  <a:tcPr anchor="ctr"/>
                </a:tc>
                <a:tc>
                  <a:txBody>
                    <a:bodyPr/>
                    <a:lstStyle/>
                    <a:p>
                      <a:pPr algn="ctr"/>
                      <a:r>
                        <a:rPr lang="en-GB" sz="1000" b="1">
                          <a:latin typeface="Abadi Extra Light" panose="020B0204020104020204"/>
                        </a:rPr>
                        <a:t>20,822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badi Extra Light" panose="020B0204020104020204"/>
                          <a:ea typeface="+mn-ea"/>
                          <a:cs typeface="+mn-cs"/>
                        </a:rPr>
                        <a:t>34,290</a:t>
                      </a:r>
                    </a:p>
                  </a:txBody>
                  <a:tcPr anchor="ctr"/>
                </a:tc>
                <a:tc>
                  <a:txBody>
                    <a:bodyPr/>
                    <a:lstStyle/>
                    <a:p>
                      <a:pPr algn="ctr"/>
                      <a:r>
                        <a:rPr lang="en-GB" sz="1000" b="1">
                          <a:latin typeface="Abadi Extra Light" panose="020B0204020104020204"/>
                        </a:rPr>
                        <a:t>69,660</a:t>
                      </a:r>
                    </a:p>
                  </a:txBody>
                  <a:tcPr anchor="ctr"/>
                </a:tc>
                <a:tc>
                  <a:txBody>
                    <a:bodyPr/>
                    <a:lstStyle/>
                    <a:p>
                      <a:pPr algn="ctr"/>
                      <a:r>
                        <a:rPr lang="en-GB" sz="1000" b="1">
                          <a:latin typeface="Abadi Extra Light" panose="020B0204020104020204"/>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Abadi Extra Light" panose="020B0204020104020204"/>
                        </a:rPr>
                        <a:t>-</a:t>
                      </a:r>
                    </a:p>
                  </a:txBody>
                  <a:tcPr anchor="ctr"/>
                </a:tc>
                <a:extLst>
                  <a:ext uri="{0D108BD9-81ED-4DB2-BD59-A6C34878D82A}">
                    <a16:rowId xmlns:a16="http://schemas.microsoft.com/office/drawing/2014/main" val="507648188"/>
                  </a:ext>
                </a:extLst>
              </a:tr>
            </a:tbl>
          </a:graphicData>
        </a:graphic>
      </p:graphicFrame>
      <p:sp>
        <p:nvSpPr>
          <p:cNvPr id="2" name="TextBox 1">
            <a:extLst>
              <a:ext uri="{FF2B5EF4-FFF2-40B4-BE49-F238E27FC236}">
                <a16:creationId xmlns:a16="http://schemas.microsoft.com/office/drawing/2014/main" id="{BD27CD90-E0BE-9412-E4DA-19DB12A15534}"/>
              </a:ext>
            </a:extLst>
          </p:cNvPr>
          <p:cNvSpPr txBox="1"/>
          <p:nvPr/>
        </p:nvSpPr>
        <p:spPr>
          <a:xfrm>
            <a:off x="346177" y="5935280"/>
            <a:ext cx="5987948" cy="861774"/>
          </a:xfrm>
          <a:prstGeom prst="rect">
            <a:avLst/>
          </a:prstGeom>
          <a:noFill/>
        </p:spPr>
        <p:txBody>
          <a:bodyPr wrap="square" rtlCol="0">
            <a:spAutoFit/>
          </a:bodyPr>
          <a:lstStyle/>
          <a:p>
            <a:r>
              <a:rPr lang="en-GB" sz="1000" i="1">
                <a:latin typeface="Abadi Extra Light" panose="020B0204020104020204" pitchFamily="34" charset="0"/>
              </a:rPr>
              <a:t>* There have been changes to the national reporting profiles, as NHSE has requested month by month profile trajectory changes.  The ICB’s overall target remains the same and for this internal monitoring the monthly trajectory will remain the same to allow for clearer reporting.</a:t>
            </a:r>
          </a:p>
          <a:p>
            <a:r>
              <a:rPr lang="en-GB" sz="1000" i="1">
                <a:latin typeface="Abadi Extra Light" panose="020B0204020104020204" pitchFamily="34" charset="0"/>
              </a:rPr>
              <a:t>**Dental practices have 6 weeks to submit FP17’s detailing dental activity. Therefore, the data for the last 2 months reporting periods are subject to change.</a:t>
            </a:r>
          </a:p>
        </p:txBody>
      </p:sp>
    </p:spTree>
    <p:extLst>
      <p:ext uri="{BB962C8B-B14F-4D97-AF65-F5344CB8AC3E}">
        <p14:creationId xmlns:p14="http://schemas.microsoft.com/office/powerpoint/2010/main" val="216973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19</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1063284398"/>
              </p:ext>
            </p:extLst>
          </p:nvPr>
        </p:nvGraphicFramePr>
        <p:xfrm>
          <a:off x="6378688" y="1181101"/>
          <a:ext cx="5581837" cy="4955081"/>
        </p:xfrm>
        <a:graphic>
          <a:graphicData uri="http://schemas.openxmlformats.org/drawingml/2006/table">
            <a:tbl>
              <a:tblPr firstRow="1" bandRow="1">
                <a:tableStyleId>{5940675A-B579-460E-94D1-54222C63F5DA}</a:tableStyleId>
              </a:tblPr>
              <a:tblGrid>
                <a:gridCol w="5581837">
                  <a:extLst>
                    <a:ext uri="{9D8B030D-6E8A-4147-A177-3AD203B41FA5}">
                      <a16:colId xmlns:a16="http://schemas.microsoft.com/office/drawing/2014/main" val="1772709669"/>
                    </a:ext>
                  </a:extLst>
                </a:gridCol>
              </a:tblGrid>
              <a:tr h="1410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latin typeface="Abadi Extra Light"/>
                        </a:rPr>
                        <a:t>What does this tell us?  </a:t>
                      </a:r>
                    </a:p>
                    <a:p>
                      <a:pPr marL="232172" indent="-232172">
                        <a:buFont typeface="Arial" panose="020B0604020202020204" pitchFamily="34" charset="0"/>
                        <a:buChar char="•"/>
                        <a:defRPr/>
                      </a:pPr>
                      <a:r>
                        <a:rPr lang="en-GB" sz="1050">
                          <a:latin typeface="Abadi Extra Light" panose="020B0204020104020204" pitchFamily="34" charset="0"/>
                        </a:rPr>
                        <a:t>The growth in the number of CP consultations for the seven defined clinical pathways has levelled off, with the most recent data showing that 8,964 consultations were carried out in June 2025.</a:t>
                      </a:r>
                    </a:p>
                    <a:p>
                      <a:pPr marL="232172" lvl="0" indent="-232172">
                        <a:buFont typeface="Arial" panose="020B0604020202020204" pitchFamily="34" charset="0"/>
                        <a:buChar char="•"/>
                        <a:defRPr/>
                      </a:pPr>
                      <a:r>
                        <a:rPr lang="en-GB" sz="1050">
                          <a:latin typeface="Abadi Extra Light" panose="020B0204020104020204" pitchFamily="34" charset="0"/>
                        </a:rPr>
                        <a:t>Minor illness referrals have been running at around 5,000 referrals per month for the past 7 months.</a:t>
                      </a:r>
                    </a:p>
                    <a:p>
                      <a:pPr marL="232172" indent="-232172">
                        <a:buFont typeface="Arial" panose="020B0604020202020204" pitchFamily="34" charset="0"/>
                        <a:buChar char="•"/>
                        <a:defRPr/>
                      </a:pPr>
                      <a:r>
                        <a:rPr lang="en-GB" sz="1050">
                          <a:latin typeface="Abadi Extra Light" panose="020B0204020104020204" pitchFamily="34" charset="0"/>
                        </a:rPr>
                        <a:t>Blood Pressure checks had a peak in October 2024, though the underlying trend is one of steady growth. Similarly, oral contraception consultations are also increasing.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61188">
                <a:tc>
                  <a:txBody>
                    <a:bodyPr/>
                    <a:lstStyle/>
                    <a:p>
                      <a:r>
                        <a:rPr lang="en-GB" sz="1050" b="1">
                          <a:solidFill>
                            <a:schemeClr val="tx1"/>
                          </a:solidFill>
                          <a:latin typeface="Abadi Extra Light"/>
                        </a:rPr>
                        <a:t>Actions:</a:t>
                      </a:r>
                    </a:p>
                    <a:p>
                      <a:pPr marL="171450" indent="-171450" algn="just" defTabSz="914400"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The ICB has developed a local Pharmacy Access Programme to support integration and use of the CP advanced services.  </a:t>
                      </a:r>
                    </a:p>
                    <a:p>
                      <a:pPr marL="171450" lvl="0" indent="-171450" algn="just" rtl="0" eaLnBrk="1" latinLnBrk="0" hangingPunct="1">
                        <a:buFont typeface="Arial" panose="020B0604020202020204" pitchFamily="34" charset="0"/>
                        <a:buChar char="•"/>
                      </a:pPr>
                      <a:r>
                        <a:rPr lang="en-US" sz="1050" i="0" kern="1200" noProof="0">
                          <a:solidFill>
                            <a:schemeClr val="tx1"/>
                          </a:solidFill>
                          <a:latin typeface="Abadi Extra Light"/>
                          <a:ea typeface="+mn-ea"/>
                          <a:cs typeface="+mn-cs"/>
                        </a:rPr>
                        <a:t>Due to limited team capacity, the CP access programme will focus on offering support as and when requested by GP practices, sharing referral data and promoting the service across stakeholder groups. The Local Pharmaceutical Committee (LPC) continues to work with and utilise Primary Care Network (PCN) CP Leads to provide a complete picture of current performance and what improvements to target, however not every PCN has a CP lead.</a:t>
                      </a:r>
                    </a:p>
                    <a:p>
                      <a:pPr marL="171450" lvl="0" indent="-171450" algn="just"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ICB website and intranet site CP pages are being redesigned, informed by ongoing engagement with various GP practice stakeholders such as the PCN Assembly.</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83257">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Recruitment of PCN CP leads is problematic leaving gaps in provision, there are presently plans being developed to address this.</a:t>
                      </a:r>
                    </a:p>
                    <a:p>
                      <a:pPr marL="171450" lvl="0" indent="-171450" algn="just">
                        <a:buFont typeface="Arial" panose="020B0604020202020204" pitchFamily="34" charset="0"/>
                        <a:buChar char="•"/>
                      </a:pPr>
                      <a:r>
                        <a:rPr lang="en-GB" sz="1050" i="0" kern="1200" noProof="0">
                          <a:solidFill>
                            <a:schemeClr val="tx1"/>
                          </a:solidFill>
                          <a:latin typeface="Abadi Extra Light"/>
                          <a:ea typeface="+mn-ea"/>
                          <a:cs typeface="+mn-cs"/>
                        </a:rPr>
                        <a:t>The clinical lead has retired and the ICB is unable to recruit to the post therefore the programme is currently without clinical leadership. </a:t>
                      </a:r>
                    </a:p>
                    <a:p>
                      <a:pPr marL="171450" lvl="0" indent="-171450" algn="just">
                        <a:buFont typeface="Arial" panose="020B0604020202020204" pitchFamily="34" charset="0"/>
                        <a:buChar char="•"/>
                      </a:pPr>
                      <a:r>
                        <a:rPr lang="en-GB" sz="1050" i="0" kern="1200" noProof="0">
                          <a:solidFill>
                            <a:schemeClr val="tx1"/>
                          </a:solidFill>
                          <a:latin typeface="Abadi Extra Light"/>
                          <a:ea typeface="+mn-ea"/>
                          <a:cs typeface="+mn-cs"/>
                        </a:rPr>
                        <a:t>Prioritisation of primary care programmes has taken place, meaning decreased support from place colleagues due to competing pressures. Potential to link in with medicines optimisation team and utilise the LES to ensure GP referrals continue and increase. </a:t>
                      </a:r>
                    </a:p>
                    <a:p>
                      <a:pPr marL="0" indent="0" algn="just" rtl="0" eaLnBrk="1" latinLnBrk="0" hangingPunct="1">
                        <a:buNone/>
                      </a:pPr>
                      <a:endParaRPr lang="en-GB" sz="1050" i="0" kern="1200" noProof="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64796919"/>
              </p:ext>
            </p:extLst>
          </p:nvPr>
        </p:nvGraphicFramePr>
        <p:xfrm>
          <a:off x="515012" y="1078433"/>
          <a:ext cx="5819113" cy="1371600"/>
        </p:xfrm>
        <a:graphic>
          <a:graphicData uri="http://schemas.openxmlformats.org/drawingml/2006/table">
            <a:tbl>
              <a:tblPr firstRow="1" bandRow="1">
                <a:tableStyleId>{5940675A-B579-460E-94D1-54222C63F5DA}</a:tableStyleId>
              </a:tblPr>
              <a:tblGrid>
                <a:gridCol w="5819113">
                  <a:extLst>
                    <a:ext uri="{9D8B030D-6E8A-4147-A177-3AD203B41FA5}">
                      <a16:colId xmlns:a16="http://schemas.microsoft.com/office/drawing/2014/main" val="1772709669"/>
                    </a:ext>
                  </a:extLst>
                </a:gridCol>
              </a:tblGrid>
              <a:tr h="87405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  </a:t>
                      </a:r>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activity of the new Pharmacy First Service (PFS) (launched on 31 January 2024) which built upon the previous community pharmacy (CP) consultations service. PFS enables patients to be referred into CP for an urgent repeat medicine supply, minor aliments consultation, or for one of seven minor illnesses; acute otitis media, impetigo, infected insect bites, shingles, sinusitis, sore throat, uncomplicated UTIs.</a:t>
                      </a:r>
                    </a:p>
                    <a:p>
                      <a:pPr algn="just"/>
                      <a:r>
                        <a:rPr lang="en-US" sz="1050">
                          <a:solidFill>
                            <a:schemeClr val="bg1">
                              <a:lumMod val="50000"/>
                            </a:schemeClr>
                          </a:solidFill>
                          <a:latin typeface="Abadi Extra Light" panose="020B0204020104020204" pitchFamily="34" charset="0"/>
                        </a:rPr>
                        <a:t>The Pharmacy First Consultation data reflects the number of claims made for CP consultations delivered and funded by the NHS. The data is published by NHSBSA and is in the public domain on the NHSBSA website (</a:t>
                      </a:r>
                      <a:r>
                        <a:rPr lang="en-US" sz="1050">
                          <a:solidFill>
                            <a:schemeClr val="bg1">
                              <a:lumMod val="50000"/>
                            </a:schemeClr>
                          </a:solidFill>
                          <a:latin typeface="Abadi Extra Light" panose="020B0204020104020204" pitchFamily="34" charset="0"/>
                          <a:hlinkClick r:id="rId3" tooltip="https://www.nhsbsa.nhs.uk/prescription-data/dispensing-data/dispensing-contractors-data">
                            <a:extLst>
                              <a:ext uri="{A12FA001-AC4F-418D-AE19-62706E023703}">
                                <ahyp:hlinkClr xmlns:ahyp="http://schemas.microsoft.com/office/drawing/2018/hyperlinkcolor" val="tx"/>
                              </a:ext>
                            </a:extLst>
                          </a:hlinkClick>
                        </a:rPr>
                        <a:t>Dispensing contractors' data | NHSBSA</a:t>
                      </a:r>
                      <a:r>
                        <a:rPr lang="en-US" sz="1050">
                          <a:solidFill>
                            <a:schemeClr val="bg1">
                              <a:lumMod val="50000"/>
                            </a:schemeClr>
                          </a:solidFill>
                          <a:latin typeface="Abadi Extra Light" panose="020B0204020104020204" pitchFamily="34" charset="0"/>
                        </a:rPr>
                        <a:t>).</a:t>
                      </a:r>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501687888"/>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j-ea"/>
                          <a:cs typeface="+mj-cs"/>
                        </a:rPr>
                        <a:t>13. Pharmacy First Consultations by Type : </a:t>
                      </a:r>
                      <a:r>
                        <a:rPr lang="en-US" sz="1600" b="0" i="0" u="none" strike="noStrike" kern="1200" cap="none" spc="0" normalizeH="0" baseline="0" noProof="0">
                          <a:ln>
                            <a:noFill/>
                          </a:ln>
                          <a:solidFill>
                            <a:schemeClr val="tx1"/>
                          </a:solidFill>
                          <a:effectLst/>
                          <a:uLnTx/>
                          <a:uFillTx/>
                          <a:latin typeface="+mn-lt"/>
                          <a:ea typeface="+mj-ea"/>
                          <a:cs typeface="+mj-cs"/>
                        </a:rPr>
                        <a:t>June – 25 </a:t>
                      </a:r>
                      <a:endParaRPr kumimoji="0" lang="en-US" sz="1600" b="0" i="0" u="none" strike="noStrike" kern="1200" cap="none" spc="0" normalizeH="0" baseline="0" noProof="0">
                        <a:ln>
                          <a:noFill/>
                        </a:ln>
                        <a:solidFill>
                          <a:schemeClr val="tx1"/>
                        </a:solidFill>
                        <a:effectLst/>
                        <a:uLnTx/>
                        <a:uFillTx/>
                        <a:latin typeface="+mn-lt"/>
                        <a:ea typeface="+mj-ea"/>
                        <a:cs typeface="+mj-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a:t>
                      </a:r>
                      <a:r>
                        <a:rPr lang="en-GB" sz="1000" b="1" strike="noStrike" baseline="0">
                          <a:solidFill>
                            <a:schemeClr val="tx1"/>
                          </a:solidFill>
                        </a:rPr>
                        <a:t>Finance &amp; Contracting Committee </a:t>
                      </a:r>
                      <a:r>
                        <a:rPr lang="en-GB" sz="1000" b="1">
                          <a:solidFill>
                            <a:schemeClr val="tx1"/>
                          </a:solidFill>
                        </a:rPr>
                        <a:t>/ Pharmaceutical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3" name="Table 12">
            <a:extLst>
              <a:ext uri="{FF2B5EF4-FFF2-40B4-BE49-F238E27FC236}">
                <a16:creationId xmlns:a16="http://schemas.microsoft.com/office/drawing/2014/main" id="{BF313A6E-9024-509B-8DD2-5301A046F944}"/>
              </a:ext>
            </a:extLst>
          </p:cNvPr>
          <p:cNvGraphicFramePr>
            <a:graphicFrameLocks noGrp="1"/>
          </p:cNvGraphicFramePr>
          <p:nvPr>
            <p:extLst>
              <p:ext uri="{D42A27DB-BD31-4B8C-83A1-F6EECF244321}">
                <p14:modId xmlns:p14="http://schemas.microsoft.com/office/powerpoint/2010/main" val="1894737644"/>
              </p:ext>
            </p:extLst>
          </p:nvPr>
        </p:nvGraphicFramePr>
        <p:xfrm>
          <a:off x="807997" y="2484323"/>
          <a:ext cx="5137888" cy="2209800"/>
        </p:xfrm>
        <a:graphic>
          <a:graphicData uri="http://schemas.openxmlformats.org/drawingml/2006/table">
            <a:tbl>
              <a:tblPr firstRow="1" bandRow="1">
                <a:tableStyleId>{5A111915-BE36-4E01-A7E5-04B1672EAD32}</a:tableStyleId>
              </a:tblPr>
              <a:tblGrid>
                <a:gridCol w="1944442">
                  <a:extLst>
                    <a:ext uri="{9D8B030D-6E8A-4147-A177-3AD203B41FA5}">
                      <a16:colId xmlns:a16="http://schemas.microsoft.com/office/drawing/2014/main" val="1144645483"/>
                    </a:ext>
                  </a:extLst>
                </a:gridCol>
                <a:gridCol w="1064482">
                  <a:extLst>
                    <a:ext uri="{9D8B030D-6E8A-4147-A177-3AD203B41FA5}">
                      <a16:colId xmlns:a16="http://schemas.microsoft.com/office/drawing/2014/main" val="1701075339"/>
                    </a:ext>
                  </a:extLst>
                </a:gridCol>
                <a:gridCol w="1064482">
                  <a:extLst>
                    <a:ext uri="{9D8B030D-6E8A-4147-A177-3AD203B41FA5}">
                      <a16:colId xmlns:a16="http://schemas.microsoft.com/office/drawing/2014/main" val="2813126454"/>
                    </a:ext>
                  </a:extLst>
                </a:gridCol>
                <a:gridCol w="1064482">
                  <a:extLst>
                    <a:ext uri="{9D8B030D-6E8A-4147-A177-3AD203B41FA5}">
                      <a16:colId xmlns:a16="http://schemas.microsoft.com/office/drawing/2014/main" val="2224601126"/>
                    </a:ext>
                  </a:extLst>
                </a:gridCol>
              </a:tblGrid>
              <a:tr h="199073">
                <a:tc>
                  <a:txBody>
                    <a:bodyPr/>
                    <a:lstStyle/>
                    <a:p>
                      <a:r>
                        <a:rPr lang="en-GB" sz="850" b="1">
                          <a:solidFill>
                            <a:schemeClr val="bg1"/>
                          </a:solidFill>
                          <a:latin typeface="+mn-lt"/>
                        </a:rPr>
                        <a:t>Activity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50" b="1">
                          <a:solidFill>
                            <a:schemeClr val="bg1"/>
                          </a:solidFill>
                          <a:latin typeface="+mn-lt"/>
                        </a:rPr>
                        <a:t>June 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50" b="1">
                          <a:solidFill>
                            <a:schemeClr val="bg1"/>
                          </a:solidFill>
                          <a:latin typeface="+mn-lt"/>
                        </a:rPr>
                        <a:t>%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50" b="1">
                          <a:solidFill>
                            <a:schemeClr val="bg1"/>
                          </a:solidFill>
                          <a:latin typeface="+mn-lt"/>
                        </a:rPr>
                        <a:t>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3102144"/>
                  </a:ext>
                </a:extLst>
              </a:tr>
              <a:tr h="199073">
                <a:tc>
                  <a:txBody>
                    <a:bodyPr/>
                    <a:lstStyle/>
                    <a:p>
                      <a:r>
                        <a:rPr lang="en-GB" sz="850">
                          <a:solidFill>
                            <a:schemeClr val="tx1"/>
                          </a:solidFill>
                          <a:latin typeface="+mn-lt"/>
                        </a:rPr>
                        <a:t>Clinical Pathway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8,864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28.9%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25,694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45039"/>
                  </a:ext>
                </a:extLst>
              </a:tr>
              <a:tr h="199073">
                <a:tc>
                  <a:txBody>
                    <a:bodyPr/>
                    <a:lstStyle/>
                    <a:p>
                      <a:r>
                        <a:rPr lang="en-GB" sz="850">
                          <a:solidFill>
                            <a:schemeClr val="tx1"/>
                          </a:solidFill>
                          <a:latin typeface="+mn-lt"/>
                        </a:rPr>
                        <a:t>Minor illness Consultations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4,653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14,056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706510"/>
                  </a:ext>
                </a:extLst>
              </a:tr>
              <a:tr h="199073">
                <a:tc>
                  <a:txBody>
                    <a:bodyPr/>
                    <a:lstStyle/>
                    <a:p>
                      <a:r>
                        <a:rPr lang="en-GB" sz="850">
                          <a:solidFill>
                            <a:schemeClr val="tx1"/>
                          </a:solidFill>
                          <a:latin typeface="+mn-lt"/>
                        </a:rPr>
                        <a:t>Urgent medicine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4,613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16,256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211314"/>
                  </a:ext>
                </a:extLst>
              </a:tr>
              <a:tr h="199073">
                <a:tc>
                  <a:txBody>
                    <a:bodyPr/>
                    <a:lstStyle/>
                    <a:p>
                      <a:r>
                        <a:rPr lang="en-GB" sz="850">
                          <a:solidFill>
                            <a:schemeClr val="tx1"/>
                          </a:solidFill>
                          <a:latin typeface="+mn-lt"/>
                        </a:rPr>
                        <a:t>Blood Pressure Checks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9,867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32.2%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30,407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146381"/>
                  </a:ext>
                </a:extLst>
              </a:tr>
              <a:tr h="199073">
                <a:tc>
                  <a:txBody>
                    <a:bodyPr/>
                    <a:lstStyle/>
                    <a:p>
                      <a:r>
                        <a:rPr lang="en-GB" sz="850">
                          <a:solidFill>
                            <a:schemeClr val="tx1"/>
                          </a:solidFill>
                          <a:latin typeface="+mn-lt"/>
                        </a:rPr>
                        <a:t>Oral Contraception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2,673</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8.7%</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GB" sz="850">
                          <a:solidFill>
                            <a:schemeClr val="tx1"/>
                          </a:solidFill>
                          <a:latin typeface="+mn-lt"/>
                        </a:rPr>
                        <a:t>7,297</a:t>
                      </a: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590201"/>
                  </a:ext>
                </a:extLst>
              </a:tr>
              <a:tr h="199073">
                <a:tc>
                  <a:txBody>
                    <a:bodyPr/>
                    <a:lstStyle/>
                    <a:p>
                      <a:r>
                        <a:rPr lang="en-GB" sz="850" b="1">
                          <a:solidFill>
                            <a:schemeClr val="tx1"/>
                          </a:solidFill>
                          <a:latin typeface="+mn-lt"/>
                        </a:rPr>
                        <a:t>Total</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b="1">
                          <a:solidFill>
                            <a:schemeClr val="tx1"/>
                          </a:solidFill>
                          <a:latin typeface="+mn-lt"/>
                        </a:rPr>
                        <a:t>30,670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GB" sz="850" b="1">
                        <a:solidFill>
                          <a:schemeClr val="tx1"/>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50" b="1">
                          <a:solidFill>
                            <a:schemeClr val="tx1"/>
                          </a:solidFill>
                          <a:latin typeface="+mn-lt"/>
                        </a:rPr>
                        <a:t>93,710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266164"/>
                  </a:ext>
                </a:extLst>
              </a:tr>
              <a:tr h="199073">
                <a:tc>
                  <a:txBody>
                    <a:bodyPr/>
                    <a:lstStyle/>
                    <a:p>
                      <a:r>
                        <a:rPr lang="en-GB" sz="850" b="1">
                          <a:solidFill>
                            <a:schemeClr val="tx1"/>
                          </a:solidFill>
                          <a:latin typeface="+mn-lt"/>
                        </a:rPr>
                        <a:t>Plan</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b="1">
                          <a:solidFill>
                            <a:schemeClr val="tx1"/>
                          </a:solidFill>
                          <a:latin typeface="+mn-lt"/>
                        </a:rPr>
                        <a:t>25,899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GB" sz="850" b="1">
                        <a:solidFill>
                          <a:schemeClr val="tx1"/>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50" b="1">
                          <a:solidFill>
                            <a:schemeClr val="tx1"/>
                          </a:solidFill>
                          <a:latin typeface="+mn-lt"/>
                        </a:rPr>
                        <a:t>75,229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716171"/>
                  </a:ext>
                </a:extLst>
              </a:tr>
              <a:tr h="199073">
                <a:tc>
                  <a:txBody>
                    <a:bodyPr/>
                    <a:lstStyle/>
                    <a:p>
                      <a:r>
                        <a:rPr lang="en-GB" sz="850" b="1">
                          <a:solidFill>
                            <a:schemeClr val="tx1"/>
                          </a:solidFill>
                          <a:latin typeface="+mn-lt"/>
                        </a:rPr>
                        <a:t>Variance</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b="1">
                          <a:solidFill>
                            <a:schemeClr val="tx1"/>
                          </a:solidFill>
                          <a:latin typeface="+mn-lt"/>
                        </a:rPr>
                        <a:t>4,771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GB" sz="850" b="1">
                        <a:solidFill>
                          <a:schemeClr val="tx1"/>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50" b="1">
                          <a:solidFill>
                            <a:schemeClr val="tx1"/>
                          </a:solidFill>
                          <a:latin typeface="+mn-lt"/>
                        </a:rPr>
                        <a:t>18,481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721720"/>
                  </a:ext>
                </a:extLst>
              </a:tr>
              <a:tr h="199073">
                <a:tc>
                  <a:txBody>
                    <a:bodyPr/>
                    <a:lstStyle/>
                    <a:p>
                      <a:r>
                        <a:rPr lang="en-GB" sz="850" b="1">
                          <a:solidFill>
                            <a:schemeClr val="tx1"/>
                          </a:solidFill>
                          <a:latin typeface="+mn-lt"/>
                        </a:rPr>
                        <a:t>% Variance</a:t>
                      </a: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850" b="1">
                          <a:solidFill>
                            <a:schemeClr val="tx1"/>
                          </a:solidFill>
                          <a:latin typeface="+mn-lt"/>
                        </a:rPr>
                        <a:t>18.4%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endParaRPr lang="en-GB" sz="850" b="1">
                        <a:solidFill>
                          <a:schemeClr val="tx1"/>
                        </a:solidFill>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50" b="1">
                          <a:solidFill>
                            <a:schemeClr val="tx1"/>
                          </a:solidFill>
                          <a:latin typeface="+mn-lt"/>
                        </a:rPr>
                        <a:t>24.6%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0598527"/>
                  </a:ext>
                </a:extLst>
              </a:tr>
            </a:tbl>
          </a:graphicData>
        </a:graphic>
      </p:graphicFrame>
      <p:sp>
        <p:nvSpPr>
          <p:cNvPr id="6" name="TextBox 5">
            <a:extLst>
              <a:ext uri="{FF2B5EF4-FFF2-40B4-BE49-F238E27FC236}">
                <a16:creationId xmlns:a16="http://schemas.microsoft.com/office/drawing/2014/main" id="{F9D4DFDB-FA5B-E818-F17E-45F4B1CF176E}"/>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Community Pharmacy:    </a:t>
            </a:r>
            <a:r>
              <a:rPr lang="en-GB" sz="1400">
                <a:latin typeface="Abadi Extra Light" panose="020B0204020104020204" pitchFamily="34" charset="0"/>
              </a:rPr>
              <a:t>Activity </a:t>
            </a:r>
          </a:p>
        </p:txBody>
      </p:sp>
      <p:sp>
        <p:nvSpPr>
          <p:cNvPr id="2" name="TextBox 1">
            <a:extLst>
              <a:ext uri="{FF2B5EF4-FFF2-40B4-BE49-F238E27FC236}">
                <a16:creationId xmlns:a16="http://schemas.microsoft.com/office/drawing/2014/main" id="{EC0BF132-2F85-49D0-FF90-EBE7C9B48A25}"/>
              </a:ext>
            </a:extLst>
          </p:cNvPr>
          <p:cNvSpPr txBox="1"/>
          <p:nvPr/>
        </p:nvSpPr>
        <p:spPr>
          <a:xfrm>
            <a:off x="6334125" y="5913359"/>
            <a:ext cx="5662358" cy="938719"/>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Community Pharmacy</a:t>
            </a:r>
          </a:p>
          <a:p>
            <a:r>
              <a:rPr lang="en-US" sz="1100">
                <a:latin typeface="Abadi Extra Light" panose="020B0204020104020204" pitchFamily="34" charset="0"/>
              </a:rPr>
              <a:t>Pharmacy integral to neighbourhood health service, move away from ‘dispensing’.</a:t>
            </a:r>
          </a:p>
          <a:p>
            <a:r>
              <a:rPr lang="en-GB" sz="1100">
                <a:latin typeface="Abadi Extra Light" panose="020B0204020104020204" pitchFamily="34" charset="0"/>
              </a:rPr>
              <a:t>Increase the role of community pharmacy in the management of long-term conditions, </a:t>
            </a:r>
            <a:r>
              <a:rPr lang="en-US" sz="1100">
                <a:latin typeface="Abadi Extra Light" panose="020B0204020104020204" pitchFamily="34" charset="0"/>
              </a:rPr>
              <a:t>in prevention by expanding their role in vaccine delivery and in screening,</a:t>
            </a:r>
            <a:r>
              <a:rPr lang="en-GB" sz="1100">
                <a:latin typeface="Abadi Extra Light" panose="020B0204020104020204" pitchFamily="34" charset="0"/>
              </a:rPr>
              <a:t> and link them to the single patient record.</a:t>
            </a:r>
          </a:p>
        </p:txBody>
      </p:sp>
      <p:pic>
        <p:nvPicPr>
          <p:cNvPr id="8" name="Picture 7">
            <a:extLst>
              <a:ext uri="{FF2B5EF4-FFF2-40B4-BE49-F238E27FC236}">
                <a16:creationId xmlns:a16="http://schemas.microsoft.com/office/drawing/2014/main" id="{6727DC3B-6555-9CFE-A940-10E2E25AE77B}"/>
              </a:ext>
            </a:extLst>
          </p:cNvPr>
          <p:cNvPicPr>
            <a:picLocks noChangeAspect="1"/>
          </p:cNvPicPr>
          <p:nvPr/>
        </p:nvPicPr>
        <p:blipFill>
          <a:blip r:embed="rId4"/>
          <a:stretch>
            <a:fillRect/>
          </a:stretch>
        </p:blipFill>
        <p:spPr>
          <a:xfrm>
            <a:off x="925970" y="4728413"/>
            <a:ext cx="4997196" cy="2123665"/>
          </a:xfrm>
          <a:prstGeom prst="rect">
            <a:avLst/>
          </a:prstGeom>
        </p:spPr>
      </p:pic>
    </p:spTree>
    <p:extLst>
      <p:ext uri="{BB962C8B-B14F-4D97-AF65-F5344CB8AC3E}">
        <p14:creationId xmlns:p14="http://schemas.microsoft.com/office/powerpoint/2010/main" val="314420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2FEE1-D3B0-A507-9E8E-630ABC6F7BD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95F372-7EDC-136F-FCE7-01EECB5FB345}"/>
              </a:ext>
            </a:extLst>
          </p:cNvPr>
          <p:cNvSpPr>
            <a:spLocks noGrp="1"/>
          </p:cNvSpPr>
          <p:nvPr>
            <p:ph type="sldNum" sz="quarter" idx="12"/>
          </p:nvPr>
        </p:nvSpPr>
        <p:spPr/>
        <p:txBody>
          <a:bodyPr/>
          <a:lstStyle/>
          <a:p>
            <a:fld id="{507B77E4-D16E-4E80-BECE-B10ACE50DA11}" type="slidenum">
              <a:rPr lang="en-GB" smtClean="0"/>
              <a:pPr/>
              <a:t>2</a:t>
            </a:fld>
            <a:endParaRPr lang="en-GB"/>
          </a:p>
        </p:txBody>
      </p:sp>
      <p:sp>
        <p:nvSpPr>
          <p:cNvPr id="8" name="Title 1">
            <a:extLst>
              <a:ext uri="{FF2B5EF4-FFF2-40B4-BE49-F238E27FC236}">
                <a16:creationId xmlns:a16="http://schemas.microsoft.com/office/drawing/2014/main" id="{D75E7907-DD67-73D6-0EF5-7ACF1947ED21}"/>
              </a:ext>
            </a:extLst>
          </p:cNvPr>
          <p:cNvSpPr>
            <a:spLocks noGrp="1"/>
          </p:cNvSpPr>
          <p:nvPr>
            <p:ph type="title"/>
          </p:nvPr>
        </p:nvSpPr>
        <p:spPr>
          <a:xfrm>
            <a:off x="2749341" y="445179"/>
            <a:ext cx="9358223" cy="354541"/>
          </a:xfrm>
        </p:spPr>
        <p:txBody>
          <a:bodyPr>
            <a:normAutofit/>
          </a:bodyPr>
          <a:lstStyle/>
          <a:p>
            <a:r>
              <a:rPr lang="en-GB" sz="1800"/>
              <a:t>Primary Care Metric Summary and Benchmarking</a:t>
            </a:r>
          </a:p>
        </p:txBody>
      </p:sp>
      <p:graphicFrame>
        <p:nvGraphicFramePr>
          <p:cNvPr id="2" name="Table 1">
            <a:extLst>
              <a:ext uri="{FF2B5EF4-FFF2-40B4-BE49-F238E27FC236}">
                <a16:creationId xmlns:a16="http://schemas.microsoft.com/office/drawing/2014/main" id="{1E75BC81-58B2-BF71-D318-F78C7913185C}"/>
              </a:ext>
            </a:extLst>
          </p:cNvPr>
          <p:cNvGraphicFramePr>
            <a:graphicFrameLocks noGrp="1"/>
          </p:cNvGraphicFramePr>
          <p:nvPr>
            <p:extLst>
              <p:ext uri="{D42A27DB-BD31-4B8C-83A1-F6EECF244321}">
                <p14:modId xmlns:p14="http://schemas.microsoft.com/office/powerpoint/2010/main" val="3338601950"/>
              </p:ext>
            </p:extLst>
          </p:nvPr>
        </p:nvGraphicFramePr>
        <p:xfrm>
          <a:off x="533792" y="5659194"/>
          <a:ext cx="10763487" cy="1066800"/>
        </p:xfrm>
        <a:graphic>
          <a:graphicData uri="http://schemas.openxmlformats.org/drawingml/2006/table">
            <a:tbl>
              <a:tblPr firstRow="1" bandRow="1">
                <a:tableStyleId>{2D5ABB26-0587-4C30-8999-92F81FD0307C}</a:tableStyleId>
              </a:tblPr>
              <a:tblGrid>
                <a:gridCol w="629031">
                  <a:extLst>
                    <a:ext uri="{9D8B030D-6E8A-4147-A177-3AD203B41FA5}">
                      <a16:colId xmlns:a16="http://schemas.microsoft.com/office/drawing/2014/main" val="1119040050"/>
                    </a:ext>
                  </a:extLst>
                </a:gridCol>
                <a:gridCol w="2958798">
                  <a:extLst>
                    <a:ext uri="{9D8B030D-6E8A-4147-A177-3AD203B41FA5}">
                      <a16:colId xmlns:a16="http://schemas.microsoft.com/office/drawing/2014/main" val="1549968664"/>
                    </a:ext>
                  </a:extLst>
                </a:gridCol>
                <a:gridCol w="546402">
                  <a:extLst>
                    <a:ext uri="{9D8B030D-6E8A-4147-A177-3AD203B41FA5}">
                      <a16:colId xmlns:a16="http://schemas.microsoft.com/office/drawing/2014/main" val="4207950583"/>
                    </a:ext>
                  </a:extLst>
                </a:gridCol>
                <a:gridCol w="3041427">
                  <a:extLst>
                    <a:ext uri="{9D8B030D-6E8A-4147-A177-3AD203B41FA5}">
                      <a16:colId xmlns:a16="http://schemas.microsoft.com/office/drawing/2014/main" val="3219891219"/>
                    </a:ext>
                  </a:extLst>
                </a:gridCol>
                <a:gridCol w="597123">
                  <a:extLst>
                    <a:ext uri="{9D8B030D-6E8A-4147-A177-3AD203B41FA5}">
                      <a16:colId xmlns:a16="http://schemas.microsoft.com/office/drawing/2014/main" val="1657529015"/>
                    </a:ext>
                  </a:extLst>
                </a:gridCol>
                <a:gridCol w="2990706">
                  <a:extLst>
                    <a:ext uri="{9D8B030D-6E8A-4147-A177-3AD203B41FA5}">
                      <a16:colId xmlns:a16="http://schemas.microsoft.com/office/drawing/2014/main" val="294301630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PCCSC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Primary Care Contracts Sub Committee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QOC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Quality and Outcomes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EC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Executive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11488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PCMSG</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chemeClr val="tx1"/>
                          </a:solidFill>
                          <a:latin typeface="Abadi Extra Light" panose="020B0204020104020204" pitchFamily="34" charset="0"/>
                        </a:rPr>
                        <a:t>Primary Care Medical Services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PCQG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Primary Care Quality Group</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F&amp;C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Finance &amp; Contracting</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028926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PSDG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Primary Services Dental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POSG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Primary Ophthalmic Services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PSG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Pharmaceutical Services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043915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PINCTPG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Primary &amp; Integrated Care Transformation Programme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MSG</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Medicines Safety Group</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GB" sz="7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033452"/>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AMSC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Antimicrobial Stewardship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vMerge="1">
                  <a:txBody>
                    <a:bodyPr/>
                    <a:lstStyle/>
                    <a:p>
                      <a:endParaRPr lang="en-GB" sz="7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GB" sz="7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754862"/>
                  </a:ext>
                </a:extLst>
              </a:tr>
            </a:tbl>
          </a:graphicData>
        </a:graphic>
      </p:graphicFrame>
      <p:sp>
        <p:nvSpPr>
          <p:cNvPr id="6" name="TextBox 5">
            <a:extLst>
              <a:ext uri="{FF2B5EF4-FFF2-40B4-BE49-F238E27FC236}">
                <a16:creationId xmlns:a16="http://schemas.microsoft.com/office/drawing/2014/main" id="{AAA91BBC-A1F0-62A5-DA47-E0092807953A}"/>
              </a:ext>
            </a:extLst>
          </p:cNvPr>
          <p:cNvSpPr txBox="1"/>
          <p:nvPr/>
        </p:nvSpPr>
        <p:spPr>
          <a:xfrm>
            <a:off x="430382" y="5351417"/>
            <a:ext cx="3702916" cy="307777"/>
          </a:xfrm>
          <a:prstGeom prst="rect">
            <a:avLst/>
          </a:prstGeom>
          <a:noFill/>
        </p:spPr>
        <p:txBody>
          <a:bodyPr wrap="square" rtlCol="0">
            <a:spAutoFit/>
          </a:bodyPr>
          <a:lstStyle/>
          <a:p>
            <a:r>
              <a:rPr lang="en-GB" sz="1400">
                <a:solidFill>
                  <a:srgbClr val="0072BC"/>
                </a:solidFill>
                <a:latin typeface="+mj-lt"/>
                <a:ea typeface="+mj-ea"/>
                <a:cs typeface="+mj-cs"/>
              </a:rPr>
              <a:t>Committee / Group Acronym Key </a:t>
            </a:r>
          </a:p>
        </p:txBody>
      </p:sp>
      <p:sp>
        <p:nvSpPr>
          <p:cNvPr id="7" name="TextBox 6">
            <a:extLst>
              <a:ext uri="{FF2B5EF4-FFF2-40B4-BE49-F238E27FC236}">
                <a16:creationId xmlns:a16="http://schemas.microsoft.com/office/drawing/2014/main" id="{B652A26A-92AA-E102-C8A2-C47ABAFC9D99}"/>
              </a:ext>
            </a:extLst>
          </p:cNvPr>
          <p:cNvSpPr txBox="1"/>
          <p:nvPr/>
        </p:nvSpPr>
        <p:spPr>
          <a:xfrm>
            <a:off x="533792" y="4824548"/>
            <a:ext cx="11784043" cy="900246"/>
          </a:xfrm>
          <a:prstGeom prst="rect">
            <a:avLst/>
          </a:prstGeom>
          <a:noFill/>
        </p:spPr>
        <p:txBody>
          <a:bodyPr wrap="square" lIns="91440" tIns="45720" rIns="91440" bIns="45720" rtlCol="0" anchor="t">
            <a:spAutoFit/>
          </a:bodyPr>
          <a:lstStyle/>
          <a:p>
            <a:r>
              <a:rPr lang="en-GB" sz="1050" i="1">
                <a:solidFill>
                  <a:schemeClr val="tx1">
                    <a:lumMod val="50000"/>
                    <a:lumOff val="50000"/>
                  </a:schemeClr>
                </a:solidFill>
                <a:latin typeface="Abadi Extra Light"/>
              </a:rPr>
              <a:t>* The place-level colour coding shows the range of Sub ICB performance per metric;(except for metric 7); green denotes the strongest performing place and red the poorest performing, a linear colour gradient is used to show the variability between these two values.   For metric 7 (</a:t>
            </a:r>
            <a:r>
              <a:rPr lang="en-US" sz="1050" i="1">
                <a:solidFill>
                  <a:schemeClr val="tx1">
                    <a:lumMod val="50000"/>
                    <a:lumOff val="50000"/>
                  </a:schemeClr>
                </a:solidFill>
                <a:latin typeface="Abadi Extra Light"/>
              </a:rPr>
              <a:t>S044b: broad-spectrum antibiotic prescribing) the color coding denotes how far away a place is from the 10% target, anything above 10% is denoted as red.</a:t>
            </a:r>
          </a:p>
          <a:p>
            <a:r>
              <a:rPr lang="en-GB" sz="1050"/>
              <a:t> </a:t>
            </a:r>
          </a:p>
          <a:p>
            <a:endParaRPr lang="en-GB" sz="1050">
              <a:cs typeface="Arial"/>
            </a:endParaRPr>
          </a:p>
        </p:txBody>
      </p:sp>
      <p:pic>
        <p:nvPicPr>
          <p:cNvPr id="10" name="Picture 9">
            <a:extLst>
              <a:ext uri="{FF2B5EF4-FFF2-40B4-BE49-F238E27FC236}">
                <a16:creationId xmlns:a16="http://schemas.microsoft.com/office/drawing/2014/main" id="{AA7AEF0C-2D54-EEC2-167D-EA08C66C262A}"/>
              </a:ext>
            </a:extLst>
          </p:cNvPr>
          <p:cNvPicPr>
            <a:picLocks noChangeAspect="1"/>
          </p:cNvPicPr>
          <p:nvPr/>
        </p:nvPicPr>
        <p:blipFill>
          <a:blip r:embed="rId3"/>
          <a:stretch>
            <a:fillRect/>
          </a:stretch>
        </p:blipFill>
        <p:spPr>
          <a:xfrm>
            <a:off x="430382" y="1506583"/>
            <a:ext cx="11677182" cy="3317965"/>
          </a:xfrm>
          <a:prstGeom prst="rect">
            <a:avLst/>
          </a:prstGeom>
        </p:spPr>
      </p:pic>
    </p:spTree>
    <p:extLst>
      <p:ext uri="{BB962C8B-B14F-4D97-AF65-F5344CB8AC3E}">
        <p14:creationId xmlns:p14="http://schemas.microsoft.com/office/powerpoint/2010/main" val="1953259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451" y="5310360"/>
            <a:ext cx="10803037" cy="420564"/>
          </a:xfrm>
          <a:prstGeom prst="rect">
            <a:avLst/>
          </a:prstGeom>
          <a:noFill/>
        </p:spPr>
        <p:txBody>
          <a:bodyPr wrap="square" rtlCol="0">
            <a:spAutoFit/>
          </a:bodyPr>
          <a:lstStyle/>
          <a:p>
            <a:r>
              <a:rPr lang="en-GB" sz="2133" b="1">
                <a:solidFill>
                  <a:schemeClr val="tx1">
                    <a:lumMod val="75000"/>
                    <a:lumOff val="25000"/>
                  </a:schemeClr>
                </a:solidFill>
                <a:latin typeface="Arial" panose="020B0604020202020204" pitchFamily="34" charset="0"/>
                <a:cs typeface="Arial" panose="020B0604020202020204" pitchFamily="34" charset="0"/>
              </a:rPr>
              <a:t>Web</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2"/>
              </a:rPr>
              <a:t>lancashireandsouthcumbria.icb.nhs.uk</a:t>
            </a:r>
            <a:r>
              <a:rPr lang="en-GB" sz="2133">
                <a:solidFill>
                  <a:schemeClr val="tx1">
                    <a:lumMod val="75000"/>
                    <a:lumOff val="25000"/>
                  </a:schemeClr>
                </a:solidFill>
                <a:latin typeface="Arial" panose="020B0604020202020204" pitchFamily="34" charset="0"/>
                <a:cs typeface="Arial" panose="020B0604020202020204" pitchFamily="34" charset="0"/>
              </a:rPr>
              <a:t> | </a:t>
            </a:r>
            <a:r>
              <a:rPr lang="en-GB" sz="2133" b="1">
                <a:solidFill>
                  <a:schemeClr val="tx1">
                    <a:lumMod val="75000"/>
                    <a:lumOff val="25000"/>
                  </a:schemeClr>
                </a:solidFill>
                <a:latin typeface="Arial" panose="020B0604020202020204" pitchFamily="34" charset="0"/>
                <a:cs typeface="Arial" panose="020B0604020202020204" pitchFamily="34" charset="0"/>
              </a:rPr>
              <a:t>Facebook</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3"/>
              </a:rPr>
              <a:t>@LSCICB </a:t>
            </a:r>
            <a:r>
              <a:rPr lang="en-GB" sz="2133">
                <a:solidFill>
                  <a:schemeClr val="tx1">
                    <a:lumMod val="75000"/>
                    <a:lumOff val="25000"/>
                  </a:schemeClr>
                </a:solidFill>
                <a:latin typeface="Arial" panose="020B0604020202020204" pitchFamily="34" charset="0"/>
                <a:cs typeface="Arial" panose="020B0604020202020204" pitchFamily="34" charset="0"/>
              </a:rPr>
              <a:t> | </a:t>
            </a:r>
            <a:r>
              <a:rPr lang="en-GB" sz="2133" b="1">
                <a:solidFill>
                  <a:schemeClr val="tx1">
                    <a:lumMod val="75000"/>
                    <a:lumOff val="25000"/>
                  </a:schemeClr>
                </a:solidFill>
                <a:latin typeface="Arial" panose="020B0604020202020204" pitchFamily="34" charset="0"/>
                <a:cs typeface="Arial" panose="020B0604020202020204" pitchFamily="34" charset="0"/>
              </a:rPr>
              <a:t>Twitter</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4"/>
              </a:rPr>
              <a:t>@LSCICB</a:t>
            </a:r>
            <a:endParaRPr lang="en-GB" sz="2133">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817731"/>
            <a:ext cx="10803037" cy="0"/>
          </a:xfrm>
          <a:prstGeom prst="line">
            <a:avLst/>
          </a:prstGeom>
          <a:ln w="57150">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24C8744-F785-40B1-B90F-1E47403199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360" y="2484966"/>
            <a:ext cx="2875280" cy="1888067"/>
          </a:xfrm>
          <a:prstGeom prst="rect">
            <a:avLst/>
          </a:prstGeom>
          <a:noFill/>
          <a:ln>
            <a:noFill/>
          </a:ln>
        </p:spPr>
      </p:pic>
      <p:sp>
        <p:nvSpPr>
          <p:cNvPr id="2" name="Slide Number Placeholder 1">
            <a:extLst>
              <a:ext uri="{FF2B5EF4-FFF2-40B4-BE49-F238E27FC236}">
                <a16:creationId xmlns:a16="http://schemas.microsoft.com/office/drawing/2014/main" id="{887568C5-BA9F-46F9-A36C-CA70C1573CF1}"/>
              </a:ext>
            </a:extLst>
          </p:cNvPr>
          <p:cNvSpPr>
            <a:spLocks noGrp="1"/>
          </p:cNvSpPr>
          <p:nvPr>
            <p:ph type="sldNum" sz="quarter" idx="12"/>
          </p:nvPr>
        </p:nvSpPr>
        <p:spPr/>
        <p:txBody>
          <a:bodyPr/>
          <a:lstStyle/>
          <a:p>
            <a:fld id="{DE4B20A6-AFA1-4363-A256-123012939910}" type="slidenum">
              <a:rPr lang="en-GB" smtClean="0"/>
              <a:t>20</a:t>
            </a:fld>
            <a:endParaRPr lang="en-GB"/>
          </a:p>
        </p:txBody>
      </p:sp>
      <p:sp>
        <p:nvSpPr>
          <p:cNvPr id="3" name="TextBox 2">
            <a:extLst>
              <a:ext uri="{FF2B5EF4-FFF2-40B4-BE49-F238E27FC236}">
                <a16:creationId xmlns:a16="http://schemas.microsoft.com/office/drawing/2014/main" id="{8D49CDF7-B94E-47FD-AE30-0D26E1CEC4DF}"/>
              </a:ext>
            </a:extLst>
          </p:cNvPr>
          <p:cNvSpPr txBox="1"/>
          <p:nvPr/>
        </p:nvSpPr>
        <p:spPr>
          <a:xfrm>
            <a:off x="10096500" y="0"/>
            <a:ext cx="2095500" cy="1457322"/>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85678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E316-552E-F710-15CA-7CD8C826F5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5980ED-D817-2F2D-CDB8-5A76A6CAB9D3}"/>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3</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96069452-CB9F-5444-D60A-60C3BBE26560}"/>
              </a:ext>
            </a:extLst>
          </p:cNvPr>
          <p:cNvGraphicFramePr>
            <a:graphicFrameLocks noGrp="1"/>
          </p:cNvGraphicFramePr>
          <p:nvPr>
            <p:ph idx="1"/>
            <p:extLst>
              <p:ext uri="{D42A27DB-BD31-4B8C-83A1-F6EECF244321}">
                <p14:modId xmlns:p14="http://schemas.microsoft.com/office/powerpoint/2010/main" val="692250187"/>
              </p:ext>
            </p:extLst>
          </p:nvPr>
        </p:nvGraphicFramePr>
        <p:xfrm>
          <a:off x="6266727" y="1248018"/>
          <a:ext cx="5632427" cy="5774998"/>
        </p:xfrm>
        <a:graphic>
          <a:graphicData uri="http://schemas.openxmlformats.org/drawingml/2006/table">
            <a:tbl>
              <a:tblPr firstRow="1" bandRow="1">
                <a:tableStyleId>{5940675A-B579-460E-94D1-54222C63F5DA}</a:tableStyleId>
              </a:tblPr>
              <a:tblGrid>
                <a:gridCol w="5632427">
                  <a:extLst>
                    <a:ext uri="{9D8B030D-6E8A-4147-A177-3AD203B41FA5}">
                      <a16:colId xmlns:a16="http://schemas.microsoft.com/office/drawing/2014/main" val="1772709669"/>
                    </a:ext>
                  </a:extLst>
                </a:gridCol>
              </a:tblGrid>
              <a:tr h="2437438">
                <a:tc>
                  <a:txBody>
                    <a:bodyPr/>
                    <a:lstStyle/>
                    <a:p>
                      <a:pPr algn="just"/>
                      <a:r>
                        <a:rPr lang="en-GB" sz="1050" b="1" i="0" dirty="0">
                          <a:solidFill>
                            <a:schemeClr val="tx1"/>
                          </a:solidFill>
                          <a:latin typeface="Abadi Extra Light"/>
                        </a:rPr>
                        <a:t>What does this tell us?</a:t>
                      </a:r>
                    </a:p>
                    <a:p>
                      <a:pPr marL="0" lvl="0" indent="0" algn="just" defTabSz="914400" rtl="0" eaLnBrk="1" latinLnBrk="0" hangingPunct="1">
                        <a:lnSpc>
                          <a:spcPct val="100000"/>
                        </a:lnSpc>
                        <a:spcBef>
                          <a:spcPts val="0"/>
                        </a:spcBef>
                        <a:spcAft>
                          <a:spcPts val="0"/>
                        </a:spcAft>
                        <a:buFont typeface="Arial" panose="020B0604020202020204" pitchFamily="34" charset="0"/>
                        <a:buNone/>
                      </a:pPr>
                      <a:r>
                        <a:rPr lang="en-GB" sz="1050" b="1" i="0" kern="1200" noProof="0" dirty="0">
                          <a:solidFill>
                            <a:schemeClr val="tx1"/>
                          </a:solidFill>
                          <a:latin typeface="Abadi Extra Light"/>
                          <a:ea typeface="+mn-ea"/>
                          <a:cs typeface="+mn-cs"/>
                        </a:rPr>
                        <a:t>Holistic Health Assessments (HHA) – Q1 Delivery Update (2025/26)</a:t>
                      </a:r>
                    </a:p>
                    <a:p>
                      <a:pPr marL="0" lvl="0" indent="0" algn="just" rtl="0" eaLnBrk="1" latinLnBrk="0" hangingPunct="1">
                        <a:lnSpc>
                          <a:spcPct val="100000"/>
                        </a:lnSpc>
                        <a:spcBef>
                          <a:spcPts val="0"/>
                        </a:spcBef>
                        <a:spcAft>
                          <a:spcPts val="0"/>
                        </a:spcAft>
                        <a:buFont typeface="Arial" panose="020B0604020202020204" pitchFamily="34" charset="0"/>
                        <a:buNone/>
                      </a:pPr>
                      <a:r>
                        <a:rPr lang="en-GB" sz="1050" b="0" i="0" kern="1200" noProof="0" dirty="0">
                          <a:solidFill>
                            <a:schemeClr val="tx1"/>
                          </a:solidFill>
                          <a:latin typeface="Abadi Extra Light"/>
                          <a:ea typeface="+mn-ea"/>
                          <a:cs typeface="+mn-cs"/>
                        </a:rPr>
                        <a:t>Delivery of Holistic Health Assessments (HHAs) under the Long-Term Conditions (LTC) Local Enhanced Service (LES) is progressing well in the second quarter of 2025/26.</a:t>
                      </a:r>
                    </a:p>
                    <a:p>
                      <a:pPr marL="0" lvl="0" indent="0" algn="just">
                        <a:lnSpc>
                          <a:spcPct val="100000"/>
                        </a:lnSpc>
                        <a:spcBef>
                          <a:spcPts val="0"/>
                        </a:spcBef>
                        <a:spcAft>
                          <a:spcPts val="0"/>
                        </a:spcAft>
                        <a:buFont typeface="Arial" panose="020B0604020202020204" pitchFamily="34" charset="0"/>
                        <a:buNone/>
                      </a:pPr>
                      <a:endParaRPr lang="en-GB" sz="1050" b="0" i="0" kern="1200" noProof="0" dirty="0">
                        <a:solidFill>
                          <a:schemeClr val="tx1"/>
                        </a:solidFill>
                        <a:latin typeface="Abadi Extra Light"/>
                        <a:ea typeface="+mn-ea"/>
                        <a:cs typeface="+mn-cs"/>
                      </a:endParaRP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dirty="0">
                          <a:solidFill>
                            <a:schemeClr val="tx1"/>
                          </a:solidFill>
                          <a:latin typeface="Abadi Extra Light"/>
                          <a:ea typeface="+mn-ea"/>
                          <a:cs typeface="+mn-cs"/>
                        </a:rPr>
                        <a:t>44% of practices have delivered more than 50 to 100% of their total annual target by the end of Sept 2025 and shows exceptional delivery by practices across Lancs &amp; South Cumbria. </a:t>
                      </a:r>
                      <a:endParaRPr lang="en-GB" sz="1050" b="0" i="0" kern="1200" dirty="0">
                        <a:solidFill>
                          <a:schemeClr val="tx1"/>
                        </a:solidFill>
                        <a:latin typeface="Abadi Extra Light"/>
                        <a:ea typeface="+mn-ea"/>
                        <a:cs typeface="+mn-cs"/>
                      </a:endParaRP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dirty="0">
                          <a:solidFill>
                            <a:schemeClr val="tx1"/>
                          </a:solidFill>
                          <a:latin typeface="Abadi Extra Light"/>
                          <a:ea typeface="+mn-ea"/>
                          <a:cs typeface="+mn-cs"/>
                        </a:rPr>
                        <a:t> A total of 30% of practices, have achieved over 50% of their annual target, </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dirty="0">
                          <a:solidFill>
                            <a:schemeClr val="tx1"/>
                          </a:solidFill>
                          <a:latin typeface="Abadi Extra Light"/>
                          <a:ea typeface="+mn-ea"/>
                          <a:cs typeface="+mn-cs"/>
                        </a:rPr>
                        <a:t> The number of practices reporting to have only achieved 0-10% of their target has reduced to 26. A reduction of 41 from last month.</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dirty="0">
                          <a:solidFill>
                            <a:schemeClr val="tx1"/>
                          </a:solidFill>
                          <a:latin typeface="Abadi Extra Light"/>
                          <a:ea typeface="+mn-ea"/>
                          <a:cs typeface="+mn-cs"/>
                        </a:rPr>
                        <a:t>Overall, this level of activity is within expectations for this point in the year.</a:t>
                      </a:r>
                    </a:p>
                    <a:p>
                      <a:pPr marL="171450" lvl="0" indent="0" algn="just" rtl="0" eaLnBrk="1" latinLnBrk="0" hangingPunct="1">
                        <a:lnSpc>
                          <a:spcPct val="100000"/>
                        </a:lnSpc>
                        <a:spcBef>
                          <a:spcPts val="0"/>
                        </a:spcBef>
                        <a:spcAft>
                          <a:spcPts val="0"/>
                        </a:spcAft>
                        <a:buFont typeface="Arial" panose="020B0604020202020204" pitchFamily="34" charset="0"/>
                        <a:buChar char="•"/>
                      </a:pPr>
                      <a:endParaRPr lang="en-GB" sz="1050" b="0" i="0" kern="1200" noProof="0" dirty="0">
                        <a:solidFill>
                          <a:schemeClr val="tx1"/>
                        </a:solidFill>
                        <a:latin typeface="Abadi Extra Light"/>
                        <a:ea typeface="+mn-ea"/>
                        <a:cs typeface="+mn-cs"/>
                      </a:endParaRP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dirty="0">
                          <a:solidFill>
                            <a:schemeClr val="tx1"/>
                          </a:solidFill>
                          <a:latin typeface="Abadi Extra Light"/>
                          <a:ea typeface="+mn-ea"/>
                          <a:cs typeface="+mn-cs"/>
                        </a:rPr>
                        <a:t>Finance and Contracting Committee has received a comprehensive LES update at its October 2025 meeting and subsequent integrated performance reports will include this data.</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967365">
                <a:tc>
                  <a:txBody>
                    <a:bodyPr/>
                    <a:lstStyle/>
                    <a:p>
                      <a:pPr marL="171450" lvl="0" indent="0" algn="just" defTabSz="914400" rtl="0" eaLnBrk="1" latinLnBrk="0" hangingPunct="1">
                        <a:lnSpc>
                          <a:spcPct val="100000"/>
                        </a:lnSpc>
                        <a:spcBef>
                          <a:spcPts val="0"/>
                        </a:spcBef>
                        <a:spcAft>
                          <a:spcPts val="0"/>
                        </a:spcAft>
                        <a:buNone/>
                      </a:pPr>
                      <a:r>
                        <a:rPr lang="en-GB" sz="1050" b="1" i="0" kern="1200" dirty="0">
                          <a:solidFill>
                            <a:schemeClr val="tx1"/>
                          </a:solidFill>
                          <a:latin typeface="Abadi Extra Light"/>
                          <a:ea typeface="+mn-ea"/>
                          <a:cs typeface="+mn-cs"/>
                        </a:rPr>
                        <a:t>Actions:</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dirty="0">
                          <a:solidFill>
                            <a:schemeClr val="tx1"/>
                          </a:solidFill>
                          <a:latin typeface="Abadi Extra Light"/>
                          <a:ea typeface="+mn-ea"/>
                          <a:cs typeface="+mn-cs"/>
                        </a:rPr>
                        <a:t> </a:t>
                      </a:r>
                      <a:r>
                        <a:rPr lang="en-GB" sz="1050" b="0" i="0" u="sng" kern="1200" noProof="0" dirty="0">
                          <a:solidFill>
                            <a:schemeClr val="tx1"/>
                          </a:solidFill>
                          <a:latin typeface="Abadi Extra Light"/>
                          <a:ea typeface="+mn-ea"/>
                          <a:cs typeface="+mn-cs"/>
                        </a:rPr>
                        <a:t>Initial Delivery Progress: </a:t>
                      </a:r>
                      <a:r>
                        <a:rPr lang="en-GB" sz="1050" b="0" i="0" kern="1200" noProof="0" dirty="0">
                          <a:solidFill>
                            <a:schemeClr val="tx1"/>
                          </a:solidFill>
                          <a:latin typeface="Abadi Extra Light"/>
                          <a:ea typeface="+mn-ea"/>
                          <a:cs typeface="+mn-cs"/>
                        </a:rPr>
                        <a:t>The delivery of HHAs under the LTC LES is progressing well. Other LES activity data is provided in the next slide and shows a comprehensive overview of the LES performance across 13 LES contracts.</a:t>
                      </a:r>
                    </a:p>
                    <a:p>
                      <a:pPr marL="171450" lvl="0" indent="0" algn="just" defTabSz="914400" rtl="0" eaLnBrk="1" latinLnBrk="0" hangingPunct="1">
                        <a:lnSpc>
                          <a:spcPct val="100000"/>
                        </a:lnSpc>
                        <a:spcBef>
                          <a:spcPts val="0"/>
                        </a:spcBef>
                        <a:spcAft>
                          <a:spcPts val="0"/>
                        </a:spcAft>
                        <a:buNone/>
                      </a:pPr>
                      <a:r>
                        <a:rPr lang="en-GB" sz="1050" b="0" i="0" kern="1200" dirty="0">
                          <a:solidFill>
                            <a:schemeClr val="tx1"/>
                          </a:solidFill>
                          <a:latin typeface="Abadi Extra Light"/>
                          <a:ea typeface="+mn-ea"/>
                          <a:cs typeface="+mn-cs"/>
                        </a:rPr>
                        <a:t>General Practice Local Enhanced Services – Sign-Up Status Summary</a:t>
                      </a: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dirty="0">
                          <a:solidFill>
                            <a:schemeClr val="tx1"/>
                          </a:solidFill>
                          <a:latin typeface="Abadi Extra Light"/>
                          <a:ea typeface="+mn-ea"/>
                          <a:cs typeface="+mn-cs"/>
                        </a:rPr>
                        <a:t> </a:t>
                      </a:r>
                      <a:r>
                        <a:rPr lang="en-GB" sz="1050" b="0" i="0" u="sng" kern="1200" noProof="0" dirty="0">
                          <a:solidFill>
                            <a:schemeClr val="tx1"/>
                          </a:solidFill>
                          <a:latin typeface="Abadi Extra Light"/>
                          <a:ea typeface="+mn-ea"/>
                          <a:cs typeface="+mn-cs"/>
                        </a:rPr>
                        <a:t>Sign-Up Rates: </a:t>
                      </a:r>
                      <a:r>
                        <a:rPr lang="en-GB" sz="1050" b="0" i="0" kern="1200" noProof="0" dirty="0">
                          <a:solidFill>
                            <a:schemeClr val="tx1"/>
                          </a:solidFill>
                          <a:latin typeface="Abadi Extra Light"/>
                          <a:ea typeface="+mn-ea"/>
                          <a:cs typeface="+mn-cs"/>
                        </a:rPr>
                        <a:t>The sign-up figures for all LESs across the ICB remain unchanged from last month, with an average sign-up rate of 96% across GP practices in Lancashire and South Cumbria (LSC).</a:t>
                      </a:r>
                      <a:endParaRPr lang="en-GB" sz="1050" b="0" i="0" kern="1200" dirty="0">
                        <a:solidFill>
                          <a:schemeClr val="tx1"/>
                        </a:solidFill>
                        <a:latin typeface="Abadi Extra Light"/>
                        <a:ea typeface="+mn-ea"/>
                        <a:cs typeface="+mn-cs"/>
                      </a:endParaRPr>
                    </a:p>
                    <a:p>
                      <a:pPr marL="171450" lvl="0" indent="0" algn="just" rtl="0" eaLnBrk="1" latinLnBrk="0" hangingPunct="1">
                        <a:lnSpc>
                          <a:spcPct val="100000"/>
                        </a:lnSpc>
                        <a:spcBef>
                          <a:spcPts val="0"/>
                        </a:spcBef>
                        <a:spcAft>
                          <a:spcPts val="0"/>
                        </a:spcAft>
                        <a:buFont typeface="Arial" panose="020B0604020202020204" pitchFamily="34" charset="0"/>
                        <a:buChar char="•"/>
                      </a:pPr>
                      <a:r>
                        <a:rPr lang="en-GB" sz="1050" b="0" i="0" kern="1200" noProof="0" dirty="0">
                          <a:solidFill>
                            <a:schemeClr val="tx1"/>
                          </a:solidFill>
                          <a:latin typeface="Abadi Extra Light"/>
                          <a:ea typeface="+mn-ea"/>
                          <a:cs typeface="+mn-cs"/>
                        </a:rPr>
                        <a:t> </a:t>
                      </a:r>
                      <a:r>
                        <a:rPr lang="en-GB" sz="1050" b="0" i="0" u="sng" kern="1200" noProof="0" dirty="0">
                          <a:solidFill>
                            <a:schemeClr val="tx1"/>
                          </a:solidFill>
                          <a:latin typeface="Abadi Extra Light"/>
                          <a:ea typeface="+mn-ea"/>
                          <a:cs typeface="+mn-cs"/>
                        </a:rPr>
                        <a:t>Service Coverage Oversight: </a:t>
                      </a:r>
                      <a:r>
                        <a:rPr lang="en-GB" sz="1050" b="0" i="0" kern="1200" noProof="0" dirty="0">
                          <a:solidFill>
                            <a:schemeClr val="tx1"/>
                          </a:solidFill>
                          <a:latin typeface="Abadi Extra Light"/>
                          <a:ea typeface="+mn-ea"/>
                          <a:cs typeface="+mn-cs"/>
                        </a:rPr>
                        <a:t>The LES Oversight Group continues to monitor and address population gaps in service delivery. While this is primarily managed at place level, system-wide working groups have been established to focus on specific areas, including wound care and  ring pessary.</a:t>
                      </a:r>
                      <a:endParaRPr lang="en-GB" sz="1050" b="0" i="0" kern="1200" dirty="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288365">
                <a:tc>
                  <a:txBody>
                    <a:bodyPr/>
                    <a:lstStyle/>
                    <a:p>
                      <a:pPr marL="171450" lvl="0" indent="0" algn="just" defTabSz="914400" rtl="0" eaLnBrk="1" latinLnBrk="0" hangingPunct="1">
                        <a:lnSpc>
                          <a:spcPct val="100000"/>
                        </a:lnSpc>
                        <a:spcBef>
                          <a:spcPts val="0"/>
                        </a:spcBef>
                        <a:spcAft>
                          <a:spcPts val="0"/>
                        </a:spcAft>
                        <a:buNone/>
                      </a:pPr>
                      <a:r>
                        <a:rPr lang="en-GB" sz="1050" b="1" i="0" kern="1200" dirty="0">
                          <a:solidFill>
                            <a:schemeClr val="tx1"/>
                          </a:solidFill>
                          <a:latin typeface="Abadi Extra Light"/>
                          <a:ea typeface="+mn-ea"/>
                          <a:cs typeface="+mn-cs"/>
                        </a:rPr>
                        <a:t>Risks:</a:t>
                      </a:r>
                      <a:endParaRPr lang="en-US" sz="1050" b="1" i="0" kern="1200" dirty="0">
                        <a:solidFill>
                          <a:schemeClr val="tx1"/>
                        </a:solidFill>
                        <a:latin typeface="Abadi Extra Light"/>
                        <a:ea typeface="+mn-ea"/>
                        <a:cs typeface="+mn-cs"/>
                      </a:endParaRPr>
                    </a:p>
                    <a:p>
                      <a:pPr marL="171450" lvl="0" indent="0" algn="just" defTabSz="914400" rtl="0" eaLnBrk="1" latinLnBrk="0" hangingPunct="1">
                        <a:lnSpc>
                          <a:spcPct val="100000"/>
                        </a:lnSpc>
                        <a:spcBef>
                          <a:spcPts val="0"/>
                        </a:spcBef>
                        <a:spcAft>
                          <a:spcPts val="0"/>
                        </a:spcAft>
                        <a:buFont typeface="Arial"/>
                        <a:buNone/>
                      </a:pPr>
                      <a:r>
                        <a:rPr lang="en-GB" sz="1050" b="0" i="0" u="sng" kern="1200" noProof="0" dirty="0">
                          <a:solidFill>
                            <a:schemeClr val="tx1"/>
                          </a:solidFill>
                          <a:latin typeface="Abadi Extra Light"/>
                          <a:ea typeface="+mn-ea"/>
                          <a:cs typeface="+mn-cs"/>
                        </a:rPr>
                        <a:t>Ongoing Monitoring: </a:t>
                      </a:r>
                      <a:r>
                        <a:rPr lang="en-GB" sz="1050" b="0" i="0" kern="1200" noProof="0" dirty="0">
                          <a:solidFill>
                            <a:schemeClr val="tx1"/>
                          </a:solidFill>
                          <a:latin typeface="Abadi Extra Light"/>
                          <a:ea typeface="+mn-ea"/>
                          <a:cs typeface="+mn-cs"/>
                        </a:rPr>
                        <a:t>Delivery will continue to be closely monitored to ensure equitable access to commissioned services across the population.</a:t>
                      </a:r>
                    </a:p>
                    <a:p>
                      <a:pPr marL="171450" lvl="0" indent="0" algn="just" rtl="0" eaLnBrk="1" latinLnBrk="0" hangingPunct="1">
                        <a:lnSpc>
                          <a:spcPct val="100000"/>
                        </a:lnSpc>
                        <a:spcBef>
                          <a:spcPts val="0"/>
                        </a:spcBef>
                        <a:spcAft>
                          <a:spcPts val="0"/>
                        </a:spcAft>
                        <a:buFont typeface="Arial"/>
                        <a:buNone/>
                      </a:pPr>
                      <a:r>
                        <a:rPr lang="en-GB" sz="1050" b="0" i="0" u="sng" kern="1200" noProof="0" dirty="0">
                          <a:solidFill>
                            <a:schemeClr val="tx1"/>
                          </a:solidFill>
                          <a:latin typeface="Abadi Extra Light"/>
                          <a:ea typeface="+mn-ea"/>
                          <a:cs typeface="+mn-cs"/>
                        </a:rPr>
                        <a:t>Supportive Engagement: </a:t>
                      </a:r>
                      <a:r>
                        <a:rPr lang="en-GB" sz="1050" b="0" i="0" kern="1200" noProof="0" dirty="0">
                          <a:solidFill>
                            <a:schemeClr val="tx1"/>
                          </a:solidFill>
                          <a:latin typeface="Abadi Extra Light"/>
                          <a:ea typeface="+mn-ea"/>
                          <a:cs typeface="+mn-cs"/>
                        </a:rPr>
                        <a:t>A LES workshop was held on 28th October with the Local Medical Committee to jointly review the LES programme performance and delivery and as a result an action plan has been agreed.</a:t>
                      </a:r>
                    </a:p>
                    <a:p>
                      <a:pPr lvl="0" algn="just">
                        <a:buNone/>
                      </a:pPr>
                      <a:endParaRPr lang="en-GB"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2993BFB6-4399-02F9-0F67-6745F9CDCBFD}"/>
              </a:ext>
            </a:extLst>
          </p:cNvPr>
          <p:cNvGraphicFramePr>
            <a:graphicFrameLocks/>
          </p:cNvGraphicFramePr>
          <p:nvPr/>
        </p:nvGraphicFramePr>
        <p:xfrm>
          <a:off x="501671" y="1284740"/>
          <a:ext cx="5594329" cy="731520"/>
        </p:xfrm>
        <a:graphic>
          <a:graphicData uri="http://schemas.openxmlformats.org/drawingml/2006/table">
            <a:tbl>
              <a:tblPr firstRow="1" bandRow="1">
                <a:tableStyleId>{5940675A-B579-460E-94D1-54222C63F5DA}</a:tableStyleId>
              </a:tblPr>
              <a:tblGrid>
                <a:gridCol w="5594329">
                  <a:extLst>
                    <a:ext uri="{9D8B030D-6E8A-4147-A177-3AD203B41FA5}">
                      <a16:colId xmlns:a16="http://schemas.microsoft.com/office/drawing/2014/main" val="1772709669"/>
                    </a:ext>
                  </a:extLst>
                </a:gridCol>
              </a:tblGrid>
              <a:tr h="654603">
                <a:tc>
                  <a:txBody>
                    <a:bodyPr/>
                    <a:lstStyle/>
                    <a:p>
                      <a:r>
                        <a:rPr lang="en-GB" sz="1050" b="1" i="0">
                          <a:solidFill>
                            <a:schemeClr val="bg1">
                              <a:lumMod val="50000"/>
                            </a:schemeClr>
                          </a:solidFill>
                          <a:latin typeface="Abadi Extra Light"/>
                          <a:ea typeface="Calibri"/>
                          <a:cs typeface="Calibri"/>
                        </a:rPr>
                        <a:t>This metric measures</a:t>
                      </a:r>
                    </a:p>
                    <a:p>
                      <a:pPr lvl="0">
                        <a:buNone/>
                      </a:pPr>
                      <a:r>
                        <a:rPr lang="en-GB" sz="1050" b="0" i="0">
                          <a:solidFill>
                            <a:schemeClr val="bg1">
                              <a:lumMod val="50000"/>
                            </a:schemeClr>
                          </a:solidFill>
                          <a:latin typeface="Abadi Extra Light"/>
                          <a:ea typeface="Calibri"/>
                          <a:cs typeface="Calibri"/>
                        </a:rPr>
                        <a:t>The number of GP practices in each sub-ICB grouping who have achieved respective percentages of their target holistic health assessments (Domain 2 of the ICB’s new Long-Terms Condition Local Enhanced Service).  </a:t>
                      </a:r>
                      <a:endParaRPr lang="en-GB">
                        <a:solidFill>
                          <a:schemeClr val="bg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EECC288E-3627-C500-C5CB-7719D8EEE091}"/>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Local Enhanced Services</a:t>
            </a:r>
          </a:p>
        </p:txBody>
      </p:sp>
      <p:graphicFrame>
        <p:nvGraphicFramePr>
          <p:cNvPr id="10" name="Table 9">
            <a:extLst>
              <a:ext uri="{FF2B5EF4-FFF2-40B4-BE49-F238E27FC236}">
                <a16:creationId xmlns:a16="http://schemas.microsoft.com/office/drawing/2014/main" id="{19D5703A-80E0-E180-D2BD-0E292AC85ADC}"/>
              </a:ext>
            </a:extLst>
          </p:cNvPr>
          <p:cNvGraphicFramePr>
            <a:graphicFrameLocks noGrp="1"/>
          </p:cNvGraphicFramePr>
          <p:nvPr/>
        </p:nvGraphicFramePr>
        <p:xfrm>
          <a:off x="498982" y="126254"/>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n-ea"/>
                          <a:cs typeface="+mn-cs"/>
                        </a:rPr>
                        <a:t>General Practice Local Enhanced Services: Long-Terms Condition </a:t>
                      </a:r>
                      <a:r>
                        <a:rPr lang="en-US" sz="1600" b="0" i="0" u="none" strike="noStrike" kern="1200" cap="none" spc="0" normalizeH="0" baseline="0" noProof="0">
                          <a:ln>
                            <a:noFill/>
                          </a:ln>
                          <a:solidFill>
                            <a:schemeClr val="tx1"/>
                          </a:solidFill>
                          <a:effectLst/>
                          <a:uLnTx/>
                          <a:uFillTx/>
                          <a:latin typeface="+mn-lt"/>
                          <a:ea typeface="+mn-ea"/>
                          <a:cs typeface="+mn-cs"/>
                        </a:rPr>
                        <a:t>Holistic Health Assessment Initial Delivery </a:t>
                      </a:r>
                      <a:r>
                        <a:rPr kumimoji="0" lang="en-US" sz="1600" b="0" i="0" u="none" strike="noStrike" kern="1200" cap="none" spc="0" normalizeH="0" baseline="0" noProof="0">
                          <a:ln>
                            <a:noFill/>
                          </a:ln>
                          <a:solidFill>
                            <a:schemeClr val="tx1"/>
                          </a:solidFill>
                          <a:effectLst/>
                          <a:uLnTx/>
                          <a:uFillTx/>
                          <a:latin typeface="+mn-lt"/>
                          <a:ea typeface="+mn-ea"/>
                          <a:cs typeface="+mn-cs"/>
                        </a:rPr>
                        <a:t>2025</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John Miles /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2" name="TextBox 1">
            <a:extLst>
              <a:ext uri="{FF2B5EF4-FFF2-40B4-BE49-F238E27FC236}">
                <a16:creationId xmlns:a16="http://schemas.microsoft.com/office/drawing/2014/main" id="{7569B5BD-71BD-A4E5-CAC9-F7EC65A2FB29}"/>
              </a:ext>
            </a:extLst>
          </p:cNvPr>
          <p:cNvSpPr txBox="1"/>
          <p:nvPr/>
        </p:nvSpPr>
        <p:spPr>
          <a:xfrm>
            <a:off x="498982" y="6356349"/>
            <a:ext cx="5459681" cy="584775"/>
          </a:xfrm>
          <a:prstGeom prst="rect">
            <a:avLst/>
          </a:prstGeom>
          <a:noFill/>
        </p:spPr>
        <p:txBody>
          <a:bodyPr wrap="square" rtlCol="0">
            <a:spAutoFit/>
          </a:bodyPr>
          <a:lstStyle/>
          <a:p>
            <a:r>
              <a:rPr lang="en-GB" sz="1000" i="1">
                <a:latin typeface="Abadi Extra Light" panose="020B0204020104020204" pitchFamily="34" charset="0"/>
              </a:rPr>
              <a:t>* Excludes the ICB’s Special Allocation Scheme practice provider and a practice who has given notice on their contract. and therefore, did not sign up to the LTC LES.</a:t>
            </a:r>
          </a:p>
          <a:p>
            <a:endParaRPr lang="en-GB" sz="1200">
              <a:latin typeface="Abadi Extra Light" panose="020B0204020104020204" pitchFamily="34" charset="0"/>
            </a:endParaRPr>
          </a:p>
        </p:txBody>
      </p:sp>
      <p:pic>
        <p:nvPicPr>
          <p:cNvPr id="7" name="Picture 6">
            <a:extLst>
              <a:ext uri="{FF2B5EF4-FFF2-40B4-BE49-F238E27FC236}">
                <a16:creationId xmlns:a16="http://schemas.microsoft.com/office/drawing/2014/main" id="{28385F37-2727-4A69-973D-3438C1BE66AD}"/>
              </a:ext>
            </a:extLst>
          </p:cNvPr>
          <p:cNvPicPr>
            <a:picLocks noChangeAspect="1"/>
          </p:cNvPicPr>
          <p:nvPr/>
        </p:nvPicPr>
        <p:blipFill>
          <a:blip r:embed="rId3"/>
          <a:stretch>
            <a:fillRect/>
          </a:stretch>
        </p:blipFill>
        <p:spPr>
          <a:xfrm>
            <a:off x="435567" y="2524719"/>
            <a:ext cx="5632427" cy="2644386"/>
          </a:xfrm>
          <a:prstGeom prst="rect">
            <a:avLst/>
          </a:prstGeom>
        </p:spPr>
      </p:pic>
    </p:spTree>
    <p:extLst>
      <p:ext uri="{BB962C8B-B14F-4D97-AF65-F5344CB8AC3E}">
        <p14:creationId xmlns:p14="http://schemas.microsoft.com/office/powerpoint/2010/main" val="217017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2736-0900-7B9F-A326-E65744165A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08AA39-9822-8E21-2027-669FC67F556F}"/>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4</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AACABDE3-FB39-2163-4407-63A6D919CCB1}"/>
              </a:ext>
            </a:extLst>
          </p:cNvPr>
          <p:cNvGraphicFramePr>
            <a:graphicFrameLocks noGrp="1"/>
          </p:cNvGraphicFramePr>
          <p:nvPr>
            <p:ph idx="1"/>
            <p:extLst>
              <p:ext uri="{D42A27DB-BD31-4B8C-83A1-F6EECF244321}">
                <p14:modId xmlns:p14="http://schemas.microsoft.com/office/powerpoint/2010/main" val="4213340484"/>
              </p:ext>
            </p:extLst>
          </p:nvPr>
        </p:nvGraphicFramePr>
        <p:xfrm>
          <a:off x="6266727" y="1248018"/>
          <a:ext cx="5632427" cy="6254601"/>
        </p:xfrm>
        <a:graphic>
          <a:graphicData uri="http://schemas.openxmlformats.org/drawingml/2006/table">
            <a:tbl>
              <a:tblPr firstRow="1" bandRow="1">
                <a:tableStyleId>{5940675A-B579-460E-94D1-54222C63F5DA}</a:tableStyleId>
              </a:tblPr>
              <a:tblGrid>
                <a:gridCol w="5632427">
                  <a:extLst>
                    <a:ext uri="{9D8B030D-6E8A-4147-A177-3AD203B41FA5}">
                      <a16:colId xmlns:a16="http://schemas.microsoft.com/office/drawing/2014/main" val="1772709669"/>
                    </a:ext>
                  </a:extLst>
                </a:gridCol>
              </a:tblGrid>
              <a:tr h="1742606">
                <a:tc>
                  <a:txBody>
                    <a:bodyPr/>
                    <a:lstStyle/>
                    <a:p>
                      <a:pPr algn="just"/>
                      <a:r>
                        <a:rPr lang="en-GB" sz="1050" b="1" i="0" dirty="0">
                          <a:solidFill>
                            <a:schemeClr val="tx1"/>
                          </a:solidFill>
                          <a:latin typeface="Abadi Extra Light" panose="020B0204020104020204"/>
                        </a:rPr>
                        <a:t>What does this tell us?</a:t>
                      </a:r>
                    </a:p>
                    <a:p>
                      <a:pPr marL="171450" indent="-171450" algn="just">
                        <a:buFont typeface="Arial" panose="020B0604020202020204" pitchFamily="34" charset="0"/>
                        <a:buChar char="•"/>
                      </a:pPr>
                      <a:r>
                        <a:rPr lang="en-GB" sz="1050" b="0" i="0" dirty="0">
                          <a:solidFill>
                            <a:schemeClr val="tx1"/>
                          </a:solidFill>
                          <a:latin typeface="Abadi Extra Light" panose="020B0204020104020204"/>
                        </a:rPr>
                        <a:t>The table shows the LES contracts which is delivered on a cost and volume basis by practices across Lancashire and South Cumbria.</a:t>
                      </a:r>
                    </a:p>
                    <a:p>
                      <a:pPr marL="0" indent="0" algn="just">
                        <a:buFont typeface="Arial" panose="020B0604020202020204" pitchFamily="34" charset="0"/>
                        <a:buNone/>
                      </a:pPr>
                      <a:endParaRPr lang="en-GB" sz="1050" b="0" i="0" dirty="0">
                        <a:solidFill>
                          <a:schemeClr val="tx1"/>
                        </a:solidFill>
                        <a:latin typeface="Abadi Extra Light" panose="020B0204020104020204"/>
                      </a:endParaRPr>
                    </a:p>
                    <a:p>
                      <a:pPr marL="171450" lvl="0" indent="-171450" algn="just">
                        <a:buFont typeface="Arial" panose="020B0604020202020204" pitchFamily="34" charset="0"/>
                        <a:buChar char="•"/>
                      </a:pPr>
                      <a:r>
                        <a:rPr lang="en-GB" sz="1050" b="0" i="0" dirty="0">
                          <a:solidFill>
                            <a:schemeClr val="tx1"/>
                          </a:solidFill>
                          <a:latin typeface="Abadi Extra Light" panose="020B0204020104020204"/>
                        </a:rPr>
                        <a:t>There is a 96.5% sign up to the delivery of the routine LES contracts for 2025/26.</a:t>
                      </a:r>
                    </a:p>
                    <a:p>
                      <a:pPr marL="0" lvl="0" indent="0" algn="just">
                        <a:buFont typeface="Arial" panose="020B0604020202020204" pitchFamily="34" charset="0"/>
                        <a:buNone/>
                      </a:pPr>
                      <a:endParaRPr lang="en-GB" sz="1050" b="0" i="0" dirty="0">
                        <a:solidFill>
                          <a:schemeClr val="tx1"/>
                        </a:solidFill>
                        <a:latin typeface="Abadi Extra Light" panose="020B0204020104020204"/>
                      </a:endParaRPr>
                    </a:p>
                    <a:p>
                      <a:pPr marL="171450" lvl="0" indent="-171450" algn="just">
                        <a:buFont typeface="Arial" panose="020B0604020202020204" pitchFamily="34" charset="0"/>
                        <a:buChar char="•"/>
                      </a:pPr>
                      <a:r>
                        <a:rPr lang="en-GB" sz="1050" b="0" i="0" dirty="0">
                          <a:solidFill>
                            <a:schemeClr val="tx1"/>
                          </a:solidFill>
                          <a:latin typeface="Abadi Extra Light" panose="020B0204020104020204"/>
                        </a:rPr>
                        <a:t>Routine LES activity has steadily increased towards planned levels during the first four months, except for August which is related to the holiday period.</a:t>
                      </a:r>
                    </a:p>
                    <a:p>
                      <a:pPr marL="0" lvl="0" indent="0" algn="just">
                        <a:buFont typeface="Arial" panose="020B0604020202020204" pitchFamily="34" charset="0"/>
                        <a:buNone/>
                      </a:pPr>
                      <a:endParaRPr lang="en-GB" sz="1050" b="0" i="0" dirty="0">
                        <a:solidFill>
                          <a:schemeClr val="tx1"/>
                        </a:solidFill>
                        <a:latin typeface="Abadi Extra Light" panose="020B0204020104020204"/>
                      </a:endParaRPr>
                    </a:p>
                    <a:p>
                      <a:pPr marL="171450" lvl="0" indent="-171450" algn="just">
                        <a:buFont typeface="Arial" panose="020B0604020202020204" pitchFamily="34" charset="0"/>
                        <a:buChar char="•"/>
                      </a:pPr>
                      <a:r>
                        <a:rPr lang="en-GB" sz="1050" kern="1200" dirty="0">
                          <a:solidFill>
                            <a:schemeClr val="tx1"/>
                          </a:solidFill>
                          <a:effectLst/>
                          <a:latin typeface="Abadi Extra Light" panose="020B0204020104020204"/>
                          <a:ea typeface="+mn-ea"/>
                          <a:cs typeface="+mn-cs"/>
                        </a:rPr>
                        <a:t>Activity compared to planned levels currently ranges from 60-80%.  It is acknowledged that some LES contracts in some places were new and a ‘ramping up’ of activity was expected in the first quarter of delivery. </a:t>
                      </a:r>
                    </a:p>
                    <a:p>
                      <a:pPr marL="0" lvl="0" indent="0" algn="just">
                        <a:buFont typeface="Arial" panose="020B0604020202020204" pitchFamily="34" charset="0"/>
                        <a:buNone/>
                      </a:pPr>
                      <a:endParaRPr lang="en-GB" sz="1050" kern="1200" dirty="0">
                        <a:solidFill>
                          <a:schemeClr val="tx1"/>
                        </a:solidFill>
                        <a:effectLst/>
                        <a:latin typeface="Abadi Extra Light" panose="020B0204020104020204"/>
                        <a:ea typeface="+mn-ea"/>
                        <a:cs typeface="+mn-cs"/>
                      </a:endParaRPr>
                    </a:p>
                    <a:p>
                      <a:pPr marL="171450" lvl="0" indent="-171450" algn="just">
                        <a:buFont typeface="Arial" panose="020B0604020202020204" pitchFamily="34" charset="0"/>
                        <a:buChar char="•"/>
                      </a:pPr>
                      <a:r>
                        <a:rPr lang="en-GB" sz="1050" b="0" i="0" kern="1200" noProof="0" dirty="0">
                          <a:solidFill>
                            <a:schemeClr val="tx1"/>
                          </a:solidFill>
                          <a:latin typeface="Abadi Extra Light" panose="020B0204020104020204"/>
                          <a:ea typeface="+mn-ea"/>
                          <a:cs typeface="+mn-cs"/>
                        </a:rPr>
                        <a:t>The LES programme activity is reviewed on a monthly basis with actions plans and dedicated sub- groups in place to oversee contract performance and ensure delivery against targets.</a:t>
                      </a:r>
                    </a:p>
                    <a:p>
                      <a:pPr marL="171450" lvl="0" indent="-171450" algn="just">
                        <a:buFont typeface="Arial" panose="020B0604020202020204" pitchFamily="34" charset="0"/>
                        <a:buChar char="•"/>
                      </a:pPr>
                      <a:endParaRPr lang="en-GB" sz="1050" b="0" i="0" kern="1200" noProof="0" dirty="0">
                        <a:solidFill>
                          <a:schemeClr val="tx1"/>
                        </a:solidFill>
                        <a:latin typeface="Abadi Extra Light" panose="020B0204020104020204"/>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883833">
                <a:tc>
                  <a:txBody>
                    <a:bodyPr/>
                    <a:lstStyle/>
                    <a:p>
                      <a:pPr marL="171450" lvl="0" indent="-171450" algn="just" defTabSz="914400" rtl="0" eaLnBrk="1" latinLnBrk="0" hangingPunct="1">
                        <a:lnSpc>
                          <a:spcPct val="100000"/>
                        </a:lnSpc>
                        <a:spcBef>
                          <a:spcPts val="0"/>
                        </a:spcBef>
                        <a:spcAft>
                          <a:spcPts val="0"/>
                        </a:spcAft>
                        <a:buNone/>
                      </a:pPr>
                      <a:r>
                        <a:rPr lang="en-GB" sz="1050" b="1" i="0" kern="1200" dirty="0">
                          <a:solidFill>
                            <a:schemeClr val="tx1"/>
                          </a:solidFill>
                          <a:latin typeface="Abadi Extra Light" panose="020B0204020104020204"/>
                          <a:ea typeface="+mn-ea"/>
                          <a:cs typeface="+mn-cs"/>
                        </a:rPr>
                        <a:t>Actions:</a:t>
                      </a:r>
                    </a:p>
                    <a:p>
                      <a:pPr marL="171450" lvl="0" indent="-171450" algn="just">
                        <a:lnSpc>
                          <a:spcPct val="100000"/>
                        </a:lnSpc>
                        <a:spcBef>
                          <a:spcPts val="0"/>
                        </a:spcBef>
                        <a:spcAft>
                          <a:spcPts val="0"/>
                        </a:spcAft>
                        <a:buFont typeface="Arial" panose="020B0604020202020204" pitchFamily="34" charset="0"/>
                        <a:buChar char="•"/>
                      </a:pPr>
                      <a:r>
                        <a:rPr lang="en-GB" sz="1050" b="0" i="0" u="sng" strike="noStrike" kern="1200" noProof="0" dirty="0">
                          <a:solidFill>
                            <a:schemeClr val="tx1"/>
                          </a:solidFill>
                          <a:latin typeface="Abadi Extra Light" panose="020B0204020104020204"/>
                        </a:rPr>
                        <a:t>Service Coverage Oversight: </a:t>
                      </a:r>
                      <a:r>
                        <a:rPr lang="en-GB" sz="1050" b="0" i="0" u="none" strike="noStrike" kern="1200" noProof="0" dirty="0">
                          <a:solidFill>
                            <a:schemeClr val="tx1"/>
                          </a:solidFill>
                          <a:latin typeface="Abadi Extra Light" panose="020B0204020104020204"/>
                        </a:rPr>
                        <a:t>The monthly LES Oversight Group continues to monitor and address population gaps in service delivery. While this is primarily managed at place level, system-wide working groups have been established to focus on specific areas, including wound care and ring pessary.</a:t>
                      </a:r>
                    </a:p>
                    <a:p>
                      <a:pPr marL="0" lvl="0" indent="0" algn="just">
                        <a:lnSpc>
                          <a:spcPct val="100000"/>
                        </a:lnSpc>
                        <a:spcBef>
                          <a:spcPts val="0"/>
                        </a:spcBef>
                        <a:spcAft>
                          <a:spcPts val="0"/>
                        </a:spcAft>
                        <a:buFont typeface="Arial" panose="020B0604020202020204" pitchFamily="34" charset="0"/>
                        <a:buNone/>
                      </a:pPr>
                      <a:endParaRPr lang="en-GB" sz="1050" b="0" i="0" u="none" strike="noStrike" kern="1200" noProof="0" dirty="0">
                        <a:solidFill>
                          <a:schemeClr val="tx1"/>
                        </a:solidFill>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0" i="0" u="sng" strike="noStrike" kern="1200" noProof="0" dirty="0">
                          <a:solidFill>
                            <a:schemeClr val="tx1"/>
                          </a:solidFill>
                          <a:latin typeface="Abadi Extra Light" panose="020B0204020104020204"/>
                        </a:rPr>
                        <a:t>Supportive Engagement: </a:t>
                      </a:r>
                      <a:r>
                        <a:rPr lang="en-GB" sz="1050" b="0" kern="1200" dirty="0">
                          <a:solidFill>
                            <a:schemeClr val="tx1"/>
                          </a:solidFill>
                          <a:effectLst/>
                          <a:latin typeface="Abadi Extra Light" panose="020B0204020104020204"/>
                          <a:ea typeface="+mn-ea"/>
                          <a:cs typeface="+mn-cs"/>
                        </a:rPr>
                        <a:t>A six-monthly review session has been arranged later this month with Local Medical Committee chairs and commissioning and population health colleagues to review delivery and identify any improvement support. </a:t>
                      </a:r>
                    </a:p>
                    <a:p>
                      <a:pPr marL="0" lvl="0" indent="0" algn="just">
                        <a:lnSpc>
                          <a:spcPct val="100000"/>
                        </a:lnSpc>
                        <a:spcBef>
                          <a:spcPts val="0"/>
                        </a:spcBef>
                        <a:spcAft>
                          <a:spcPts val="0"/>
                        </a:spcAft>
                        <a:buFont typeface="Arial" panose="020B0604020202020204" pitchFamily="34" charset="0"/>
                        <a:buNone/>
                      </a:pPr>
                      <a:endParaRPr lang="en-GB" sz="1050" b="0" i="0" u="none" strike="noStrike" kern="1200" noProof="0" dirty="0">
                        <a:solidFill>
                          <a:schemeClr val="tx1"/>
                        </a:solidFill>
                        <a:latin typeface="Abadi Extra Light" panose="020B0204020104020204"/>
                      </a:endParaRPr>
                    </a:p>
                    <a:p>
                      <a:pPr marL="171450" lvl="0" indent="-171450" algn="just">
                        <a:lnSpc>
                          <a:spcPct val="100000"/>
                        </a:lnSpc>
                        <a:spcBef>
                          <a:spcPts val="0"/>
                        </a:spcBef>
                        <a:spcAft>
                          <a:spcPts val="0"/>
                        </a:spcAft>
                        <a:buFont typeface="Arial" panose="020B0604020202020204" pitchFamily="34" charset="0"/>
                        <a:buChar char="•"/>
                      </a:pPr>
                      <a:r>
                        <a:rPr lang="en-GB" sz="1050" b="0" i="0" u="sng" strike="noStrike" kern="1200" noProof="0" dirty="0">
                          <a:solidFill>
                            <a:schemeClr val="tx1"/>
                          </a:solidFill>
                          <a:latin typeface="Abadi Extra Light" panose="020B0204020104020204"/>
                        </a:rPr>
                        <a:t>Mid point review:  </a:t>
                      </a:r>
                      <a:r>
                        <a:rPr lang="en-GB" sz="1050" b="0" i="0" u="none" strike="noStrike" kern="1200" noProof="0" dirty="0">
                          <a:solidFill>
                            <a:schemeClr val="tx1"/>
                          </a:solidFill>
                          <a:latin typeface="Abadi Extra Light" panose="020B0204020104020204"/>
                        </a:rPr>
                        <a:t>A mid point review is underway to provide a summary of activity against plan at practice level to enable practices to review their performance and address any delivery issues at practice/PCN or place level.</a:t>
                      </a:r>
                    </a:p>
                    <a:p>
                      <a:pPr marL="171450" lvl="0" indent="-171450" algn="just">
                        <a:lnSpc>
                          <a:spcPct val="100000"/>
                        </a:lnSpc>
                        <a:spcBef>
                          <a:spcPts val="0"/>
                        </a:spcBef>
                        <a:spcAft>
                          <a:spcPts val="0"/>
                        </a:spcAft>
                        <a:buFont typeface="Arial" panose="020B0604020202020204" pitchFamily="34" charset="0"/>
                        <a:buChar char="•"/>
                      </a:pPr>
                      <a:endParaRPr lang="en-GB" sz="1050" b="0" i="0" u="none" strike="noStrike" kern="1200" noProof="0" dirty="0">
                        <a:solidFill>
                          <a:schemeClr val="tx1"/>
                        </a:solidFill>
                        <a:latin typeface="Abadi Extra Light" panose="020B0204020104020204"/>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271121">
                <a:tc>
                  <a:txBody>
                    <a:bodyPr/>
                    <a:lstStyle/>
                    <a:p>
                      <a:pPr marL="171450" lvl="0" indent="0" algn="just" defTabSz="914400" rtl="0" eaLnBrk="1" latinLnBrk="0" hangingPunct="1">
                        <a:lnSpc>
                          <a:spcPct val="100000"/>
                        </a:lnSpc>
                        <a:spcBef>
                          <a:spcPts val="0"/>
                        </a:spcBef>
                        <a:spcAft>
                          <a:spcPts val="0"/>
                        </a:spcAft>
                        <a:buNone/>
                      </a:pPr>
                      <a:r>
                        <a:rPr lang="en-GB" sz="1050" b="1" i="0" kern="1200" dirty="0">
                          <a:solidFill>
                            <a:schemeClr val="tx1"/>
                          </a:solidFill>
                          <a:latin typeface="Abadi Extra Light" panose="020B0204020104020204"/>
                          <a:ea typeface="+mn-ea"/>
                          <a:cs typeface="+mn-cs"/>
                        </a:rPr>
                        <a:t>Risks:</a:t>
                      </a:r>
                      <a:endParaRPr lang="en-US" sz="1050" b="1" i="0" kern="1200" dirty="0">
                        <a:solidFill>
                          <a:schemeClr val="tx1"/>
                        </a:solidFill>
                        <a:latin typeface="Abadi Extra Light" panose="020B020402010402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kern="1200" noProof="0" dirty="0">
                          <a:solidFill>
                            <a:schemeClr val="tx1"/>
                          </a:solidFill>
                          <a:latin typeface="Abadi Extra Light" panose="020B0204020104020204"/>
                        </a:rPr>
                        <a:t>There is a risk to ongoing monitoring of delivery due to </a:t>
                      </a:r>
                      <a:r>
                        <a:rPr lang="en-GB" sz="1050" b="0" i="0" u="none" strike="noStrike" kern="1200" noProof="0">
                          <a:solidFill>
                            <a:schemeClr val="tx1"/>
                          </a:solidFill>
                          <a:latin typeface="Abadi Extra Light" panose="020B0204020104020204"/>
                        </a:rPr>
                        <a:t>Business Intelligence Team </a:t>
                      </a:r>
                      <a:r>
                        <a:rPr lang="en-GB" sz="1050" b="0" i="0" u="none" strike="noStrike" kern="1200" noProof="0" dirty="0">
                          <a:solidFill>
                            <a:schemeClr val="tx1"/>
                          </a:solidFill>
                          <a:latin typeface="Abadi Extra Light" panose="020B0204020104020204"/>
                        </a:rPr>
                        <a:t>capacity.</a:t>
                      </a:r>
                    </a:p>
                    <a:p>
                      <a:pPr marL="0" lvl="0" indent="0" algn="just" rtl="0" eaLnBrk="1" latinLnBrk="0" hangingPunct="1">
                        <a:lnSpc>
                          <a:spcPct val="100000"/>
                        </a:lnSpc>
                        <a:spcBef>
                          <a:spcPts val="0"/>
                        </a:spcBef>
                        <a:spcAft>
                          <a:spcPts val="0"/>
                        </a:spcAft>
                        <a:buFont typeface="Arial" panose="020B0604020202020204" pitchFamily="34" charset="0"/>
                        <a:buNone/>
                      </a:pPr>
                      <a:endParaRPr lang="en-GB" sz="1050" b="1" i="0" kern="1200" noProof="0" dirty="0">
                        <a:solidFill>
                          <a:schemeClr val="tx1"/>
                        </a:solidFill>
                        <a:highlight>
                          <a:srgbClr val="FFFF00"/>
                        </a:highlight>
                        <a:latin typeface="Abadi Extra Light"/>
                        <a:ea typeface="+mn-ea"/>
                        <a:cs typeface="+mn-cs"/>
                      </a:endParaRPr>
                    </a:p>
                    <a:p>
                      <a:pPr marL="0" lvl="0" indent="0" algn="just">
                        <a:lnSpc>
                          <a:spcPct val="100000"/>
                        </a:lnSpc>
                        <a:spcBef>
                          <a:spcPts val="0"/>
                        </a:spcBef>
                        <a:spcAft>
                          <a:spcPts val="0"/>
                        </a:spcAft>
                        <a:buFont typeface="Arial" panose="020B0604020202020204" pitchFamily="34" charset="0"/>
                        <a:buNone/>
                      </a:pPr>
                      <a:endParaRPr lang="en-GB" sz="1050" b="0" i="0" u="none" strike="noStrike" kern="1200" noProof="0" dirty="0">
                        <a:solidFill>
                          <a:schemeClr val="tx1"/>
                        </a:solidFill>
                        <a:highlight>
                          <a:srgbClr val="FFFF00"/>
                        </a:highlight>
                        <a:latin typeface="Abadi Extra Light"/>
                      </a:endParaRPr>
                    </a:p>
                    <a:p>
                      <a:pPr lvl="0" algn="just">
                        <a:buNone/>
                      </a:pPr>
                      <a:endParaRPr lang="en-GB" sz="1050" dirty="0">
                        <a:latin typeface="Abadi Extra Light" panose="020B0204020104020204"/>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890A8DD7-ABFD-C2EB-8B50-F0ADFBA69A69}"/>
              </a:ext>
            </a:extLst>
          </p:cNvPr>
          <p:cNvGraphicFramePr>
            <a:graphicFrameLocks/>
          </p:cNvGraphicFramePr>
          <p:nvPr>
            <p:extLst>
              <p:ext uri="{D42A27DB-BD31-4B8C-83A1-F6EECF244321}">
                <p14:modId xmlns:p14="http://schemas.microsoft.com/office/powerpoint/2010/main" val="3573809026"/>
              </p:ext>
            </p:extLst>
          </p:nvPr>
        </p:nvGraphicFramePr>
        <p:xfrm>
          <a:off x="501671" y="1115663"/>
          <a:ext cx="5594329" cy="654603"/>
        </p:xfrm>
        <a:graphic>
          <a:graphicData uri="http://schemas.openxmlformats.org/drawingml/2006/table">
            <a:tbl>
              <a:tblPr firstRow="1" bandRow="1">
                <a:tableStyleId>{5940675A-B579-460E-94D1-54222C63F5DA}</a:tableStyleId>
              </a:tblPr>
              <a:tblGrid>
                <a:gridCol w="5594329">
                  <a:extLst>
                    <a:ext uri="{9D8B030D-6E8A-4147-A177-3AD203B41FA5}">
                      <a16:colId xmlns:a16="http://schemas.microsoft.com/office/drawing/2014/main" val="1772709669"/>
                    </a:ext>
                  </a:extLst>
                </a:gridCol>
              </a:tblGrid>
              <a:tr h="654603">
                <a:tc>
                  <a:txBody>
                    <a:bodyPr/>
                    <a:lstStyle/>
                    <a:p>
                      <a:r>
                        <a:rPr lang="en-GB" sz="1050" b="0" i="0" dirty="0">
                          <a:solidFill>
                            <a:schemeClr val="bg1">
                              <a:lumMod val="50000"/>
                            </a:schemeClr>
                          </a:solidFill>
                          <a:latin typeface="Abadi Extra Light"/>
                          <a:ea typeface="Calibri"/>
                          <a:cs typeface="Calibri"/>
                        </a:rPr>
                        <a:t>The below table provides a summary of the Lancashire and South Cumbria monthly planned versus actual delivered activity per LES contract which began in May 2025 with one specialist practice-specific LES contracts beginning in April 2025 e.g. vasectomy.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00EE3075-A02E-B476-03A6-4B9218CEB516}"/>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Local Enhanced Services</a:t>
            </a:r>
          </a:p>
        </p:txBody>
      </p:sp>
      <p:graphicFrame>
        <p:nvGraphicFramePr>
          <p:cNvPr id="10" name="Table 9">
            <a:extLst>
              <a:ext uri="{FF2B5EF4-FFF2-40B4-BE49-F238E27FC236}">
                <a16:creationId xmlns:a16="http://schemas.microsoft.com/office/drawing/2014/main" id="{95222D07-8855-30CE-9698-18EF9ACCECA8}"/>
              </a:ext>
            </a:extLst>
          </p:cNvPr>
          <p:cNvGraphicFramePr>
            <a:graphicFrameLocks noGrp="1"/>
          </p:cNvGraphicFramePr>
          <p:nvPr>
            <p:extLst>
              <p:ext uri="{D42A27DB-BD31-4B8C-83A1-F6EECF244321}">
                <p14:modId xmlns:p14="http://schemas.microsoft.com/office/powerpoint/2010/main" val="2163466299"/>
              </p:ext>
            </p:extLst>
          </p:nvPr>
        </p:nvGraphicFramePr>
        <p:xfrm>
          <a:off x="498982" y="126254"/>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n-ea"/>
                          <a:cs typeface="+mn-cs"/>
                        </a:rPr>
                        <a:t>General Practice Local Enhanced Services: Cost and volume</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John Miles /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3" name="Table 12">
            <a:extLst>
              <a:ext uri="{FF2B5EF4-FFF2-40B4-BE49-F238E27FC236}">
                <a16:creationId xmlns:a16="http://schemas.microsoft.com/office/drawing/2014/main" id="{64558195-A82E-B0E1-F568-44D4CEF75264}"/>
              </a:ext>
            </a:extLst>
          </p:cNvPr>
          <p:cNvGraphicFramePr>
            <a:graphicFrameLocks noGrp="1"/>
          </p:cNvGraphicFramePr>
          <p:nvPr>
            <p:extLst>
              <p:ext uri="{D42A27DB-BD31-4B8C-83A1-F6EECF244321}">
                <p14:modId xmlns:p14="http://schemas.microsoft.com/office/powerpoint/2010/main" val="4075933693"/>
              </p:ext>
            </p:extLst>
          </p:nvPr>
        </p:nvGraphicFramePr>
        <p:xfrm>
          <a:off x="723949" y="1770266"/>
          <a:ext cx="4900243" cy="4785341"/>
        </p:xfrm>
        <a:graphic>
          <a:graphicData uri="http://schemas.openxmlformats.org/drawingml/2006/table">
            <a:tbl>
              <a:tblPr firstRow="1" firstCol="1" bandRow="1">
                <a:tableStyleId>{5C22544A-7EE6-4342-B048-85BDC9FD1C3A}</a:tableStyleId>
              </a:tblPr>
              <a:tblGrid>
                <a:gridCol w="908310">
                  <a:extLst>
                    <a:ext uri="{9D8B030D-6E8A-4147-A177-3AD203B41FA5}">
                      <a16:colId xmlns:a16="http://schemas.microsoft.com/office/drawing/2014/main" val="1985684091"/>
                    </a:ext>
                  </a:extLst>
                </a:gridCol>
                <a:gridCol w="1456531">
                  <a:extLst>
                    <a:ext uri="{9D8B030D-6E8A-4147-A177-3AD203B41FA5}">
                      <a16:colId xmlns:a16="http://schemas.microsoft.com/office/drawing/2014/main" val="241798270"/>
                    </a:ext>
                  </a:extLst>
                </a:gridCol>
                <a:gridCol w="449704">
                  <a:extLst>
                    <a:ext uri="{9D8B030D-6E8A-4147-A177-3AD203B41FA5}">
                      <a16:colId xmlns:a16="http://schemas.microsoft.com/office/drawing/2014/main" val="4279049156"/>
                    </a:ext>
                  </a:extLst>
                </a:gridCol>
                <a:gridCol w="440279">
                  <a:extLst>
                    <a:ext uri="{9D8B030D-6E8A-4147-A177-3AD203B41FA5}">
                      <a16:colId xmlns:a16="http://schemas.microsoft.com/office/drawing/2014/main" val="1806264716"/>
                    </a:ext>
                  </a:extLst>
                </a:gridCol>
                <a:gridCol w="430965">
                  <a:extLst>
                    <a:ext uri="{9D8B030D-6E8A-4147-A177-3AD203B41FA5}">
                      <a16:colId xmlns:a16="http://schemas.microsoft.com/office/drawing/2014/main" val="2888232424"/>
                    </a:ext>
                  </a:extLst>
                </a:gridCol>
                <a:gridCol w="430966">
                  <a:extLst>
                    <a:ext uri="{9D8B030D-6E8A-4147-A177-3AD203B41FA5}">
                      <a16:colId xmlns:a16="http://schemas.microsoft.com/office/drawing/2014/main" val="50273274"/>
                    </a:ext>
                  </a:extLst>
                </a:gridCol>
                <a:gridCol w="401300">
                  <a:extLst>
                    <a:ext uri="{9D8B030D-6E8A-4147-A177-3AD203B41FA5}">
                      <a16:colId xmlns:a16="http://schemas.microsoft.com/office/drawing/2014/main" val="1005566023"/>
                    </a:ext>
                  </a:extLst>
                </a:gridCol>
                <a:gridCol w="382188">
                  <a:extLst>
                    <a:ext uri="{9D8B030D-6E8A-4147-A177-3AD203B41FA5}">
                      <a16:colId xmlns:a16="http://schemas.microsoft.com/office/drawing/2014/main" val="2663474402"/>
                    </a:ext>
                  </a:extLst>
                </a:gridCol>
              </a:tblGrid>
              <a:tr h="152381">
                <a:tc>
                  <a:txBody>
                    <a:bodyPr/>
                    <a:lstStyle/>
                    <a:p>
                      <a:pPr algn="ctr" fontAlgn="base">
                        <a:buNone/>
                      </a:pPr>
                      <a:r>
                        <a:rPr lang="en-GB" sz="800" kern="0">
                          <a:solidFill>
                            <a:srgbClr val="000000"/>
                          </a:solidFill>
                          <a:effectLst/>
                          <a:latin typeface="Arial"/>
                          <a:ea typeface="Times New Roman" panose="02020603050405020304" pitchFamily="18" charset="0"/>
                        </a:rPr>
                        <a:t>LES</a:t>
                      </a:r>
                      <a:endParaRPr lang="en-GB">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fontAlgn="base">
                        <a:buNone/>
                      </a:pPr>
                      <a:r>
                        <a:rPr lang="en-GB" sz="800" kern="0">
                          <a:solidFill>
                            <a:srgbClr val="000000"/>
                          </a:solidFill>
                          <a:effectLst/>
                          <a:latin typeface="Arial"/>
                          <a:ea typeface="Times New Roman" panose="02020603050405020304" pitchFamily="18" charset="0"/>
                        </a:rPr>
                        <a:t>Planned/Delivered Activity</a:t>
                      </a:r>
                      <a:endParaRPr lang="en-GB">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fontAlgn="base">
                        <a:buNone/>
                      </a:pPr>
                      <a:r>
                        <a:rPr lang="en-GB" sz="800" kern="0">
                          <a:solidFill>
                            <a:srgbClr val="000000"/>
                          </a:solidFill>
                          <a:effectLst/>
                          <a:latin typeface="Arial"/>
                          <a:ea typeface="Times New Roman" panose="02020603050405020304" pitchFamily="18" charset="0"/>
                        </a:rPr>
                        <a:t>April-25</a:t>
                      </a:r>
                      <a:endParaRPr lang="en-GB">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fontAlgn="base">
                        <a:buNone/>
                      </a:pPr>
                      <a:r>
                        <a:rPr lang="en-GB" sz="800" kern="0">
                          <a:solidFill>
                            <a:srgbClr val="000000"/>
                          </a:solidFill>
                          <a:effectLst/>
                          <a:latin typeface="Arial"/>
                          <a:ea typeface="Times New Roman" panose="02020603050405020304" pitchFamily="18" charset="0"/>
                        </a:rPr>
                        <a:t>May-25</a:t>
                      </a:r>
                      <a:endParaRPr lang="en-GB">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fontAlgn="base">
                        <a:buNone/>
                      </a:pPr>
                      <a:r>
                        <a:rPr lang="en-GB" sz="800" kern="0">
                          <a:solidFill>
                            <a:srgbClr val="000000"/>
                          </a:solidFill>
                          <a:effectLst/>
                          <a:latin typeface="Arial"/>
                          <a:ea typeface="Times New Roman" panose="02020603050405020304" pitchFamily="18" charset="0"/>
                        </a:rPr>
                        <a:t>Jun-25</a:t>
                      </a:r>
                      <a:endParaRPr lang="en-GB">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fontAlgn="base">
                        <a:buNone/>
                      </a:pPr>
                      <a:r>
                        <a:rPr lang="en-GB" sz="800" kern="0">
                          <a:solidFill>
                            <a:srgbClr val="000000"/>
                          </a:solidFill>
                          <a:effectLst/>
                          <a:latin typeface="Arial"/>
                          <a:ea typeface="Times New Roman" panose="02020603050405020304" pitchFamily="18" charset="0"/>
                        </a:rPr>
                        <a:t>Jul-25</a:t>
                      </a:r>
                      <a:endParaRPr lang="en-GB">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fontAlgn="base">
                        <a:buNone/>
                      </a:pPr>
                      <a:r>
                        <a:rPr lang="en-GB" sz="800" kern="0">
                          <a:solidFill>
                            <a:srgbClr val="000000"/>
                          </a:solidFill>
                          <a:effectLst/>
                          <a:latin typeface="Arial"/>
                          <a:ea typeface="Times New Roman" panose="02020603050405020304" pitchFamily="18" charset="0"/>
                        </a:rPr>
                        <a:t>Aug-25</a:t>
                      </a:r>
                      <a:endParaRPr lang="en-GB">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fontAlgn="base">
                        <a:buNone/>
                      </a:pPr>
                      <a:r>
                        <a:rPr lang="en-GB" sz="800" kern="0">
                          <a:solidFill>
                            <a:srgbClr val="000000"/>
                          </a:solidFill>
                          <a:effectLst/>
                          <a:latin typeface="Arial"/>
                          <a:ea typeface="Times New Roman" panose="02020603050405020304" pitchFamily="18" charset="0"/>
                        </a:rPr>
                        <a:t>Sep-25</a:t>
                      </a:r>
                      <a:endParaRPr lang="en-GB">
                        <a:effectLst/>
                        <a:latin typeface="Arial"/>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1329545372"/>
                  </a:ext>
                </a:extLst>
              </a:tr>
              <a:tr h="270898">
                <a:tc>
                  <a:txBody>
                    <a:bodyPr/>
                    <a:lstStyle/>
                    <a:p>
                      <a:pPr algn="ctr" fontAlgn="base">
                        <a:buNone/>
                      </a:pPr>
                      <a:r>
                        <a:rPr lang="en-GB" sz="800" kern="0">
                          <a:solidFill>
                            <a:srgbClr val="000000"/>
                          </a:solidFill>
                          <a:effectLst/>
                          <a:latin typeface="Calibri"/>
                          <a:ea typeface="Times New Roman" panose="02020603050405020304" pitchFamily="18" charset="0"/>
                        </a:rPr>
                        <a:t>Post Bariatric Monitoring </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fontAlgn="base">
                        <a:buNone/>
                      </a:pPr>
                      <a:r>
                        <a:rPr lang="en-GB" sz="800" i="1" kern="0">
                          <a:solidFill>
                            <a:srgbClr val="000000"/>
                          </a:solidFill>
                          <a:effectLst/>
                          <a:latin typeface="Calibri"/>
                          <a:ea typeface="Times New Roman" panose="02020603050405020304" pitchFamily="18" charset="0"/>
                        </a:rPr>
                        <a:t>Planned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254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254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254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254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254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1532512269"/>
                  </a:ext>
                </a:extLst>
              </a:tr>
              <a:tr h="270898">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Delivered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66</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147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172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80</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63</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2119091233"/>
                  </a:ext>
                </a:extLst>
              </a:tr>
              <a:tr h="270898">
                <a:tc>
                  <a:txBody>
                    <a:bodyPr/>
                    <a:lstStyle/>
                    <a:p>
                      <a:pPr algn="ctr" fontAlgn="base">
                        <a:buNone/>
                      </a:pPr>
                      <a:r>
                        <a:rPr lang="en-GB" sz="800" kern="0">
                          <a:solidFill>
                            <a:srgbClr val="000000"/>
                          </a:solidFill>
                          <a:effectLst/>
                          <a:latin typeface="Calibri"/>
                          <a:ea typeface="Times New Roman" panose="02020603050405020304" pitchFamily="18" charset="0"/>
                        </a:rPr>
                        <a:t>Dementia</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fontAlgn="base">
                        <a:buNone/>
                      </a:pPr>
                      <a:r>
                        <a:rPr lang="en-GB" sz="800" i="1" kern="0">
                          <a:solidFill>
                            <a:srgbClr val="000000"/>
                          </a:solidFill>
                          <a:effectLst/>
                          <a:latin typeface="Calibri"/>
                          <a:ea typeface="Times New Roman" panose="02020603050405020304" pitchFamily="18" charset="0"/>
                        </a:rPr>
                        <a:t>Planned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1,332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1,332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1,332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1,332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1,332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2490182675"/>
                  </a:ext>
                </a:extLst>
              </a:tr>
              <a:tr h="270898">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Delivered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588</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778</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1,050</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669</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696</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2227907478"/>
                  </a:ext>
                </a:extLst>
              </a:tr>
              <a:tr h="270898">
                <a:tc>
                  <a:txBody>
                    <a:bodyPr/>
                    <a:lstStyle/>
                    <a:p>
                      <a:pPr algn="ctr" fontAlgn="base">
                        <a:buNone/>
                      </a:pPr>
                      <a:r>
                        <a:rPr lang="en-GB" sz="800" kern="0">
                          <a:solidFill>
                            <a:srgbClr val="000000"/>
                          </a:solidFill>
                          <a:effectLst/>
                          <a:latin typeface="Calibri"/>
                          <a:ea typeface="Times New Roman" panose="02020603050405020304" pitchFamily="18" charset="0"/>
                        </a:rPr>
                        <a:t>Complex Injections</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fontAlgn="base">
                        <a:buNone/>
                      </a:pPr>
                      <a:r>
                        <a:rPr lang="en-GB" sz="800" i="1" kern="0">
                          <a:solidFill>
                            <a:srgbClr val="000000"/>
                          </a:solidFill>
                          <a:effectLst/>
                          <a:latin typeface="Calibri"/>
                          <a:ea typeface="Times New Roman" panose="02020603050405020304" pitchFamily="18" charset="0"/>
                        </a:rPr>
                        <a:t>Planned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181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181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181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181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181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3259991010"/>
                  </a:ext>
                </a:extLst>
              </a:tr>
              <a:tr h="270898">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Delivered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187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130</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171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119</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136</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2822445409"/>
                  </a:ext>
                </a:extLst>
              </a:tr>
              <a:tr h="270898">
                <a:tc>
                  <a:txBody>
                    <a:bodyPr/>
                    <a:lstStyle/>
                    <a:p>
                      <a:pPr algn="ctr" fontAlgn="base">
                        <a:buNone/>
                      </a:pPr>
                      <a:r>
                        <a:rPr lang="en-GB" sz="800" kern="0">
                          <a:solidFill>
                            <a:srgbClr val="000000"/>
                          </a:solidFill>
                          <a:effectLst/>
                          <a:latin typeface="Calibri"/>
                          <a:ea typeface="Times New Roman" panose="02020603050405020304" pitchFamily="18" charset="0"/>
                        </a:rPr>
                        <a:t>Diabetes</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fontAlgn="base">
                        <a:buNone/>
                      </a:pPr>
                      <a:r>
                        <a:rPr lang="en-GB" sz="800" i="1" kern="0">
                          <a:solidFill>
                            <a:srgbClr val="000000"/>
                          </a:solidFill>
                          <a:effectLst/>
                          <a:latin typeface="Calibri"/>
                          <a:ea typeface="Times New Roman" panose="02020603050405020304" pitchFamily="18" charset="0"/>
                        </a:rPr>
                        <a:t>Planned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975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975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975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975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975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1666376682"/>
                  </a:ext>
                </a:extLst>
              </a:tr>
              <a:tr h="270898">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Delivered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830</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858</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904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578</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644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132614058"/>
                  </a:ext>
                </a:extLst>
              </a:tr>
              <a:tr h="270898">
                <a:tc>
                  <a:txBody>
                    <a:bodyPr/>
                    <a:lstStyle/>
                    <a:p>
                      <a:pPr algn="ctr" fontAlgn="base">
                        <a:buNone/>
                      </a:pPr>
                      <a:r>
                        <a:rPr lang="en-GB" sz="800" kern="0">
                          <a:solidFill>
                            <a:srgbClr val="000000"/>
                          </a:solidFill>
                          <a:effectLst/>
                          <a:latin typeface="Calibri"/>
                          <a:ea typeface="Times New Roman" panose="02020603050405020304" pitchFamily="18" charset="0"/>
                        </a:rPr>
                        <a:t>Ring Pessary</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fontAlgn="base">
                        <a:buNone/>
                      </a:pPr>
                      <a:r>
                        <a:rPr lang="en-GB" sz="800" i="1" kern="0">
                          <a:solidFill>
                            <a:srgbClr val="000000"/>
                          </a:solidFill>
                          <a:effectLst/>
                          <a:latin typeface="Calibri"/>
                          <a:ea typeface="Times New Roman" panose="02020603050405020304" pitchFamily="18" charset="0"/>
                        </a:rPr>
                        <a:t>Planned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382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382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382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382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382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3808605719"/>
                  </a:ext>
                </a:extLst>
              </a:tr>
              <a:tr h="270898">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Delivered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241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321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269</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226</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285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807159479"/>
                  </a:ext>
                </a:extLst>
              </a:tr>
              <a:tr h="135449">
                <a:tc>
                  <a:txBody>
                    <a:bodyPr/>
                    <a:lstStyle/>
                    <a:p>
                      <a:pPr algn="ctr" fontAlgn="base">
                        <a:buNone/>
                      </a:pPr>
                      <a:r>
                        <a:rPr lang="en-GB" sz="800" kern="0">
                          <a:solidFill>
                            <a:srgbClr val="000000"/>
                          </a:solidFill>
                          <a:effectLst/>
                          <a:latin typeface="Calibri"/>
                          <a:ea typeface="Times New Roman" panose="02020603050405020304" pitchFamily="18" charset="0"/>
                        </a:rPr>
                        <a:t>Vasectomy Procedure </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fontAlgn="base">
                        <a:buNone/>
                      </a:pPr>
                      <a:r>
                        <a:rPr lang="en-GB" sz="800" i="1" kern="0">
                          <a:solidFill>
                            <a:srgbClr val="000000"/>
                          </a:solidFill>
                          <a:effectLst/>
                          <a:latin typeface="Calibri"/>
                          <a:ea typeface="Times New Roman" panose="02020603050405020304" pitchFamily="18" charset="0"/>
                        </a:rPr>
                        <a:t>Planned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91</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585447396"/>
                  </a:ext>
                </a:extLst>
              </a:tr>
              <a:tr h="270898">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Delivered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89</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35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73</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69</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124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44992407"/>
                  </a:ext>
                </a:extLst>
              </a:tr>
              <a:tr h="253968">
                <a:tc>
                  <a:txBody>
                    <a:bodyPr/>
                    <a:lstStyle/>
                    <a:p>
                      <a:pPr algn="ctr" fontAlgn="base">
                        <a:buNone/>
                      </a:pPr>
                      <a:r>
                        <a:rPr lang="en-GB" sz="800" kern="0">
                          <a:solidFill>
                            <a:srgbClr val="000000"/>
                          </a:solidFill>
                          <a:effectLst/>
                          <a:latin typeface="Calibri"/>
                          <a:ea typeface="Times New Roman" panose="02020603050405020304" pitchFamily="18" charset="0"/>
                        </a:rPr>
                        <a:t>Vasectomy Counselling </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fontAlgn="base">
                        <a:buNone/>
                      </a:pPr>
                      <a:r>
                        <a:rPr lang="en-GB" sz="800" i="1" kern="0">
                          <a:solidFill>
                            <a:srgbClr val="000000"/>
                          </a:solidFill>
                          <a:effectLst/>
                          <a:latin typeface="Calibri"/>
                          <a:ea typeface="Times New Roman" panose="02020603050405020304" pitchFamily="18" charset="0"/>
                        </a:rPr>
                        <a:t>Planned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87</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738166074"/>
                  </a:ext>
                </a:extLst>
              </a:tr>
              <a:tr h="270898">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Delivered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146</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66</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110</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125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95</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102</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941694252"/>
                  </a:ext>
                </a:extLst>
              </a:tr>
              <a:tr h="270898">
                <a:tc>
                  <a:txBody>
                    <a:bodyPr/>
                    <a:lstStyle/>
                    <a:p>
                      <a:pPr algn="ctr" fontAlgn="base">
                        <a:buNone/>
                      </a:pPr>
                      <a:r>
                        <a:rPr lang="en-GB" sz="800" kern="0">
                          <a:solidFill>
                            <a:srgbClr val="000000"/>
                          </a:solidFill>
                          <a:effectLst/>
                          <a:latin typeface="Calibri"/>
                          <a:ea typeface="Times New Roman" panose="02020603050405020304" pitchFamily="18" charset="0"/>
                        </a:rPr>
                        <a:t>Spiro/Feno (Respiratory Bundle)</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4D6"/>
                    </a:solidFill>
                  </a:tcPr>
                </a:tc>
                <a:tc>
                  <a:txBody>
                    <a:bodyPr/>
                    <a:lstStyle/>
                    <a:p>
                      <a:pPr algn="ctr" fontAlgn="base">
                        <a:buNone/>
                      </a:pPr>
                      <a:r>
                        <a:rPr lang="en-GB" sz="800" i="1" kern="0">
                          <a:solidFill>
                            <a:srgbClr val="000000"/>
                          </a:solidFill>
                          <a:effectLst/>
                          <a:latin typeface="Calibri"/>
                          <a:ea typeface="Times New Roman" panose="02020603050405020304" pitchFamily="18" charset="0"/>
                        </a:rPr>
                        <a:t>Planned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2,014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2,014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2,014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2,014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2,014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515106972"/>
                  </a:ext>
                </a:extLst>
              </a:tr>
              <a:tr h="270898">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Delivered Activity per Month</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buNone/>
                      </a:pPr>
                      <a:endParaRPr lang="en-GB">
                        <a:effectLs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1,496</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1,784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1,834</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1,340</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algn="ctr" fontAlgn="base">
                        <a:buNone/>
                      </a:pPr>
                      <a:r>
                        <a:rPr lang="en-GB" sz="800" kern="0">
                          <a:solidFill>
                            <a:srgbClr val="000000"/>
                          </a:solidFill>
                          <a:effectLst/>
                          <a:latin typeface="Calibri"/>
                          <a:ea typeface="Times New Roman" panose="02020603050405020304" pitchFamily="18" charset="0"/>
                        </a:rPr>
                        <a:t>1,300</a:t>
                      </a:r>
                      <a:endParaRPr lang="en-GB">
                        <a:effectLst/>
                        <a:latin typeface="Calibri"/>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4002371204"/>
                  </a:ext>
                </a:extLst>
              </a:tr>
            </a:tbl>
          </a:graphicData>
        </a:graphic>
      </p:graphicFrame>
    </p:spTree>
    <p:extLst>
      <p:ext uri="{BB962C8B-B14F-4D97-AF65-F5344CB8AC3E}">
        <p14:creationId xmlns:p14="http://schemas.microsoft.com/office/powerpoint/2010/main" val="352064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5</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764493282"/>
              </p:ext>
            </p:extLst>
          </p:nvPr>
        </p:nvGraphicFramePr>
        <p:xfrm>
          <a:off x="6207269" y="1044143"/>
          <a:ext cx="5721655" cy="6199667"/>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873718">
                <a:tc>
                  <a:txBody>
                    <a:bodyPr/>
                    <a:lstStyle/>
                    <a:p>
                      <a:pPr algn="just"/>
                      <a:r>
                        <a:rPr lang="en-GB" sz="1050" b="1" i="0">
                          <a:solidFill>
                            <a:schemeClr val="tx1"/>
                          </a:solidFill>
                          <a:latin typeface="Abadi Extra Light"/>
                        </a:rPr>
                        <a:t>What does this tell us?  </a:t>
                      </a: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b="0" i="0">
                          <a:solidFill>
                            <a:schemeClr val="tx1"/>
                          </a:solidFill>
                          <a:latin typeface="Abadi Extra Light"/>
                        </a:rPr>
                        <a:t>August data shows a reduction in the rate (-664) and number (-134k) of general practice appointments compared to last month.  This is due to seasonal variation and has been affected by there being two less working days in the month, these decreases are mirrored across the northwest and nationally.</a:t>
                      </a: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b="0" i="0">
                          <a:solidFill>
                            <a:schemeClr val="tx1"/>
                          </a:solidFill>
                          <a:latin typeface="Abadi Extra Light"/>
                        </a:rPr>
                        <a:t>In August 2025 751,190 appointments were provided by general practice, with 4,053,076 delivered for the year to date which is just below that provided in the same time period last year (+18.6k= appts, -0.46%).  The ICB’s plan was set higher than last year’s delivery based on NHSE feedback, and current year to date performance is -2.1% (-87k appointments).</a:t>
                      </a: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b="0" i="0">
                          <a:solidFill>
                            <a:schemeClr val="tx1"/>
                          </a:solidFill>
                          <a:latin typeface="Abadi Extra Light"/>
                        </a:rPr>
                        <a:t>It remains that, due to workforce and recruitment pressures, </a:t>
                      </a:r>
                      <a:r>
                        <a:rPr lang="en-US" sz="1000" b="0" i="0" u="none" strike="noStrike" noProof="0">
                          <a:solidFill>
                            <a:srgbClr val="000000"/>
                          </a:solidFill>
                          <a:latin typeface="Abadi Extra Light"/>
                        </a:rPr>
                        <a:t>L&amp;SC has fewer FTE doctors per 10,000 weighted population than national averages. Despite this, in August, </a:t>
                      </a:r>
                      <a:r>
                        <a:rPr lang="en-US" sz="1000">
                          <a:latin typeface="Abadi Extra Light" panose="020B0204020104020204" pitchFamily="34" charset="0"/>
                        </a:rPr>
                        <a:t>42.9% were GP appointments, just 1.6% below the national rate.</a:t>
                      </a: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b="0" i="0" u="none" strike="noStrike" noProof="0">
                          <a:solidFill>
                            <a:srgbClr val="000000"/>
                          </a:solidFill>
                          <a:latin typeface="Abadi Extra Light"/>
                        </a:rPr>
                        <a:t>Relatedly </a:t>
                      </a:r>
                      <a:r>
                        <a:rPr lang="en-US" sz="1000" i="0">
                          <a:latin typeface="Abadi Extra Light"/>
                        </a:rPr>
                        <a:t>L&amp;SC offers fewer general practice appointments per head of pop. (3725) than the national (-15.2%) and regional (-0.8%) averages.  But provides a higher proportion (</a:t>
                      </a:r>
                      <a:r>
                        <a:rPr lang="en-US" sz="1000" b="0" i="0" u="none" strike="noStrike" noProof="0">
                          <a:solidFill>
                            <a:srgbClr val="000000"/>
                          </a:solidFill>
                          <a:latin typeface="Abadi Extra Light"/>
                        </a:rPr>
                        <a:t>68.9% in August) of </a:t>
                      </a:r>
                      <a:r>
                        <a:rPr lang="en-US" sz="1000" i="0">
                          <a:latin typeface="Abadi Extra Light"/>
                        </a:rPr>
                        <a:t>appointments face-to-face, compared with 62.8% nationally</a:t>
                      </a:r>
                      <a:r>
                        <a:rPr lang="en-US" sz="1050" i="0">
                          <a:latin typeface="Abadi Extra Light"/>
                        </a:rPr>
                        <a:t>.</a:t>
                      </a:r>
                      <a:endParaRPr lang="en-US" sz="1050" b="0" i="0" u="none" strike="noStrike" noProof="0">
                        <a:solidFill>
                          <a:srgbClr val="000000"/>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468121">
                <a:tc>
                  <a:txBody>
                    <a:bodyPr/>
                    <a:lstStyle/>
                    <a:p>
                      <a:pPr algn="just"/>
                      <a:r>
                        <a:rPr lang="en-GB" sz="1050" b="1" i="0">
                          <a:solidFill>
                            <a:schemeClr val="tx1"/>
                          </a:solidFill>
                          <a:latin typeface="Abadi Extra Light"/>
                        </a:rPr>
                        <a:t>Actions:</a:t>
                      </a:r>
                      <a:endParaRPr lang="en-US" sz="1050" b="1" i="0" u="none" strike="noStrike" noProof="0">
                        <a:solidFill>
                          <a:schemeClr val="tx1"/>
                        </a:solidFill>
                        <a:latin typeface="Abadi Extra Light"/>
                      </a:endParaRPr>
                    </a:p>
                    <a:p>
                      <a:pPr marL="171450" lvl="0" indent="-171450" algn="just">
                        <a:buFont typeface="Arial" panose="020B0604020202020204" pitchFamily="34" charset="0"/>
                        <a:buChar char="•"/>
                      </a:pPr>
                      <a:r>
                        <a:rPr lang="en-US" sz="1000" b="1" i="0" u="none" strike="noStrike" noProof="0">
                          <a:solidFill>
                            <a:schemeClr val="tx1"/>
                          </a:solidFill>
                          <a:latin typeface="Abadi Extra Light"/>
                        </a:rPr>
                        <a:t>GP Improvement Programme (GPIP): </a:t>
                      </a:r>
                      <a:r>
                        <a:rPr lang="en-US" sz="1000" b="0" i="0" u="none" strike="noStrike" noProof="0">
                          <a:solidFill>
                            <a:schemeClr val="tx1"/>
                          </a:solidFill>
                          <a:latin typeface="Abadi Extra Light"/>
                        </a:rPr>
                        <a:t>All three cohorts of LSC GP practices have now commenced the NHSE GPIP programme.  Five of the originally identified practices have had to cancel their places due to capacity and pressures, but a further two practices have been recruited and commenced.  A total of  16.5 practice places out of our allocated 18 are being utilized.</a:t>
                      </a:r>
                    </a:p>
                    <a:p>
                      <a:pPr marL="171450" lvl="0" indent="-171450" algn="just">
                        <a:buFont typeface="Arial" panose="020B0604020202020204" pitchFamily="34" charset="0"/>
                        <a:buChar char="•"/>
                      </a:pPr>
                      <a:r>
                        <a:rPr lang="en-US" sz="1000" b="1" i="0" kern="1200">
                          <a:solidFill>
                            <a:schemeClr val="tx1"/>
                          </a:solidFill>
                          <a:latin typeface="Abadi Extra Light"/>
                          <a:ea typeface="+mn-ea"/>
                          <a:cs typeface="+mn-cs"/>
                        </a:rPr>
                        <a:t>2025/26 Capacity and Access Improvement Payment (CAIP): </a:t>
                      </a:r>
                      <a:r>
                        <a:rPr lang="en-US" sz="1000" i="0" kern="1200">
                          <a:solidFill>
                            <a:schemeClr val="tx1"/>
                          </a:solidFill>
                          <a:latin typeface="Abadi Extra Light"/>
                          <a:ea typeface="+mn-ea"/>
                          <a:cs typeface="+mn-cs"/>
                        </a:rPr>
                        <a:t>PCNs have commenced submitting declarations for the new CAIP requirements for 2025/26, with declarations having been received for both the Risk Stratification for Continuity of Care (6 PCNs) and Supporting Modern General Practice Access domains (7 PCNs); these are currently being reviewed and signed off by the ICB.</a:t>
                      </a:r>
                    </a:p>
                    <a:p>
                      <a:pPr marL="171450" lvl="0" indent="-171450" algn="just">
                        <a:buFont typeface="Arial" panose="020B0604020202020204" pitchFamily="34" charset="0"/>
                        <a:buChar char="•"/>
                      </a:pPr>
                      <a:r>
                        <a:rPr lang="en-US" sz="1000" b="1" i="0" kern="1200">
                          <a:solidFill>
                            <a:schemeClr val="tx1"/>
                          </a:solidFill>
                          <a:latin typeface="Abadi Extra Light"/>
                          <a:ea typeface="+mn-ea"/>
                          <a:cs typeface="+mn-cs"/>
                        </a:rPr>
                        <a:t>Online Consultations (OC) :  </a:t>
                      </a:r>
                      <a:r>
                        <a:rPr lang="en-US" sz="1000" i="0" kern="1200">
                          <a:solidFill>
                            <a:schemeClr val="tx1"/>
                          </a:solidFill>
                          <a:latin typeface="Abadi Extra Light"/>
                          <a:ea typeface="+mn-ea"/>
                          <a:cs typeface="+mn-cs"/>
                        </a:rPr>
                        <a:t>The national contractual requirements for practices to have OC systems switch on for the entirety of their core hours came into affect on 1 October 2025. The ICB reviewed all practice websites on 16 October following an urgent request from NHS England.  Assurance was unable to be gained from practices using the NHS App or Patient Access; all  these practices have been contacted and responses are awaited, the ones who have already responded meet the requirements.</a:t>
                      </a:r>
                    </a:p>
                    <a:p>
                      <a:pPr marL="180975" lvl="1" indent="0" algn="just">
                        <a:buFont typeface="Arial" panose="020B0604020202020204" pitchFamily="34" charset="0"/>
                        <a:buNone/>
                      </a:pPr>
                      <a:r>
                        <a:rPr lang="en-US" sz="1000" i="0" kern="1200">
                          <a:solidFill>
                            <a:schemeClr val="tx1"/>
                          </a:solidFill>
                          <a:latin typeface="Abadi Extra Light"/>
                          <a:ea typeface="+mn-ea"/>
                          <a:cs typeface="+mn-cs"/>
                        </a:rPr>
                        <a:t>ICB developed OC 'Top Tips’ developed and shared to practice prior to launch to support implementation and reduce practice anxieties.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421927">
                <a:tc>
                  <a:txBody>
                    <a:bodyPr/>
                    <a:lstStyle/>
                    <a:p>
                      <a:pPr algn="just"/>
                      <a:r>
                        <a:rPr lang="en-GB" sz="1050" b="1" i="0">
                          <a:solidFill>
                            <a:schemeClr val="tx1"/>
                          </a:solidFill>
                          <a:latin typeface="Abadi Extra Light"/>
                        </a:rPr>
                        <a:t>Risks:</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i="0">
                          <a:solidFill>
                            <a:schemeClr val="tx1"/>
                          </a:solidFill>
                          <a:latin typeface="Abadi Extra Light"/>
                        </a:rPr>
                        <a:t>It is not possible to quantify or fully monitor OC data as not all OC systems’ data is captured in GPAD, therefore these appointments are ‘hidden’ from this data set. For the year-to-date national data indicates that 4.1% of LSC appointments were held via video conference/Online, compared to 7.7% nationally, but the value is thought to be higher due to missing data.</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i="0">
                          <a:solidFill>
                            <a:schemeClr val="tx1"/>
                          </a:solidFill>
                          <a:latin typeface="Abadi Extra Light"/>
                        </a:rPr>
                        <a:t>National dispute between the BMA and NHSE regarding OC contractual requirements.</a:t>
                      </a:r>
                      <a:endParaRPr lang="en-US" sz="1000">
                        <a:solidFill>
                          <a:schemeClr val="tx1"/>
                        </a:solidFill>
                      </a:endParaRPr>
                    </a:p>
                    <a:p>
                      <a:pPr algn="just"/>
                      <a:endParaRPr lang="en-GB" sz="1050" b="0" i="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1454130938"/>
              </p:ext>
            </p:extLst>
          </p:nvPr>
        </p:nvGraphicFramePr>
        <p:xfrm>
          <a:off x="551748" y="2771020"/>
          <a:ext cx="5284026" cy="619760"/>
        </p:xfrm>
        <a:graphic>
          <a:graphicData uri="http://schemas.openxmlformats.org/drawingml/2006/table">
            <a:tbl>
              <a:tblPr firstRow="1" bandRow="1">
                <a:tableStyleId>{5C22544A-7EE6-4342-B048-85BDC9FD1C3A}</a:tableStyleId>
              </a:tblPr>
              <a:tblGrid>
                <a:gridCol w="480366">
                  <a:extLst>
                    <a:ext uri="{9D8B030D-6E8A-4147-A177-3AD203B41FA5}">
                      <a16:colId xmlns:a16="http://schemas.microsoft.com/office/drawing/2014/main" val="2634743259"/>
                    </a:ext>
                  </a:extLst>
                </a:gridCol>
                <a:gridCol w="480366">
                  <a:extLst>
                    <a:ext uri="{9D8B030D-6E8A-4147-A177-3AD203B41FA5}">
                      <a16:colId xmlns:a16="http://schemas.microsoft.com/office/drawing/2014/main" val="1414988195"/>
                    </a:ext>
                  </a:extLst>
                </a:gridCol>
                <a:gridCol w="480366">
                  <a:extLst>
                    <a:ext uri="{9D8B030D-6E8A-4147-A177-3AD203B41FA5}">
                      <a16:colId xmlns:a16="http://schemas.microsoft.com/office/drawing/2014/main" val="1602483377"/>
                    </a:ext>
                  </a:extLst>
                </a:gridCol>
                <a:gridCol w="480366">
                  <a:extLst>
                    <a:ext uri="{9D8B030D-6E8A-4147-A177-3AD203B41FA5}">
                      <a16:colId xmlns:a16="http://schemas.microsoft.com/office/drawing/2014/main" val="2929746958"/>
                    </a:ext>
                  </a:extLst>
                </a:gridCol>
                <a:gridCol w="480366">
                  <a:extLst>
                    <a:ext uri="{9D8B030D-6E8A-4147-A177-3AD203B41FA5}">
                      <a16:colId xmlns:a16="http://schemas.microsoft.com/office/drawing/2014/main" val="2660940487"/>
                    </a:ext>
                  </a:extLst>
                </a:gridCol>
                <a:gridCol w="480366">
                  <a:extLst>
                    <a:ext uri="{9D8B030D-6E8A-4147-A177-3AD203B41FA5}">
                      <a16:colId xmlns:a16="http://schemas.microsoft.com/office/drawing/2014/main" val="3507435902"/>
                    </a:ext>
                  </a:extLst>
                </a:gridCol>
                <a:gridCol w="480366">
                  <a:extLst>
                    <a:ext uri="{9D8B030D-6E8A-4147-A177-3AD203B41FA5}">
                      <a16:colId xmlns:a16="http://schemas.microsoft.com/office/drawing/2014/main" val="2335844761"/>
                    </a:ext>
                  </a:extLst>
                </a:gridCol>
                <a:gridCol w="480366">
                  <a:extLst>
                    <a:ext uri="{9D8B030D-6E8A-4147-A177-3AD203B41FA5}">
                      <a16:colId xmlns:a16="http://schemas.microsoft.com/office/drawing/2014/main" val="2259887316"/>
                    </a:ext>
                  </a:extLst>
                </a:gridCol>
                <a:gridCol w="480366">
                  <a:extLst>
                    <a:ext uri="{9D8B030D-6E8A-4147-A177-3AD203B41FA5}">
                      <a16:colId xmlns:a16="http://schemas.microsoft.com/office/drawing/2014/main" val="1070017833"/>
                    </a:ext>
                  </a:extLst>
                </a:gridCol>
                <a:gridCol w="480366">
                  <a:extLst>
                    <a:ext uri="{9D8B030D-6E8A-4147-A177-3AD203B41FA5}">
                      <a16:colId xmlns:a16="http://schemas.microsoft.com/office/drawing/2014/main" val="3509496752"/>
                    </a:ext>
                  </a:extLst>
                </a:gridCol>
                <a:gridCol w="480366">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45761">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31305">
                <a:tc>
                  <a:txBody>
                    <a:bodyPr/>
                    <a:lstStyle/>
                    <a:p>
                      <a:pPr algn="ctr"/>
                      <a:r>
                        <a:rPr lang="en-GB" sz="800"/>
                        <a:t>4391</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3753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3725</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567666384"/>
              </p:ext>
            </p:extLst>
          </p:nvPr>
        </p:nvGraphicFramePr>
        <p:xfrm>
          <a:off x="550263" y="1281863"/>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collated from general practice appointment data (GPAD), remains listed as 'experimental' by NHSE. It provides an incomplete measure of activity for individual GP practices. Changes in activity levels in practices may be impacted by both changes in demand and capacity. Month to month changes are frequently influenced by seasonal changes in activity, annual trend data is more helpful to provide a longitudinal comparison.</a:t>
                      </a:r>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22C59DB3-B58C-4EA9-998C-6B8E2DF214FC}"/>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a:t>
            </a:r>
          </a:p>
        </p:txBody>
      </p:sp>
      <p:graphicFrame>
        <p:nvGraphicFramePr>
          <p:cNvPr id="10" name="Table 9">
            <a:extLst>
              <a:ext uri="{FF2B5EF4-FFF2-40B4-BE49-F238E27FC236}">
                <a16:creationId xmlns:a16="http://schemas.microsoft.com/office/drawing/2014/main" id="{8976E902-1A3C-F676-914A-9E18C1D06B1B}"/>
              </a:ext>
            </a:extLst>
          </p:cNvPr>
          <p:cNvGraphicFramePr>
            <a:graphicFrameLocks noGrp="1"/>
          </p:cNvGraphicFramePr>
          <p:nvPr>
            <p:extLst>
              <p:ext uri="{D42A27DB-BD31-4B8C-83A1-F6EECF244321}">
                <p14:modId xmlns:p14="http://schemas.microsoft.com/office/powerpoint/2010/main" val="2992573152"/>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 Number of general practice appointments per 10,000 weighted patients : August 2025</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2" name="TextBox 11">
            <a:extLst>
              <a:ext uri="{FF2B5EF4-FFF2-40B4-BE49-F238E27FC236}">
                <a16:creationId xmlns:a16="http://schemas.microsoft.com/office/drawing/2014/main" id="{81B8A497-F342-8D77-44E9-04DCC27BDBD3}"/>
              </a:ext>
            </a:extLst>
          </p:cNvPr>
          <p:cNvSpPr txBox="1"/>
          <p:nvPr/>
        </p:nvSpPr>
        <p:spPr>
          <a:xfrm>
            <a:off x="478131" y="2456558"/>
            <a:ext cx="2834751" cy="261610"/>
          </a:xfrm>
          <a:prstGeom prst="rect">
            <a:avLst/>
          </a:prstGeom>
          <a:noFill/>
        </p:spPr>
        <p:txBody>
          <a:bodyPr wrap="square" rtlCol="0">
            <a:spAutoFit/>
          </a:bodyPr>
          <a:lstStyle/>
          <a:p>
            <a:r>
              <a:rPr lang="en-GB" sz="1100" b="1">
                <a:solidFill>
                  <a:schemeClr val="bg1">
                    <a:lumMod val="50000"/>
                  </a:schemeClr>
                </a:solidFill>
                <a:latin typeface="Abadi Extra Light"/>
                <a:ea typeface="Calibri"/>
                <a:cs typeface="Calibri"/>
              </a:rPr>
              <a:t>August 2025</a:t>
            </a:r>
          </a:p>
        </p:txBody>
      </p:sp>
      <p:pic>
        <p:nvPicPr>
          <p:cNvPr id="7" name="Picture 6">
            <a:extLst>
              <a:ext uri="{FF2B5EF4-FFF2-40B4-BE49-F238E27FC236}">
                <a16:creationId xmlns:a16="http://schemas.microsoft.com/office/drawing/2014/main" id="{2228D8EE-8CB2-2994-8384-CDE7CD1D7835}"/>
              </a:ext>
            </a:extLst>
          </p:cNvPr>
          <p:cNvPicPr>
            <a:picLocks noChangeAspect="1"/>
          </p:cNvPicPr>
          <p:nvPr/>
        </p:nvPicPr>
        <p:blipFill>
          <a:blip r:embed="rId4"/>
          <a:stretch>
            <a:fillRect/>
          </a:stretch>
        </p:blipFill>
        <p:spPr>
          <a:xfrm>
            <a:off x="1968907" y="2890859"/>
            <a:ext cx="3866868" cy="497169"/>
          </a:xfrm>
          <a:prstGeom prst="rect">
            <a:avLst/>
          </a:prstGeom>
        </p:spPr>
      </p:pic>
      <p:pic>
        <p:nvPicPr>
          <p:cNvPr id="14" name="Picture 13">
            <a:extLst>
              <a:ext uri="{FF2B5EF4-FFF2-40B4-BE49-F238E27FC236}">
                <a16:creationId xmlns:a16="http://schemas.microsoft.com/office/drawing/2014/main" id="{EC9C5CB3-1AE4-84D5-E4CC-D4D0B6AEAAEF}"/>
              </a:ext>
            </a:extLst>
          </p:cNvPr>
          <p:cNvPicPr>
            <a:picLocks noChangeAspect="1"/>
          </p:cNvPicPr>
          <p:nvPr/>
        </p:nvPicPr>
        <p:blipFill>
          <a:blip r:embed="rId5"/>
          <a:stretch>
            <a:fillRect/>
          </a:stretch>
        </p:blipFill>
        <p:spPr>
          <a:xfrm>
            <a:off x="553695" y="3663857"/>
            <a:ext cx="5693918" cy="3057616"/>
          </a:xfrm>
          <a:prstGeom prst="rect">
            <a:avLst/>
          </a:prstGeom>
        </p:spPr>
      </p:pic>
    </p:spTree>
    <p:extLst>
      <p:ext uri="{BB962C8B-B14F-4D97-AF65-F5344CB8AC3E}">
        <p14:creationId xmlns:p14="http://schemas.microsoft.com/office/powerpoint/2010/main" val="355079549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1538AB-6364-F866-EE6F-486C3E281098}"/>
              </a:ext>
            </a:extLst>
          </p:cNvPr>
          <p:cNvSpPr txBox="1"/>
          <p:nvPr/>
        </p:nvSpPr>
        <p:spPr>
          <a:xfrm>
            <a:off x="6422065" y="4984422"/>
            <a:ext cx="5547467" cy="1277273"/>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 Access</a:t>
            </a:r>
          </a:p>
          <a:p>
            <a:r>
              <a:rPr lang="en-US" sz="1100">
                <a:latin typeface="Abadi Extra Light" panose="020B0204020104020204" pitchFamily="34" charset="0"/>
              </a:rPr>
              <a:t>NHS App: By 2028, patients will be able to see who is involved in their care, communicate with professionals directly, draft and view their care plans, book and hold appointments and leave feedback.  </a:t>
            </a:r>
            <a:r>
              <a:rPr lang="en-GB" sz="1100">
                <a:latin typeface="Abadi Extra Light" panose="020B0204020104020204" pitchFamily="34" charset="0"/>
              </a:rPr>
              <a:t>AI-powered online advice will be built into the App. </a:t>
            </a:r>
          </a:p>
          <a:p>
            <a:r>
              <a:rPr lang="en-GB" sz="1100">
                <a:latin typeface="Abadi Extra Light" panose="020B0204020104020204" pitchFamily="34" charset="0"/>
              </a:rPr>
              <a:t>Digital telephony will be used to ensure all phones are answered quickly. Those who need it, will get a digital or telephone consultation for the same day they request it. </a:t>
            </a:r>
            <a:endParaRPr lang="en-GB" sz="1100"/>
          </a:p>
          <a:p>
            <a:endParaRPr lang="en-GB" sz="110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6</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421875971"/>
              </p:ext>
            </p:extLst>
          </p:nvPr>
        </p:nvGraphicFramePr>
        <p:xfrm>
          <a:off x="6422065" y="1291849"/>
          <a:ext cx="5656389" cy="4083504"/>
        </p:xfrm>
        <a:graphic>
          <a:graphicData uri="http://schemas.openxmlformats.org/drawingml/2006/table">
            <a:tbl>
              <a:tblPr firstRow="1" bandRow="1">
                <a:tableStyleId>{5940675A-B579-460E-94D1-54222C63F5DA}</a:tableStyleId>
              </a:tblPr>
              <a:tblGrid>
                <a:gridCol w="5656389">
                  <a:extLst>
                    <a:ext uri="{9D8B030D-6E8A-4147-A177-3AD203B41FA5}">
                      <a16:colId xmlns:a16="http://schemas.microsoft.com/office/drawing/2014/main" val="1772709669"/>
                    </a:ext>
                  </a:extLst>
                </a:gridCol>
              </a:tblGrid>
              <a:tr h="1483156">
                <a:tc>
                  <a:txBody>
                    <a:bodyPr/>
                    <a:lstStyle/>
                    <a:p>
                      <a:pPr algn="just"/>
                      <a:r>
                        <a:rPr lang="en-GB" sz="1050" b="1">
                          <a:solidFill>
                            <a:schemeClr val="tx1"/>
                          </a:solidFill>
                          <a:latin typeface="Abadi Extra Light"/>
                        </a:rPr>
                        <a:t>What does this tell us?  </a:t>
                      </a:r>
                    </a:p>
                    <a:p>
                      <a:pPr marL="139065" indent="-139065">
                        <a:lnSpc>
                          <a:spcPct val="105000"/>
                        </a:lnSpc>
                        <a:buFont typeface="Arial" panose="020B0604020202020204" pitchFamily="34" charset="0"/>
                        <a:buChar char="•"/>
                      </a:pPr>
                      <a:r>
                        <a:rPr lang="en-GB" sz="1050" b="0">
                          <a:solidFill>
                            <a:schemeClr val="tx1"/>
                          </a:solidFill>
                          <a:latin typeface="Abadi Extra Light"/>
                          <a:ea typeface="Times New Roman" panose="02020603050405020304" pitchFamily="18" charset="0"/>
                        </a:rPr>
                        <a:t>In August 2025, 85.7% of General Practice appointments with one of the 8 specified appointment categories were offered within 2 weeks of booking within LSC.</a:t>
                      </a:r>
                    </a:p>
                    <a:p>
                      <a:pPr marL="139065" indent="-139065">
                        <a:lnSpc>
                          <a:spcPct val="105000"/>
                        </a:lnSpc>
                        <a:buFont typeface="Arial" panose="020B0604020202020204" pitchFamily="34" charset="0"/>
                        <a:buChar char="•"/>
                      </a:pPr>
                      <a:r>
                        <a:rPr lang="en-GB" sz="1050" b="0">
                          <a:solidFill>
                            <a:schemeClr val="tx1"/>
                          </a:solidFill>
                          <a:latin typeface="Abadi Extra Light"/>
                          <a:ea typeface="Times New Roman" panose="02020603050405020304" pitchFamily="18" charset="0"/>
                        </a:rPr>
                        <a:t>51.4% of these appointments were offered on the same day.</a:t>
                      </a:r>
                    </a:p>
                    <a:p>
                      <a:pPr marL="139065" indent="-139065">
                        <a:lnSpc>
                          <a:spcPct val="105000"/>
                        </a:lnSpc>
                        <a:buFont typeface="Arial" panose="020B0604020202020204" pitchFamily="34" charset="0"/>
                        <a:buChar char="•"/>
                      </a:pPr>
                      <a:r>
                        <a:rPr lang="en-GB" sz="1050" b="0">
                          <a:solidFill>
                            <a:schemeClr val="tx1"/>
                          </a:solidFill>
                          <a:latin typeface="Abadi Extra Light"/>
                          <a:ea typeface="Times New Roman" panose="02020603050405020304" pitchFamily="18" charset="0"/>
                        </a:rPr>
                        <a:t>There remains variations at sub-ICB (and lower) levels with same day appointments ranging from 41% to 59.5%. This variation reflects differences in practice operating models adapted to cater for seasonal demand and activities as well as the different needs of populations.</a:t>
                      </a:r>
                    </a:p>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129437">
                <a:tc>
                  <a:txBody>
                    <a:bodyPr/>
                    <a:lstStyle/>
                    <a:p>
                      <a:pPr algn="just"/>
                      <a:r>
                        <a:rPr lang="en-GB" sz="1050" b="1">
                          <a:solidFill>
                            <a:schemeClr val="tx1"/>
                          </a:solidFill>
                          <a:latin typeface="Abadi Extra Light"/>
                        </a:rPr>
                        <a:t>Actions:</a:t>
                      </a:r>
                    </a:p>
                    <a:p>
                      <a:pPr marL="171450"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A review and potential redesign of the model of Integrated Urgent Care is currently taking place. This has the potential to improve same day access for those patients with a same day need that don't require continuity of care. Target mobilisation date is the 1 April 2027 subject to procurement processes.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470911">
                <a:tc>
                  <a:txBody>
                    <a:bodyPr/>
                    <a:lstStyle/>
                    <a:p>
                      <a:pPr algn="just"/>
                      <a:r>
                        <a:rPr lang="en-GB" sz="1050" b="1">
                          <a:solidFill>
                            <a:schemeClr val="tx1"/>
                          </a:solidFill>
                          <a:latin typeface="Abadi Extra Light"/>
                        </a:rPr>
                        <a:t>Risks:</a:t>
                      </a:r>
                      <a:endParaRPr lang="en-GB" sz="1050" b="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This data (as it also uses GPAD as its basis) does not include GP online consultations data for some L&amp;SC practices as this is dependent upon the online consultation software provider.  Therefore, this activity does not reflect the full appointment activity undertaken as it is ‘hidden’.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There is no national target for ICB or practices for this metric.</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i="0" kern="1200">
                        <a:solidFill>
                          <a:schemeClr val="tx1"/>
                        </a:solidFill>
                        <a:latin typeface="Abadi Extra Light" panose="020B0204020104020204" pitchFamily="34" charset="0"/>
                        <a:ea typeface="+mn-ea"/>
                        <a:cs typeface="+mn-cs"/>
                      </a:endParaRPr>
                    </a:p>
                    <a:p>
                      <a:pPr algn="just"/>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863687596"/>
              </p:ext>
            </p:extLst>
          </p:nvPr>
        </p:nvGraphicFramePr>
        <p:xfrm>
          <a:off x="554066" y="1186944"/>
          <a:ext cx="5656388" cy="1691640"/>
        </p:xfrm>
        <a:graphic>
          <a:graphicData uri="http://schemas.openxmlformats.org/drawingml/2006/table">
            <a:tbl>
              <a:tblPr firstRow="1" bandRow="1">
                <a:tableStyleId>{5940675A-B579-460E-94D1-54222C63F5DA}</a:tableStyleId>
              </a:tblPr>
              <a:tblGrid>
                <a:gridCol w="5656388">
                  <a:extLst>
                    <a:ext uri="{9D8B030D-6E8A-4147-A177-3AD203B41FA5}">
                      <a16:colId xmlns:a16="http://schemas.microsoft.com/office/drawing/2014/main" val="1772709669"/>
                    </a:ext>
                  </a:extLst>
                </a:gridCol>
              </a:tblGrid>
              <a:tr h="1473200">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practice appointment data, is currently listed as 'experimental' by NHSE. The data has previously been part of a Primary Care Network (PCN) performance metric, this use has been discontinued and in 2024 exception reporting was introduced that potentially will make longitudinal assessment of the data difficult. It can provide an assessment of access but this use is significantly impacted by levels of deprivation within a practice population (areas of lower deprivation typically have more appointments booked &lt;2 weeks).  </a:t>
                      </a:r>
                      <a:r>
                        <a:rPr lang="en-US" sz="1050" i="1"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N.B. </a:t>
                      </a:r>
                      <a:r>
                        <a:rPr lang="en-GB" sz="1050" i="1"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national contractual incentive for ACC-08 was  removed for general practices in 2024/25, and as a national ICB metric for 2025/26.</a:t>
                      </a:r>
                    </a:p>
                    <a:p>
                      <a:pPr algn="just"/>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916921502"/>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2. % of appointments within 2 weeks of booking [ACC-08 Appointment types] : July-25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3" name="TextBox 12">
            <a:extLst>
              <a:ext uri="{FF2B5EF4-FFF2-40B4-BE49-F238E27FC236}">
                <a16:creationId xmlns:a16="http://schemas.microsoft.com/office/drawing/2014/main" id="{8D785F63-ED11-03C4-F072-94D04D068D84}"/>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a:t>
            </a:r>
          </a:p>
        </p:txBody>
      </p:sp>
      <p:graphicFrame>
        <p:nvGraphicFramePr>
          <p:cNvPr id="8" name="Table 7">
            <a:extLst>
              <a:ext uri="{FF2B5EF4-FFF2-40B4-BE49-F238E27FC236}">
                <a16:creationId xmlns:a16="http://schemas.microsoft.com/office/drawing/2014/main" id="{A3626CD8-A5A1-30FA-73BF-DB7A29B49F87}"/>
              </a:ext>
            </a:extLst>
          </p:cNvPr>
          <p:cNvGraphicFramePr>
            <a:graphicFrameLocks noGrp="1"/>
          </p:cNvGraphicFramePr>
          <p:nvPr>
            <p:extLst>
              <p:ext uri="{D42A27DB-BD31-4B8C-83A1-F6EECF244321}">
                <p14:modId xmlns:p14="http://schemas.microsoft.com/office/powerpoint/2010/main" val="149853413"/>
              </p:ext>
            </p:extLst>
          </p:nvPr>
        </p:nvGraphicFramePr>
        <p:xfrm>
          <a:off x="476473" y="2931952"/>
          <a:ext cx="5547465" cy="703592"/>
        </p:xfrm>
        <a:graphic>
          <a:graphicData uri="http://schemas.openxmlformats.org/drawingml/2006/table">
            <a:tbl>
              <a:tblPr firstRow="1" bandRow="1">
                <a:tableStyleId>{5C22544A-7EE6-4342-B048-85BDC9FD1C3A}</a:tableStyleId>
              </a:tblPr>
              <a:tblGrid>
                <a:gridCol w="504315">
                  <a:extLst>
                    <a:ext uri="{9D8B030D-6E8A-4147-A177-3AD203B41FA5}">
                      <a16:colId xmlns:a16="http://schemas.microsoft.com/office/drawing/2014/main" val="2634743259"/>
                    </a:ext>
                  </a:extLst>
                </a:gridCol>
                <a:gridCol w="504315">
                  <a:extLst>
                    <a:ext uri="{9D8B030D-6E8A-4147-A177-3AD203B41FA5}">
                      <a16:colId xmlns:a16="http://schemas.microsoft.com/office/drawing/2014/main" val="1414988195"/>
                    </a:ext>
                  </a:extLst>
                </a:gridCol>
                <a:gridCol w="504315">
                  <a:extLst>
                    <a:ext uri="{9D8B030D-6E8A-4147-A177-3AD203B41FA5}">
                      <a16:colId xmlns:a16="http://schemas.microsoft.com/office/drawing/2014/main" val="1602483377"/>
                    </a:ext>
                  </a:extLst>
                </a:gridCol>
                <a:gridCol w="504315">
                  <a:extLst>
                    <a:ext uri="{9D8B030D-6E8A-4147-A177-3AD203B41FA5}">
                      <a16:colId xmlns:a16="http://schemas.microsoft.com/office/drawing/2014/main" val="2929746958"/>
                    </a:ext>
                  </a:extLst>
                </a:gridCol>
                <a:gridCol w="504315">
                  <a:extLst>
                    <a:ext uri="{9D8B030D-6E8A-4147-A177-3AD203B41FA5}">
                      <a16:colId xmlns:a16="http://schemas.microsoft.com/office/drawing/2014/main" val="2660940487"/>
                    </a:ext>
                  </a:extLst>
                </a:gridCol>
                <a:gridCol w="504315">
                  <a:extLst>
                    <a:ext uri="{9D8B030D-6E8A-4147-A177-3AD203B41FA5}">
                      <a16:colId xmlns:a16="http://schemas.microsoft.com/office/drawing/2014/main" val="3507435902"/>
                    </a:ext>
                  </a:extLst>
                </a:gridCol>
                <a:gridCol w="504315">
                  <a:extLst>
                    <a:ext uri="{9D8B030D-6E8A-4147-A177-3AD203B41FA5}">
                      <a16:colId xmlns:a16="http://schemas.microsoft.com/office/drawing/2014/main" val="2335844761"/>
                    </a:ext>
                  </a:extLst>
                </a:gridCol>
                <a:gridCol w="504315">
                  <a:extLst>
                    <a:ext uri="{9D8B030D-6E8A-4147-A177-3AD203B41FA5}">
                      <a16:colId xmlns:a16="http://schemas.microsoft.com/office/drawing/2014/main" val="2259887316"/>
                    </a:ext>
                  </a:extLst>
                </a:gridCol>
                <a:gridCol w="504315">
                  <a:extLst>
                    <a:ext uri="{9D8B030D-6E8A-4147-A177-3AD203B41FA5}">
                      <a16:colId xmlns:a16="http://schemas.microsoft.com/office/drawing/2014/main" val="1070017833"/>
                    </a:ext>
                  </a:extLst>
                </a:gridCol>
                <a:gridCol w="504315">
                  <a:extLst>
                    <a:ext uri="{9D8B030D-6E8A-4147-A177-3AD203B41FA5}">
                      <a16:colId xmlns:a16="http://schemas.microsoft.com/office/drawing/2014/main" val="3509496752"/>
                    </a:ext>
                  </a:extLst>
                </a:gridCol>
                <a:gridCol w="504315">
                  <a:extLst>
                    <a:ext uri="{9D8B030D-6E8A-4147-A177-3AD203B41FA5}">
                      <a16:colId xmlns:a16="http://schemas.microsoft.com/office/drawing/2014/main" val="2489420743"/>
                    </a:ext>
                  </a:extLst>
                </a:gridCol>
              </a:tblGrid>
              <a:tr h="132644">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94125">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76823">
                <a:tc>
                  <a:txBody>
                    <a:bodyPr/>
                    <a:lstStyle/>
                    <a:p>
                      <a:pPr algn="ctr"/>
                      <a:r>
                        <a:rPr lang="en-GB" sz="800"/>
                        <a:t>87.6%</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87.9%</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85.7%</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sp>
        <p:nvSpPr>
          <p:cNvPr id="12" name="TextBox 11">
            <a:extLst>
              <a:ext uri="{FF2B5EF4-FFF2-40B4-BE49-F238E27FC236}">
                <a16:creationId xmlns:a16="http://schemas.microsoft.com/office/drawing/2014/main" id="{94005147-8459-3F16-8113-B83BF04D262A}"/>
              </a:ext>
            </a:extLst>
          </p:cNvPr>
          <p:cNvSpPr txBox="1"/>
          <p:nvPr/>
        </p:nvSpPr>
        <p:spPr>
          <a:xfrm>
            <a:off x="476473" y="2676091"/>
            <a:ext cx="2487942" cy="261610"/>
          </a:xfrm>
          <a:prstGeom prst="rect">
            <a:avLst/>
          </a:prstGeom>
          <a:noFill/>
        </p:spPr>
        <p:txBody>
          <a:bodyPr wrap="square" rtlCol="0">
            <a:spAutoFit/>
          </a:bodyPr>
          <a:lstStyle/>
          <a:p>
            <a:r>
              <a:rPr lang="en-GB" sz="1100" b="1">
                <a:solidFill>
                  <a:schemeClr val="bg1">
                    <a:lumMod val="50000"/>
                  </a:schemeClr>
                </a:solidFill>
                <a:latin typeface="Abadi Extra Light"/>
                <a:ea typeface="Calibri"/>
                <a:cs typeface="Calibri"/>
              </a:rPr>
              <a:t>August 2025</a:t>
            </a:r>
          </a:p>
        </p:txBody>
      </p:sp>
      <p:pic>
        <p:nvPicPr>
          <p:cNvPr id="10" name="Picture 9">
            <a:extLst>
              <a:ext uri="{FF2B5EF4-FFF2-40B4-BE49-F238E27FC236}">
                <a16:creationId xmlns:a16="http://schemas.microsoft.com/office/drawing/2014/main" id="{86ABE3BA-CD39-E4B5-54B6-CF1B943296DC}"/>
              </a:ext>
            </a:extLst>
          </p:cNvPr>
          <p:cNvPicPr>
            <a:picLocks noChangeAspect="1"/>
          </p:cNvPicPr>
          <p:nvPr/>
        </p:nvPicPr>
        <p:blipFill>
          <a:blip r:embed="rId3"/>
          <a:stretch>
            <a:fillRect/>
          </a:stretch>
        </p:blipFill>
        <p:spPr>
          <a:xfrm>
            <a:off x="2065624" y="3061718"/>
            <a:ext cx="3958314" cy="508926"/>
          </a:xfrm>
          <a:prstGeom prst="rect">
            <a:avLst/>
          </a:prstGeom>
        </p:spPr>
      </p:pic>
      <p:pic>
        <p:nvPicPr>
          <p:cNvPr id="15" name="Picture 14">
            <a:extLst>
              <a:ext uri="{FF2B5EF4-FFF2-40B4-BE49-F238E27FC236}">
                <a16:creationId xmlns:a16="http://schemas.microsoft.com/office/drawing/2014/main" id="{05A5DAF0-639E-550B-D0B7-E413F7CCF2D9}"/>
              </a:ext>
            </a:extLst>
          </p:cNvPr>
          <p:cNvPicPr>
            <a:picLocks noChangeAspect="1"/>
          </p:cNvPicPr>
          <p:nvPr/>
        </p:nvPicPr>
        <p:blipFill>
          <a:blip r:embed="rId4"/>
          <a:stretch>
            <a:fillRect/>
          </a:stretch>
        </p:blipFill>
        <p:spPr>
          <a:xfrm>
            <a:off x="486807" y="3727219"/>
            <a:ext cx="5615773" cy="3015530"/>
          </a:xfrm>
          <a:prstGeom prst="rect">
            <a:avLst/>
          </a:prstGeom>
        </p:spPr>
      </p:pic>
    </p:spTree>
    <p:extLst>
      <p:ext uri="{BB962C8B-B14F-4D97-AF65-F5344CB8AC3E}">
        <p14:creationId xmlns:p14="http://schemas.microsoft.com/office/powerpoint/2010/main" val="270713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7</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280413076"/>
              </p:ext>
            </p:extLst>
          </p:nvPr>
        </p:nvGraphicFramePr>
        <p:xfrm>
          <a:off x="6279126" y="1297283"/>
          <a:ext cx="5721655" cy="5124433"/>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741153">
                <a:tc>
                  <a:txBody>
                    <a:bodyPr/>
                    <a:lstStyle/>
                    <a:p>
                      <a:pPr algn="just"/>
                      <a:r>
                        <a:rPr lang="en-GB" sz="1050" b="1">
                          <a:solidFill>
                            <a:schemeClr val="tx1"/>
                          </a:solidFill>
                          <a:latin typeface="Abadi Extra Light"/>
                        </a:rPr>
                        <a:t>What does this tell us?  </a:t>
                      </a:r>
                    </a:p>
                    <a:p>
                      <a:pPr marL="188595" indent="-188595">
                        <a:buFont typeface="Arial" panose="020B0604020202020204" pitchFamily="34" charset="0"/>
                        <a:buChar char="•"/>
                        <a:defRPr/>
                      </a:pPr>
                      <a:r>
                        <a:rPr lang="en-GB" sz="1050">
                          <a:solidFill>
                            <a:schemeClr val="tx1"/>
                          </a:solidFill>
                          <a:latin typeface="Abadi Extra Light"/>
                        </a:rPr>
                        <a:t>The number appointments provided per full-time-equivalent (FTE) General Practitioner across L&amp;SC in August 2025 is 298.6. This is higher than the North West average though lower than the national average.</a:t>
                      </a:r>
                    </a:p>
                    <a:p>
                      <a:pPr marL="188595" indent="-188595">
                        <a:buFont typeface="Arial" panose="020B0604020202020204" pitchFamily="34" charset="0"/>
                        <a:buChar char="•"/>
                        <a:defRPr/>
                      </a:pPr>
                      <a:r>
                        <a:rPr lang="en-GB" sz="1050">
                          <a:solidFill>
                            <a:schemeClr val="tx1"/>
                          </a:solidFill>
                          <a:latin typeface="Abadi Extra Light"/>
                        </a:rPr>
                        <a:t>There are variations by sub-ICB (and PCN / Practice) with GPs in Blackburn with Darwen (BwD)undertaking 337.9 and West Lancs undertaking 337.5appointments per FTE GP, significantly higher than the ICB, regional and national average.  BwD GPs are undertaking around 40 appointments per FTE GP more than the L&amp;SC average, whilst GPs in Greater Preston are undertaking around 27 appointments fewer per FTE GP than the L&amp;SC average.</a:t>
                      </a:r>
                    </a:p>
                    <a:p>
                      <a:pPr marL="188640" indent="-188640">
                        <a:buFont typeface="Arial" panose="020B0604020202020204" pitchFamily="34" charset="0"/>
                        <a:buChar char="•"/>
                        <a:defRPr/>
                      </a:pPr>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242304">
                <a:tc>
                  <a:txBody>
                    <a:bodyPr/>
                    <a:lstStyle/>
                    <a:p>
                      <a:pPr algn="just"/>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Primary Care Team has noted the challenges faced by PCNs in recruiting under the ARRS scheme, which does not allow </a:t>
                      </a:r>
                      <a:r>
                        <a:rPr lang="en-GB" sz="1050" kern="1200">
                          <a:solidFill>
                            <a:schemeClr val="tx1"/>
                          </a:solidFill>
                          <a:effectLst/>
                          <a:latin typeface="Abadi Extra Light"/>
                          <a:ea typeface="+mn-ea"/>
                          <a:cs typeface="+mn-cs"/>
                        </a:rPr>
                        <a:t>flexibility in the use of funding to top up the allowable wage offer</a:t>
                      </a:r>
                      <a:r>
                        <a:rPr lang="en-GB" sz="1050" i="0" kern="1200">
                          <a:solidFill>
                            <a:schemeClr val="tx1"/>
                          </a:solidFill>
                          <a:latin typeface="Abadi Extra Light"/>
                          <a:ea typeface="+mn-ea"/>
                          <a:cs typeface="+mn-cs"/>
                        </a:rPr>
                        <a:t>. </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ICB workforce development managers have been extended by the training hub for 2025/26 and are in place to support practices and PCNs with recruitment, this includes support with the recruitment of GPs both traditionally and through the ARRS scheme.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The ICB’s work to support practices with Access and the new ICB’s </a:t>
                      </a:r>
                      <a:r>
                        <a:rPr lang="en-GB" sz="1050" i="0" kern="1200">
                          <a:solidFill>
                            <a:schemeClr val="tx1"/>
                          </a:solidFill>
                          <a:latin typeface="Abadi Extra Light"/>
                          <a:ea typeface="+mn-ea"/>
                          <a:cs typeface="+mn-cs"/>
                        </a:rPr>
                        <a:t>Local Enhanced Services (LES)</a:t>
                      </a:r>
                      <a:r>
                        <a:rPr lang="en-US" sz="1050" i="0" kern="1200">
                          <a:solidFill>
                            <a:schemeClr val="tx1"/>
                          </a:solidFill>
                          <a:latin typeface="Abadi Extra Light"/>
                          <a:ea typeface="+mn-ea"/>
                          <a:cs typeface="+mn-cs"/>
                        </a:rPr>
                        <a:t> will also support this indicator’s performance during 2025/26.</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pPr algn="just"/>
                      <a:r>
                        <a:rPr lang="en-GB" sz="1050" b="1">
                          <a:solidFill>
                            <a:schemeClr val="tx1"/>
                          </a:solidFill>
                          <a:latin typeface="Abadi Extra Light"/>
                        </a:rPr>
                        <a:t>Risks:</a:t>
                      </a:r>
                      <a:endParaRPr lang="en-GB" sz="1050" b="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Given the predictions in workforce as the primary driver of capacity there is assessed to be a risk that demand will continue to exceed capacity for the new financial year.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is a risk that GP practices may not recruit additional GPs to work in general practice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are concerns the National Insurance increases for employers may also negatively affect practices’ staffing costs and finances and therefore their decisions to recruit.</a:t>
                      </a:r>
                      <a:r>
                        <a:rPr lang="en-GB" sz="1050" i="0" kern="1200">
                          <a:solidFill>
                            <a:schemeClr val="tx1"/>
                          </a:solidFill>
                          <a:latin typeface="Abadi Extra Light"/>
                          <a:ea typeface="+mn-ea"/>
                          <a:cs typeface="+mn-cs"/>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schemeClr val="tx1"/>
                          </a:solidFill>
                          <a:latin typeface="Abadi Extra Light"/>
                        </a:rPr>
                        <a:t>This data also uses GPAD data as its basis which is nationally recognised to be experimental.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913173947"/>
              </p:ext>
            </p:extLst>
          </p:nvPr>
        </p:nvGraphicFramePr>
        <p:xfrm>
          <a:off x="535440" y="1182307"/>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is built from GP appointment data being linked with NHS GP workforce data. It provides an approximation of workload intensity for individual GPs. There is not a current benchmark or defined limits for appropriate workload intensity. This metric is helpful to monitor medium term workload trends. The metric is limited by not capturing all General Practitioner activity.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788811971"/>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3. </a:t>
                      </a:r>
                      <a:r>
                        <a:rPr lang="en-US" sz="1600"/>
                        <a:t>General Practitioner Appointments per General Practitioner FTE : August 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2" name="TextBox 11">
            <a:extLst>
              <a:ext uri="{FF2B5EF4-FFF2-40B4-BE49-F238E27FC236}">
                <a16:creationId xmlns:a16="http://schemas.microsoft.com/office/drawing/2014/main" id="{CB739273-A702-2C49-2EC3-627FF83FC715}"/>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 &amp; Workforce</a:t>
            </a:r>
          </a:p>
        </p:txBody>
      </p:sp>
      <p:sp>
        <p:nvSpPr>
          <p:cNvPr id="10" name="TextBox 9">
            <a:extLst>
              <a:ext uri="{FF2B5EF4-FFF2-40B4-BE49-F238E27FC236}">
                <a16:creationId xmlns:a16="http://schemas.microsoft.com/office/drawing/2014/main" id="{E4EA9611-985F-859A-436B-094B3792F71C}"/>
              </a:ext>
            </a:extLst>
          </p:cNvPr>
          <p:cNvSpPr txBox="1"/>
          <p:nvPr/>
        </p:nvSpPr>
        <p:spPr>
          <a:xfrm>
            <a:off x="535440" y="2176792"/>
            <a:ext cx="1758122" cy="261610"/>
          </a:xfrm>
          <a:prstGeom prst="rect">
            <a:avLst/>
          </a:prstGeom>
          <a:noFill/>
        </p:spPr>
        <p:txBody>
          <a:bodyPr wrap="square" rtlCol="0">
            <a:spAutoFit/>
          </a:bodyPr>
          <a:lstStyle/>
          <a:p>
            <a:r>
              <a:rPr lang="en-GB" sz="1100" b="1">
                <a:solidFill>
                  <a:schemeClr val="bg1">
                    <a:lumMod val="50000"/>
                  </a:schemeClr>
                </a:solidFill>
                <a:latin typeface="Abadi Extra Light"/>
                <a:ea typeface="Calibri"/>
                <a:cs typeface="Calibri"/>
              </a:rPr>
              <a:t>August 2025</a:t>
            </a:r>
          </a:p>
        </p:txBody>
      </p:sp>
      <p:graphicFrame>
        <p:nvGraphicFramePr>
          <p:cNvPr id="7" name="Table 6">
            <a:extLst>
              <a:ext uri="{FF2B5EF4-FFF2-40B4-BE49-F238E27FC236}">
                <a16:creationId xmlns:a16="http://schemas.microsoft.com/office/drawing/2014/main" id="{822E8CC6-9C8F-DE28-684E-7E7B1EDE36DF}"/>
              </a:ext>
            </a:extLst>
          </p:cNvPr>
          <p:cNvGraphicFramePr>
            <a:graphicFrameLocks noGrp="1"/>
          </p:cNvGraphicFramePr>
          <p:nvPr>
            <p:extLst>
              <p:ext uri="{D42A27DB-BD31-4B8C-83A1-F6EECF244321}">
                <p14:modId xmlns:p14="http://schemas.microsoft.com/office/powerpoint/2010/main" val="695984019"/>
              </p:ext>
            </p:extLst>
          </p:nvPr>
        </p:nvGraphicFramePr>
        <p:xfrm>
          <a:off x="527959" y="2470737"/>
          <a:ext cx="5568046" cy="619760"/>
        </p:xfrm>
        <a:graphic>
          <a:graphicData uri="http://schemas.openxmlformats.org/drawingml/2006/table">
            <a:tbl>
              <a:tblPr firstRow="1" bandRow="1">
                <a:tableStyleId>{5C22544A-7EE6-4342-B048-85BDC9FD1C3A}</a:tableStyleId>
              </a:tblPr>
              <a:tblGrid>
                <a:gridCol w="506186">
                  <a:extLst>
                    <a:ext uri="{9D8B030D-6E8A-4147-A177-3AD203B41FA5}">
                      <a16:colId xmlns:a16="http://schemas.microsoft.com/office/drawing/2014/main" val="2634743259"/>
                    </a:ext>
                  </a:extLst>
                </a:gridCol>
                <a:gridCol w="506186">
                  <a:extLst>
                    <a:ext uri="{9D8B030D-6E8A-4147-A177-3AD203B41FA5}">
                      <a16:colId xmlns:a16="http://schemas.microsoft.com/office/drawing/2014/main" val="1414988195"/>
                    </a:ext>
                  </a:extLst>
                </a:gridCol>
                <a:gridCol w="506186">
                  <a:extLst>
                    <a:ext uri="{9D8B030D-6E8A-4147-A177-3AD203B41FA5}">
                      <a16:colId xmlns:a16="http://schemas.microsoft.com/office/drawing/2014/main" val="1602483377"/>
                    </a:ext>
                  </a:extLst>
                </a:gridCol>
                <a:gridCol w="506186">
                  <a:extLst>
                    <a:ext uri="{9D8B030D-6E8A-4147-A177-3AD203B41FA5}">
                      <a16:colId xmlns:a16="http://schemas.microsoft.com/office/drawing/2014/main" val="2929746958"/>
                    </a:ext>
                  </a:extLst>
                </a:gridCol>
                <a:gridCol w="506186">
                  <a:extLst>
                    <a:ext uri="{9D8B030D-6E8A-4147-A177-3AD203B41FA5}">
                      <a16:colId xmlns:a16="http://schemas.microsoft.com/office/drawing/2014/main" val="2660940487"/>
                    </a:ext>
                  </a:extLst>
                </a:gridCol>
                <a:gridCol w="506186">
                  <a:extLst>
                    <a:ext uri="{9D8B030D-6E8A-4147-A177-3AD203B41FA5}">
                      <a16:colId xmlns:a16="http://schemas.microsoft.com/office/drawing/2014/main" val="3507435902"/>
                    </a:ext>
                  </a:extLst>
                </a:gridCol>
                <a:gridCol w="506186">
                  <a:extLst>
                    <a:ext uri="{9D8B030D-6E8A-4147-A177-3AD203B41FA5}">
                      <a16:colId xmlns:a16="http://schemas.microsoft.com/office/drawing/2014/main" val="2335844761"/>
                    </a:ext>
                  </a:extLst>
                </a:gridCol>
                <a:gridCol w="506186">
                  <a:extLst>
                    <a:ext uri="{9D8B030D-6E8A-4147-A177-3AD203B41FA5}">
                      <a16:colId xmlns:a16="http://schemas.microsoft.com/office/drawing/2014/main" val="2259887316"/>
                    </a:ext>
                  </a:extLst>
                </a:gridCol>
                <a:gridCol w="506186">
                  <a:extLst>
                    <a:ext uri="{9D8B030D-6E8A-4147-A177-3AD203B41FA5}">
                      <a16:colId xmlns:a16="http://schemas.microsoft.com/office/drawing/2014/main" val="1070017833"/>
                    </a:ext>
                  </a:extLst>
                </a:gridCol>
                <a:gridCol w="506186">
                  <a:extLst>
                    <a:ext uri="{9D8B030D-6E8A-4147-A177-3AD203B41FA5}">
                      <a16:colId xmlns:a16="http://schemas.microsoft.com/office/drawing/2014/main" val="3509496752"/>
                    </a:ext>
                  </a:extLst>
                </a:gridCol>
                <a:gridCol w="506186">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55924">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40870">
                <a:tc>
                  <a:txBody>
                    <a:bodyPr/>
                    <a:lstStyle/>
                    <a:p>
                      <a:pPr algn="ctr"/>
                      <a:r>
                        <a:rPr lang="en-GB" sz="900"/>
                        <a:t>309.5</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291.9</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298.6</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9" name="Picture 8">
            <a:extLst>
              <a:ext uri="{FF2B5EF4-FFF2-40B4-BE49-F238E27FC236}">
                <a16:creationId xmlns:a16="http://schemas.microsoft.com/office/drawing/2014/main" id="{2AE994DA-4B7C-BC85-CE16-428062CC9C4B}"/>
              </a:ext>
            </a:extLst>
          </p:cNvPr>
          <p:cNvPicPr>
            <a:picLocks noChangeAspect="1"/>
          </p:cNvPicPr>
          <p:nvPr/>
        </p:nvPicPr>
        <p:blipFill>
          <a:blip r:embed="rId3"/>
          <a:stretch>
            <a:fillRect/>
          </a:stretch>
        </p:blipFill>
        <p:spPr>
          <a:xfrm>
            <a:off x="2146924" y="2641213"/>
            <a:ext cx="3985879" cy="512470"/>
          </a:xfrm>
          <a:prstGeom prst="rect">
            <a:avLst/>
          </a:prstGeom>
        </p:spPr>
      </p:pic>
      <p:pic>
        <p:nvPicPr>
          <p:cNvPr id="13" name="Picture 12">
            <a:extLst>
              <a:ext uri="{FF2B5EF4-FFF2-40B4-BE49-F238E27FC236}">
                <a16:creationId xmlns:a16="http://schemas.microsoft.com/office/drawing/2014/main" id="{1165B3CC-83CB-4FF5-8D10-E0FA68D65D74}"/>
              </a:ext>
            </a:extLst>
          </p:cNvPr>
          <p:cNvPicPr>
            <a:picLocks noChangeAspect="1"/>
          </p:cNvPicPr>
          <p:nvPr/>
        </p:nvPicPr>
        <p:blipFill>
          <a:blip r:embed="rId4"/>
          <a:stretch>
            <a:fillRect/>
          </a:stretch>
        </p:blipFill>
        <p:spPr>
          <a:xfrm>
            <a:off x="521517" y="3339704"/>
            <a:ext cx="5707919" cy="3375323"/>
          </a:xfrm>
          <a:prstGeom prst="rect">
            <a:avLst/>
          </a:prstGeom>
        </p:spPr>
      </p:pic>
    </p:spTree>
    <p:extLst>
      <p:ext uri="{BB962C8B-B14F-4D97-AF65-F5344CB8AC3E}">
        <p14:creationId xmlns:p14="http://schemas.microsoft.com/office/powerpoint/2010/main" val="425773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8</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810739809"/>
              </p:ext>
            </p:extLst>
          </p:nvPr>
        </p:nvGraphicFramePr>
        <p:xfrm>
          <a:off x="6240333" y="1024376"/>
          <a:ext cx="5721655" cy="6355080"/>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741153">
                <a:tc>
                  <a:txBody>
                    <a:bodyPr/>
                    <a:lstStyle/>
                    <a:p>
                      <a:pPr algn="just"/>
                      <a:r>
                        <a:rPr lang="en-GB" sz="1050" b="1">
                          <a:solidFill>
                            <a:schemeClr val="tx1"/>
                          </a:solidFill>
                          <a:latin typeface="Abadi Extra Light" panose="020B0204020104020204" pitchFamily="34" charset="0"/>
                        </a:rPr>
                        <a:t>What does this tell us?  </a:t>
                      </a:r>
                    </a:p>
                    <a:p>
                      <a:pPr marL="188640" marR="0" lvl="0" indent="-18864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 national and regional GP workforce data for August 2025 shows an increase in the number of full-time-equivalent (FTE) doctors per 10,000 patients (of +3.6% and +1.16% respectively), due to the positive impact of ‘GP in training’ grades joining the trainee programme.  However this has not been seen in LSC to the same extent (+0.19%). </a:t>
                      </a:r>
                    </a:p>
                    <a:p>
                      <a:pPr marL="188640" marR="0" lvl="0" indent="-18864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 increase in the numbers of FTE doctors has been seen across the country but overall, the proportion of GPs per population remains lower in LSC than regional and national levels.</a:t>
                      </a:r>
                    </a:p>
                    <a:p>
                      <a:pPr marL="188640" indent="-188640" algn="just">
                        <a:buFont typeface="Arial" panose="020B0604020202020204" pitchFamily="34" charset="0"/>
                        <a:buChar char="•"/>
                        <a:defRPr/>
                      </a:pPr>
                      <a:r>
                        <a:rPr lang="en-GB" sz="1050">
                          <a:solidFill>
                            <a:schemeClr val="tx1"/>
                          </a:solidFill>
                          <a:latin typeface="Abadi Extra Light" panose="020B0204020104020204" pitchFamily="34" charset="0"/>
                        </a:rPr>
                        <a:t>There is local sub-ICB variation with Blackpool, Fylde &amp; Wyre, and Blackburn with Darwen areas continuing to see the lowest number of GPs covering their populations.</a:t>
                      </a:r>
                    </a:p>
                    <a:p>
                      <a:pPr marL="188595" marR="0" lvl="0" indent="-18859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This data does not include </a:t>
                      </a:r>
                      <a:r>
                        <a:rPr lang="en-US" sz="1050" i="0" kern="1200">
                          <a:solidFill>
                            <a:schemeClr val="tx1"/>
                          </a:solidFill>
                          <a:latin typeface="Abadi Extra Light"/>
                          <a:ea typeface="+mn-ea"/>
                          <a:cs typeface="+mn-cs"/>
                        </a:rPr>
                        <a:t>recently qualitied GPs employed under the expanded Additional Roles Reimbursement Scheme (ARRS) scheme, these posts are captured in ARRS roles data. To date 30.34 GPs have been employed through the ARRS scheme.</a:t>
                      </a:r>
                    </a:p>
                    <a:p>
                      <a:pPr marL="188595" marR="0" lvl="0" indent="-188595" algn="just" rtl="0" eaLnBrk="1" fontAlgn="auto" latinLnBrk="0" hangingPunct="1">
                        <a:lnSpc>
                          <a:spcPct val="100000"/>
                        </a:lnSpc>
                        <a:spcBef>
                          <a:spcPts val="0"/>
                        </a:spcBef>
                        <a:spcAft>
                          <a:spcPts val="0"/>
                        </a:spcAft>
                        <a:buClrTx/>
                        <a:buSzTx/>
                        <a:buFont typeface="Arial" panose="020B0604020202020204" pitchFamily="34" charset="0"/>
                        <a:buChar char="•"/>
                      </a:pPr>
                      <a:endParaRPr lang="en-US"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2593262"/>
                  </a:ext>
                </a:extLst>
              </a:tr>
              <a:tr h="566351">
                <a:tc>
                  <a:txBody>
                    <a:bodyPr/>
                    <a:lstStyle/>
                    <a:p>
                      <a:pPr algn="just"/>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effectLst/>
                          <a:latin typeface="Abadi Extra Light"/>
                          <a:ea typeface="+mn-ea"/>
                          <a:cs typeface="+mn-cs"/>
                        </a:rPr>
                        <a:t>Further analysis of the August LSC data is to take place to further understand the differences in increases between national and regional rates.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effectLst/>
                          <a:latin typeface="Abadi Extra Light"/>
                          <a:ea typeface="+mn-ea"/>
                          <a:cs typeface="+mn-cs"/>
                        </a:rPr>
                        <a:t>Previously ARRS funding was separated into 2 funding streams for GPs and other clinical staff. ARRS funding has now been combined into one funding stream. The data will be reviewed to understand if this impacts on recruitment.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ARRS scheme now allows for greater flexibility in funding, time is needed to understand if this flexibility has an impact on recruitment levels. </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ICB workforce development managers have been extended by the training hub for 2025/26 and are in place to support practices and PCNs with recruitment, this includes support with the recruitment of GPs both traditionally and through the ARRS scheme.</a:t>
                      </a:r>
                      <a:r>
                        <a:rPr lang="en-US" sz="1050" i="0" kern="1200">
                          <a:solidFill>
                            <a:schemeClr val="tx1"/>
                          </a:solidFill>
                          <a:highlight>
                            <a:srgbClr val="FFFF00"/>
                          </a:highlight>
                          <a:latin typeface="Abadi Extra Light"/>
                          <a:ea typeface="+mn-ea"/>
                          <a:cs typeface="+mn-cs"/>
                        </a:rPr>
                        <a:t> </a:t>
                      </a:r>
                      <a:endParaRPr lang="en-US" sz="1050" i="0" kern="1200">
                        <a:solidFill>
                          <a:schemeClr val="tx1"/>
                        </a:solidFill>
                        <a:latin typeface="Abadi Extra Light"/>
                        <a:ea typeface="+mn-ea"/>
                        <a:cs typeface="+mn-cs"/>
                      </a:endParaRP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endParaRPr lang="en-GB" sz="1050" i="0" kern="1200">
                        <a:solidFill>
                          <a:schemeClr val="tx1"/>
                        </a:solidFill>
                        <a:latin typeface="Abadi Extra Light" panose="020B0204020104020204" pitchFamily="34" charset="0"/>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593950"/>
                  </a:ext>
                </a:extLst>
              </a:tr>
              <a:tr h="1741153">
                <a:tc>
                  <a:txBody>
                    <a:bodyPr/>
                    <a:lstStyle/>
                    <a:p>
                      <a:pPr algn="just"/>
                      <a:r>
                        <a:rPr lang="en-GB" sz="1050" b="1">
                          <a:solidFill>
                            <a:schemeClr val="tx1"/>
                          </a:solidFill>
                          <a:latin typeface="Abadi Extra Light" panose="020B0204020104020204" pitchFamily="34" charset="0"/>
                        </a:rPr>
                        <a:t>Risks: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Given the predictions in workforce as the primary driver of capacity there is assessed to be a risk that demand will continue to exceed capacity for the new financial year.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There is a risk that GP practices may not recruit additional GPs to work in general practice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There are concerns the National Insurance increases for employers may also negatively affect practices’ staffing costs and finances and therefore their decisions to recruit.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a:solidFill>
                          <a:schemeClr val="tx1"/>
                        </a:solidFill>
                        <a:latin typeface="Abadi Extra Light" panose="020B0204020104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a:solidFill>
                          <a:schemeClr val="tx1"/>
                        </a:solidFill>
                        <a:latin typeface="Abadi Extra Light" panose="020B0204020104020204" pitchFamily="34" charset="0"/>
                      </a:endParaRPr>
                    </a:p>
                    <a:p>
                      <a:pPr algn="just"/>
                      <a:endParaRPr lang="en-GB" sz="1050" b="0">
                        <a:solidFill>
                          <a:schemeClr val="tx1"/>
                        </a:solidFill>
                        <a:latin typeface="Abadi Extra Light" panose="020B0204020104020204" pitchFamily="34" charset="0"/>
                      </a:endParaRPr>
                    </a:p>
                    <a:p>
                      <a:pPr algn="just"/>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403575840"/>
              </p:ext>
            </p:extLst>
          </p:nvPr>
        </p:nvGraphicFramePr>
        <p:xfrm>
          <a:off x="454766" y="1043553"/>
          <a:ext cx="5358810" cy="7315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74747">
                <a:tc>
                  <a:txBody>
                    <a:bodyPr/>
                    <a:lstStyle/>
                    <a:p>
                      <a:r>
                        <a:rPr lang="en-GB" sz="1050" b="1" i="0">
                          <a:solidFill>
                            <a:schemeClr val="bg1">
                              <a:lumMod val="50000"/>
                            </a:schemeClr>
                          </a:solidFill>
                          <a:latin typeface="Abadi Extra Light"/>
                          <a:ea typeface="Calibri"/>
                          <a:cs typeface="Calibri"/>
                        </a:rPr>
                        <a:t>This metric measures:</a:t>
                      </a:r>
                    </a:p>
                    <a:p>
                      <a:pPr algn="just"/>
                      <a:r>
                        <a:rPr lang="en-US" sz="1050" i="0">
                          <a:solidFill>
                            <a:schemeClr val="bg1">
                              <a:lumMod val="50000"/>
                            </a:schemeClr>
                          </a:solidFill>
                          <a:latin typeface="Abadi Extra Light"/>
                          <a:ea typeface="Calibri"/>
                          <a:cs typeface="Calibri"/>
                        </a:rPr>
                        <a:t>The data is obtained from monthly NHS workforce returns and provides an assessment of the number of full time equivalent (FTE) General Practitioners covering a population. Is an indicator of General Practitioner capacity within the populations.</a:t>
                      </a:r>
                      <a:endParaRPr lang="en-GB" sz="1050" i="0">
                        <a:solidFill>
                          <a:schemeClr val="bg1">
                            <a:lumMod val="50000"/>
                          </a:schemeClr>
                        </a:solidFill>
                        <a:highlight>
                          <a:srgbClr val="FFFF00"/>
                        </a:highlight>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4145309272"/>
              </p:ext>
            </p:extLst>
          </p:nvPr>
        </p:nvGraphicFramePr>
        <p:xfrm>
          <a:off x="560375" y="125338"/>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4. </a:t>
                      </a:r>
                      <a:r>
                        <a:rPr lang="en-GB" sz="1600"/>
                        <a:t>FTE Doctors per 10,000 weighted patients  : August-25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tx1"/>
                          </a:solidFill>
                        </a:rPr>
                        <a:t>Primary Care Contracts Sub Committee </a:t>
                      </a:r>
                      <a:r>
                        <a:rPr lang="en-GB" sz="1000" b="1">
                          <a:solidFill>
                            <a:schemeClr val="tx1"/>
                          </a:solidFill>
                        </a:rPr>
                        <a:t>/   Primary and Integrated Neighbourhood Care Transformation Programme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2" name="TextBox 11">
            <a:extLst>
              <a:ext uri="{FF2B5EF4-FFF2-40B4-BE49-F238E27FC236}">
                <a16:creationId xmlns:a16="http://schemas.microsoft.com/office/drawing/2014/main" id="{A01CF7AD-0EA0-8972-F767-7F6127B1AE3A}"/>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Workforce</a:t>
            </a:r>
          </a:p>
        </p:txBody>
      </p:sp>
      <p:graphicFrame>
        <p:nvGraphicFramePr>
          <p:cNvPr id="16" name="Table 15">
            <a:extLst>
              <a:ext uri="{FF2B5EF4-FFF2-40B4-BE49-F238E27FC236}">
                <a16:creationId xmlns:a16="http://schemas.microsoft.com/office/drawing/2014/main" id="{15BEA17F-261E-949A-A519-1A0CF58D57F2}"/>
              </a:ext>
            </a:extLst>
          </p:cNvPr>
          <p:cNvGraphicFramePr>
            <a:graphicFrameLocks noGrp="1"/>
          </p:cNvGraphicFramePr>
          <p:nvPr>
            <p:extLst>
              <p:ext uri="{D42A27DB-BD31-4B8C-83A1-F6EECF244321}">
                <p14:modId xmlns:p14="http://schemas.microsoft.com/office/powerpoint/2010/main" val="1056534707"/>
              </p:ext>
            </p:extLst>
          </p:nvPr>
        </p:nvGraphicFramePr>
        <p:xfrm>
          <a:off x="499224" y="2992596"/>
          <a:ext cx="5450446" cy="165187"/>
        </p:xfrm>
        <a:graphic>
          <a:graphicData uri="http://schemas.openxmlformats.org/drawingml/2006/table">
            <a:tbl>
              <a:tblPr firstRow="1" bandRow="1">
                <a:tableStyleId>{5C22544A-7EE6-4342-B048-85BDC9FD1C3A}</a:tableStyleId>
              </a:tblPr>
              <a:tblGrid>
                <a:gridCol w="5450446">
                  <a:extLst>
                    <a:ext uri="{9D8B030D-6E8A-4147-A177-3AD203B41FA5}">
                      <a16:colId xmlns:a16="http://schemas.microsoft.com/office/drawing/2014/main" val="61517296"/>
                    </a:ext>
                  </a:extLst>
                </a:gridCol>
              </a:tblGrid>
              <a:tr h="165187">
                <a:tc>
                  <a:txBody>
                    <a:bodyPr/>
                    <a:lstStyle/>
                    <a:p>
                      <a:endParaRPr lang="en-GB" sz="400"/>
                    </a:p>
                  </a:txBody>
                  <a:tcPr/>
                </a:tc>
                <a:extLst>
                  <a:ext uri="{0D108BD9-81ED-4DB2-BD59-A6C34878D82A}">
                    <a16:rowId xmlns:a16="http://schemas.microsoft.com/office/drawing/2014/main" val="919266331"/>
                  </a:ext>
                </a:extLst>
              </a:tr>
            </a:tbl>
          </a:graphicData>
        </a:graphic>
      </p:graphicFrame>
      <p:graphicFrame>
        <p:nvGraphicFramePr>
          <p:cNvPr id="17" name="Content Placeholder 2">
            <a:extLst>
              <a:ext uri="{FF2B5EF4-FFF2-40B4-BE49-F238E27FC236}">
                <a16:creationId xmlns:a16="http://schemas.microsoft.com/office/drawing/2014/main" id="{78AB558E-8B3C-01E3-D8E3-C1B1A3C25950}"/>
              </a:ext>
            </a:extLst>
          </p:cNvPr>
          <p:cNvGraphicFramePr>
            <a:graphicFrameLocks/>
          </p:cNvGraphicFramePr>
          <p:nvPr>
            <p:extLst>
              <p:ext uri="{D42A27DB-BD31-4B8C-83A1-F6EECF244321}">
                <p14:modId xmlns:p14="http://schemas.microsoft.com/office/powerpoint/2010/main" val="1846101809"/>
              </p:ext>
            </p:extLst>
          </p:nvPr>
        </p:nvGraphicFramePr>
        <p:xfrm>
          <a:off x="499224" y="2783961"/>
          <a:ext cx="5312354" cy="339183"/>
        </p:xfrm>
        <a:graphic>
          <a:graphicData uri="http://schemas.openxmlformats.org/drawingml/2006/table">
            <a:tbl>
              <a:tblPr firstRow="1" bandRow="1">
                <a:tableStyleId>{5940675A-B579-460E-94D1-54222C63F5DA}</a:tableStyleId>
              </a:tblPr>
              <a:tblGrid>
                <a:gridCol w="5312354">
                  <a:extLst>
                    <a:ext uri="{9D8B030D-6E8A-4147-A177-3AD203B41FA5}">
                      <a16:colId xmlns:a16="http://schemas.microsoft.com/office/drawing/2014/main" val="1772709669"/>
                    </a:ext>
                  </a:extLst>
                </a:gridCol>
              </a:tblGrid>
              <a:tr h="339183">
                <a:tc>
                  <a:txBody>
                    <a:bodyPr/>
                    <a:lstStyle/>
                    <a:p>
                      <a:r>
                        <a:rPr lang="en-GB" sz="1100" b="1" i="0">
                          <a:solidFill>
                            <a:schemeClr val="bg1">
                              <a:lumMod val="50000"/>
                            </a:schemeClr>
                          </a:solidFill>
                          <a:latin typeface="Abadi Extra Light"/>
                          <a:ea typeface="Calibri"/>
                          <a:cs typeface="Calibri"/>
                        </a:rPr>
                        <a:t>August 2025</a:t>
                      </a:r>
                      <a:endParaRPr lang="en-GB" sz="1200" i="0">
                        <a:solidFill>
                          <a:schemeClr val="bg1">
                            <a:lumMod val="50000"/>
                          </a:schemeClr>
                        </a:solidFill>
                        <a:highlight>
                          <a:srgbClr val="FFFF00"/>
                        </a:highlight>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8" name="Table 17">
            <a:extLst>
              <a:ext uri="{FF2B5EF4-FFF2-40B4-BE49-F238E27FC236}">
                <a16:creationId xmlns:a16="http://schemas.microsoft.com/office/drawing/2014/main" id="{7C9F88E4-58EA-B780-654C-D3C7EB81CAC7}"/>
              </a:ext>
            </a:extLst>
          </p:cNvPr>
          <p:cNvGraphicFramePr>
            <a:graphicFrameLocks noGrp="1"/>
          </p:cNvGraphicFramePr>
          <p:nvPr>
            <p:extLst>
              <p:ext uri="{D42A27DB-BD31-4B8C-83A1-F6EECF244321}">
                <p14:modId xmlns:p14="http://schemas.microsoft.com/office/powerpoint/2010/main" val="3834468037"/>
              </p:ext>
            </p:extLst>
          </p:nvPr>
        </p:nvGraphicFramePr>
        <p:xfrm>
          <a:off x="518961" y="3209523"/>
          <a:ext cx="1363083" cy="487680"/>
        </p:xfrm>
        <a:graphic>
          <a:graphicData uri="http://schemas.openxmlformats.org/drawingml/2006/table">
            <a:tbl>
              <a:tblPr firstRow="1" bandRow="1">
                <a:tableStyleId>{5C22544A-7EE6-4342-B048-85BDC9FD1C3A}</a:tableStyleId>
              </a:tblPr>
              <a:tblGrid>
                <a:gridCol w="475806">
                  <a:extLst>
                    <a:ext uri="{9D8B030D-6E8A-4147-A177-3AD203B41FA5}">
                      <a16:colId xmlns:a16="http://schemas.microsoft.com/office/drawing/2014/main" val="3726825925"/>
                    </a:ext>
                  </a:extLst>
                </a:gridCol>
                <a:gridCol w="449953">
                  <a:extLst>
                    <a:ext uri="{9D8B030D-6E8A-4147-A177-3AD203B41FA5}">
                      <a16:colId xmlns:a16="http://schemas.microsoft.com/office/drawing/2014/main" val="3657229042"/>
                    </a:ext>
                  </a:extLst>
                </a:gridCol>
                <a:gridCol w="437324">
                  <a:extLst>
                    <a:ext uri="{9D8B030D-6E8A-4147-A177-3AD203B41FA5}">
                      <a16:colId xmlns:a16="http://schemas.microsoft.com/office/drawing/2014/main" val="559725932"/>
                    </a:ext>
                  </a:extLst>
                </a:gridCol>
              </a:tblGrid>
              <a:tr h="206158">
                <a:tc>
                  <a:txBody>
                    <a:bodyPr/>
                    <a:lstStyle/>
                    <a:p>
                      <a:r>
                        <a:rPr lang="en-GB" sz="550"/>
                        <a:t>National</a:t>
                      </a:r>
                    </a:p>
                  </a:txBody>
                  <a:tcPr>
                    <a:solidFill>
                      <a:schemeClr val="tx1"/>
                    </a:solidFill>
                  </a:tcPr>
                </a:tc>
                <a:tc>
                  <a:txBody>
                    <a:bodyPr/>
                    <a:lstStyle/>
                    <a:p>
                      <a:r>
                        <a:rPr lang="en-GB" sz="550"/>
                        <a:t>North West</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224899">
                <a:tc>
                  <a:txBody>
                    <a:bodyPr/>
                    <a:lstStyle/>
                    <a:p>
                      <a:r>
                        <a:rPr lang="en-GB" sz="900"/>
                        <a:t>6.30</a:t>
                      </a:r>
                    </a:p>
                  </a:txBody>
                  <a:tcPr>
                    <a:solidFill>
                      <a:schemeClr val="bg1"/>
                    </a:solidFill>
                  </a:tcPr>
                </a:tc>
                <a:tc>
                  <a:txBody>
                    <a:bodyPr/>
                    <a:lstStyle/>
                    <a:p>
                      <a:r>
                        <a:rPr lang="en-GB" sz="900"/>
                        <a:t>6.09</a:t>
                      </a:r>
                    </a:p>
                  </a:txBody>
                  <a:tcPr>
                    <a:solidFill>
                      <a:schemeClr val="bg1"/>
                    </a:solidFill>
                  </a:tcPr>
                </a:tc>
                <a:tc>
                  <a:txBody>
                    <a:bodyPr/>
                    <a:lstStyle/>
                    <a:p>
                      <a:r>
                        <a:rPr lang="en-GB" sz="900"/>
                        <a:t>5.35</a:t>
                      </a:r>
                    </a:p>
                  </a:txBody>
                  <a:tcPr>
                    <a:solidFill>
                      <a:schemeClr val="bg1"/>
                    </a:solidFill>
                  </a:tcPr>
                </a:tc>
                <a:extLst>
                  <a:ext uri="{0D108BD9-81ED-4DB2-BD59-A6C34878D82A}">
                    <a16:rowId xmlns:a16="http://schemas.microsoft.com/office/drawing/2014/main" val="3917901504"/>
                  </a:ext>
                </a:extLst>
              </a:tr>
            </a:tbl>
          </a:graphicData>
        </a:graphic>
      </p:graphicFrame>
      <p:sp>
        <p:nvSpPr>
          <p:cNvPr id="6" name="TextBox 5">
            <a:extLst>
              <a:ext uri="{FF2B5EF4-FFF2-40B4-BE49-F238E27FC236}">
                <a16:creationId xmlns:a16="http://schemas.microsoft.com/office/drawing/2014/main" id="{75D5FFF7-8E3C-0F24-524E-ABDA7EB57B90}"/>
              </a:ext>
            </a:extLst>
          </p:cNvPr>
          <p:cNvSpPr txBox="1"/>
          <p:nvPr/>
        </p:nvSpPr>
        <p:spPr>
          <a:xfrm>
            <a:off x="480685" y="6383142"/>
            <a:ext cx="5547467" cy="430887"/>
          </a:xfrm>
          <a:prstGeom prst="rect">
            <a:avLst/>
          </a:prstGeom>
          <a:solidFill>
            <a:schemeClr val="accent6">
              <a:lumMod val="60000"/>
              <a:lumOff val="40000"/>
            </a:schemeClr>
          </a:solidFill>
        </p:spPr>
        <p:txBody>
          <a:bodyPr wrap="square" rtlCol="0">
            <a:spAutoFit/>
          </a:bodyPr>
          <a:lstStyle/>
          <a:p>
            <a:r>
              <a:rPr lang="en-GB" sz="1100" b="1">
                <a:latin typeface="Abadi Extra Light" panose="020B0204020104020204" pitchFamily="34" charset="0"/>
              </a:rPr>
              <a:t>10 Year Health Plan focus: Workforce</a:t>
            </a:r>
          </a:p>
          <a:p>
            <a:r>
              <a:rPr lang="en-GB" sz="1100">
                <a:latin typeface="Abadi Extra Light" panose="020B0204020104020204" pitchFamily="34" charset="0"/>
              </a:rPr>
              <a:t>Thousands more GPs will be trained</a:t>
            </a:r>
          </a:p>
        </p:txBody>
      </p:sp>
      <p:pic>
        <p:nvPicPr>
          <p:cNvPr id="9" name="Picture 8">
            <a:extLst>
              <a:ext uri="{FF2B5EF4-FFF2-40B4-BE49-F238E27FC236}">
                <a16:creationId xmlns:a16="http://schemas.microsoft.com/office/drawing/2014/main" id="{63881D57-014C-18E6-7958-DD551DAD123F}"/>
              </a:ext>
            </a:extLst>
          </p:cNvPr>
          <p:cNvPicPr>
            <a:picLocks noChangeAspect="1"/>
          </p:cNvPicPr>
          <p:nvPr/>
        </p:nvPicPr>
        <p:blipFill>
          <a:blip r:embed="rId3"/>
          <a:stretch>
            <a:fillRect/>
          </a:stretch>
        </p:blipFill>
        <p:spPr>
          <a:xfrm>
            <a:off x="997604" y="3783186"/>
            <a:ext cx="4416607" cy="2573163"/>
          </a:xfrm>
          <a:prstGeom prst="rect">
            <a:avLst/>
          </a:prstGeom>
        </p:spPr>
      </p:pic>
      <p:pic>
        <p:nvPicPr>
          <p:cNvPr id="10" name="Picture 9">
            <a:extLst>
              <a:ext uri="{FF2B5EF4-FFF2-40B4-BE49-F238E27FC236}">
                <a16:creationId xmlns:a16="http://schemas.microsoft.com/office/drawing/2014/main" id="{52266311-8CBB-E2F4-D56B-2877FF024786}"/>
              </a:ext>
            </a:extLst>
          </p:cNvPr>
          <p:cNvPicPr>
            <a:picLocks noChangeAspect="1"/>
          </p:cNvPicPr>
          <p:nvPr/>
        </p:nvPicPr>
        <p:blipFill>
          <a:blip r:embed="rId4"/>
          <a:stretch>
            <a:fillRect/>
          </a:stretch>
        </p:blipFill>
        <p:spPr>
          <a:xfrm>
            <a:off x="1938227" y="3204768"/>
            <a:ext cx="4011444" cy="430888"/>
          </a:xfrm>
          <a:prstGeom prst="rect">
            <a:avLst/>
          </a:prstGeom>
        </p:spPr>
      </p:pic>
      <p:graphicFrame>
        <p:nvGraphicFramePr>
          <p:cNvPr id="2" name="Table 1">
            <a:extLst>
              <a:ext uri="{FF2B5EF4-FFF2-40B4-BE49-F238E27FC236}">
                <a16:creationId xmlns:a16="http://schemas.microsoft.com/office/drawing/2014/main" id="{91982565-DAF5-B45A-FC0A-AB6BDDA8BD8D}"/>
              </a:ext>
            </a:extLst>
          </p:cNvPr>
          <p:cNvGraphicFramePr>
            <a:graphicFrameLocks noGrp="1"/>
          </p:cNvGraphicFramePr>
          <p:nvPr>
            <p:extLst>
              <p:ext uri="{D42A27DB-BD31-4B8C-83A1-F6EECF244321}">
                <p14:modId xmlns:p14="http://schemas.microsoft.com/office/powerpoint/2010/main" val="4268562691"/>
              </p:ext>
            </p:extLst>
          </p:nvPr>
        </p:nvGraphicFramePr>
        <p:xfrm>
          <a:off x="480685" y="2039776"/>
          <a:ext cx="5450446" cy="165187"/>
        </p:xfrm>
        <a:graphic>
          <a:graphicData uri="http://schemas.openxmlformats.org/drawingml/2006/table">
            <a:tbl>
              <a:tblPr firstRow="1" bandRow="1">
                <a:tableStyleId>{5C22544A-7EE6-4342-B048-85BDC9FD1C3A}</a:tableStyleId>
              </a:tblPr>
              <a:tblGrid>
                <a:gridCol w="5450446">
                  <a:extLst>
                    <a:ext uri="{9D8B030D-6E8A-4147-A177-3AD203B41FA5}">
                      <a16:colId xmlns:a16="http://schemas.microsoft.com/office/drawing/2014/main" val="61517296"/>
                    </a:ext>
                  </a:extLst>
                </a:gridCol>
              </a:tblGrid>
              <a:tr h="165187">
                <a:tc>
                  <a:txBody>
                    <a:bodyPr/>
                    <a:lstStyle/>
                    <a:p>
                      <a:endParaRPr lang="en-GB" sz="400"/>
                    </a:p>
                  </a:txBody>
                  <a:tcPr/>
                </a:tc>
                <a:extLst>
                  <a:ext uri="{0D108BD9-81ED-4DB2-BD59-A6C34878D82A}">
                    <a16:rowId xmlns:a16="http://schemas.microsoft.com/office/drawing/2014/main" val="919266331"/>
                  </a:ext>
                </a:extLst>
              </a:tr>
            </a:tbl>
          </a:graphicData>
        </a:graphic>
      </p:graphicFrame>
      <p:graphicFrame>
        <p:nvGraphicFramePr>
          <p:cNvPr id="7" name="Content Placeholder 2">
            <a:extLst>
              <a:ext uri="{FF2B5EF4-FFF2-40B4-BE49-F238E27FC236}">
                <a16:creationId xmlns:a16="http://schemas.microsoft.com/office/drawing/2014/main" id="{1F7537EC-380B-6CB3-7FD1-245A1E6AFCB2}"/>
              </a:ext>
            </a:extLst>
          </p:cNvPr>
          <p:cNvGraphicFramePr>
            <a:graphicFrameLocks/>
          </p:cNvGraphicFramePr>
          <p:nvPr>
            <p:extLst>
              <p:ext uri="{D42A27DB-BD31-4B8C-83A1-F6EECF244321}">
                <p14:modId xmlns:p14="http://schemas.microsoft.com/office/powerpoint/2010/main" val="2928409171"/>
              </p:ext>
            </p:extLst>
          </p:nvPr>
        </p:nvGraphicFramePr>
        <p:xfrm>
          <a:off x="454766" y="1818835"/>
          <a:ext cx="5312354" cy="339183"/>
        </p:xfrm>
        <a:graphic>
          <a:graphicData uri="http://schemas.openxmlformats.org/drawingml/2006/table">
            <a:tbl>
              <a:tblPr firstRow="1" bandRow="1">
                <a:tableStyleId>{5940675A-B579-460E-94D1-54222C63F5DA}</a:tableStyleId>
              </a:tblPr>
              <a:tblGrid>
                <a:gridCol w="5312354">
                  <a:extLst>
                    <a:ext uri="{9D8B030D-6E8A-4147-A177-3AD203B41FA5}">
                      <a16:colId xmlns:a16="http://schemas.microsoft.com/office/drawing/2014/main" val="1772709669"/>
                    </a:ext>
                  </a:extLst>
                </a:gridCol>
              </a:tblGrid>
              <a:tr h="339183">
                <a:tc>
                  <a:txBody>
                    <a:bodyPr/>
                    <a:lstStyle/>
                    <a:p>
                      <a:r>
                        <a:rPr lang="en-GB" sz="1100" b="1" i="0">
                          <a:solidFill>
                            <a:schemeClr val="bg1">
                              <a:lumMod val="50000"/>
                            </a:schemeClr>
                          </a:solidFill>
                          <a:latin typeface="Abadi Extra Light"/>
                          <a:ea typeface="Calibri"/>
                          <a:cs typeface="Calibri"/>
                        </a:rPr>
                        <a:t>July 2025</a:t>
                      </a:r>
                      <a:endParaRPr lang="en-GB" sz="1200" i="0">
                        <a:solidFill>
                          <a:schemeClr val="bg1">
                            <a:lumMod val="50000"/>
                          </a:schemeClr>
                        </a:solidFill>
                        <a:highlight>
                          <a:srgbClr val="FFFF00"/>
                        </a:highlight>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8" name="Table 7">
            <a:extLst>
              <a:ext uri="{FF2B5EF4-FFF2-40B4-BE49-F238E27FC236}">
                <a16:creationId xmlns:a16="http://schemas.microsoft.com/office/drawing/2014/main" id="{4628E603-6B7D-E942-2A60-BDFDE017D125}"/>
              </a:ext>
            </a:extLst>
          </p:cNvPr>
          <p:cNvGraphicFramePr>
            <a:graphicFrameLocks noGrp="1"/>
          </p:cNvGraphicFramePr>
          <p:nvPr>
            <p:extLst>
              <p:ext uri="{D42A27DB-BD31-4B8C-83A1-F6EECF244321}">
                <p14:modId xmlns:p14="http://schemas.microsoft.com/office/powerpoint/2010/main" val="946755404"/>
              </p:ext>
            </p:extLst>
          </p:nvPr>
        </p:nvGraphicFramePr>
        <p:xfrm>
          <a:off x="499224" y="2204963"/>
          <a:ext cx="1363083" cy="487680"/>
        </p:xfrm>
        <a:graphic>
          <a:graphicData uri="http://schemas.openxmlformats.org/drawingml/2006/table">
            <a:tbl>
              <a:tblPr firstRow="1" bandRow="1">
                <a:tableStyleId>{5C22544A-7EE6-4342-B048-85BDC9FD1C3A}</a:tableStyleId>
              </a:tblPr>
              <a:tblGrid>
                <a:gridCol w="475806">
                  <a:extLst>
                    <a:ext uri="{9D8B030D-6E8A-4147-A177-3AD203B41FA5}">
                      <a16:colId xmlns:a16="http://schemas.microsoft.com/office/drawing/2014/main" val="3726825925"/>
                    </a:ext>
                  </a:extLst>
                </a:gridCol>
                <a:gridCol w="449953">
                  <a:extLst>
                    <a:ext uri="{9D8B030D-6E8A-4147-A177-3AD203B41FA5}">
                      <a16:colId xmlns:a16="http://schemas.microsoft.com/office/drawing/2014/main" val="3657229042"/>
                    </a:ext>
                  </a:extLst>
                </a:gridCol>
                <a:gridCol w="437324">
                  <a:extLst>
                    <a:ext uri="{9D8B030D-6E8A-4147-A177-3AD203B41FA5}">
                      <a16:colId xmlns:a16="http://schemas.microsoft.com/office/drawing/2014/main" val="559725932"/>
                    </a:ext>
                  </a:extLst>
                </a:gridCol>
              </a:tblGrid>
              <a:tr h="206158">
                <a:tc>
                  <a:txBody>
                    <a:bodyPr/>
                    <a:lstStyle/>
                    <a:p>
                      <a:r>
                        <a:rPr lang="en-GB" sz="550"/>
                        <a:t>National</a:t>
                      </a:r>
                    </a:p>
                  </a:txBody>
                  <a:tcPr>
                    <a:solidFill>
                      <a:schemeClr val="tx1"/>
                    </a:solidFill>
                  </a:tcPr>
                </a:tc>
                <a:tc>
                  <a:txBody>
                    <a:bodyPr/>
                    <a:lstStyle/>
                    <a:p>
                      <a:r>
                        <a:rPr lang="en-GB" sz="550"/>
                        <a:t>North West</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224899">
                <a:tc>
                  <a:txBody>
                    <a:bodyPr/>
                    <a:lstStyle/>
                    <a:p>
                      <a:r>
                        <a:rPr lang="en-GB" sz="900"/>
                        <a:t>6.08</a:t>
                      </a:r>
                    </a:p>
                  </a:txBody>
                  <a:tcPr>
                    <a:solidFill>
                      <a:schemeClr val="bg1"/>
                    </a:solidFill>
                  </a:tcPr>
                </a:tc>
                <a:tc>
                  <a:txBody>
                    <a:bodyPr/>
                    <a:lstStyle/>
                    <a:p>
                      <a:r>
                        <a:rPr lang="en-GB" sz="900"/>
                        <a:t>6.02</a:t>
                      </a:r>
                    </a:p>
                  </a:txBody>
                  <a:tcPr>
                    <a:solidFill>
                      <a:schemeClr val="bg1"/>
                    </a:solidFill>
                  </a:tcPr>
                </a:tc>
                <a:tc>
                  <a:txBody>
                    <a:bodyPr/>
                    <a:lstStyle/>
                    <a:p>
                      <a:r>
                        <a:rPr lang="en-GB" sz="900"/>
                        <a:t>5.34</a:t>
                      </a:r>
                    </a:p>
                  </a:txBody>
                  <a:tcPr>
                    <a:solidFill>
                      <a:schemeClr val="bg1"/>
                    </a:solidFill>
                  </a:tcPr>
                </a:tc>
                <a:extLst>
                  <a:ext uri="{0D108BD9-81ED-4DB2-BD59-A6C34878D82A}">
                    <a16:rowId xmlns:a16="http://schemas.microsoft.com/office/drawing/2014/main" val="3917901504"/>
                  </a:ext>
                </a:extLst>
              </a:tr>
            </a:tbl>
          </a:graphicData>
        </a:graphic>
      </p:graphicFrame>
      <p:pic>
        <p:nvPicPr>
          <p:cNvPr id="13" name="Picture 12">
            <a:extLst>
              <a:ext uri="{FF2B5EF4-FFF2-40B4-BE49-F238E27FC236}">
                <a16:creationId xmlns:a16="http://schemas.microsoft.com/office/drawing/2014/main" id="{38ED6C5A-AF2F-A02E-FDF9-9F3DC26229D7}"/>
              </a:ext>
            </a:extLst>
          </p:cNvPr>
          <p:cNvPicPr>
            <a:picLocks noChangeAspect="1"/>
          </p:cNvPicPr>
          <p:nvPr/>
        </p:nvPicPr>
        <p:blipFill>
          <a:blip r:embed="rId5"/>
          <a:stretch>
            <a:fillRect/>
          </a:stretch>
        </p:blipFill>
        <p:spPr>
          <a:xfrm>
            <a:off x="1919178" y="2223692"/>
            <a:ext cx="4011953" cy="450614"/>
          </a:xfrm>
          <a:prstGeom prst="rect">
            <a:avLst/>
          </a:prstGeom>
        </p:spPr>
      </p:pic>
    </p:spTree>
    <p:extLst>
      <p:ext uri="{BB962C8B-B14F-4D97-AF65-F5344CB8AC3E}">
        <p14:creationId xmlns:p14="http://schemas.microsoft.com/office/powerpoint/2010/main" val="78438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9</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260249166"/>
              </p:ext>
            </p:extLst>
          </p:nvPr>
        </p:nvGraphicFramePr>
        <p:xfrm>
          <a:off x="6279126" y="1073507"/>
          <a:ext cx="5721655" cy="6263640"/>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601113">
                <a:tc>
                  <a:txBody>
                    <a:bodyPr/>
                    <a:lstStyle/>
                    <a:p>
                      <a:pPr algn="just"/>
                      <a:r>
                        <a:rPr lang="en-GB" sz="1050" b="1">
                          <a:solidFill>
                            <a:schemeClr val="tx1"/>
                          </a:solidFill>
                          <a:latin typeface="Abadi Extra Light"/>
                        </a:rPr>
                        <a:t>What does this tell us?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Across all staff groups, L&amp;SC has a lower full time equivalent (FTE) workforce than national average.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 number of FTE nurses in general practice per 10,000 weighted patients is higher in L&amp;SC than the North West.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All other Direct Patient Care (DPC) FTE staff per 10,000 weighted pts. Are slightly below national averages.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are significant variations at sub-ICB level with Blackburn with Darwen highlighted as having the lowest FTE total workforce per 10,000 patients, which is predominantly caused by their lower number of FTE Nurses and DPC staff.</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 overall general practice workforce figures have also been positively impacted by the increase of GPs as reported on the previous slide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pPr algn="just"/>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effectLst/>
                          <a:latin typeface="Abadi Extra Light"/>
                          <a:ea typeface="+mn-ea"/>
                          <a:cs typeface="+mn-cs"/>
                        </a:rPr>
                        <a:t>Previously ARRS funding was separated into two funding streams for GPs and other clinical staff. ARRS funding has now been combined into one funding stream. The data will be reviewed to understand if this impacts on recruitment.</a:t>
                      </a:r>
                      <a:endParaRPr lang="en-GB" sz="1050" i="0" kern="120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ARRS scheme now allows for greater flexibility in funding, time is needed to understand if this flexibility has an impact on recruitment levels. </a:t>
                      </a:r>
                    </a:p>
                    <a:p>
                      <a:pPr marL="171450" marR="0" lvl="0" indent="-171450" algn="just">
                        <a:lnSpc>
                          <a:spcPct val="100000"/>
                        </a:lnSpc>
                        <a:spcBef>
                          <a:spcPts val="0"/>
                        </a:spcBef>
                        <a:spcAft>
                          <a:spcPts val="0"/>
                        </a:spcAft>
                        <a:buClrTx/>
                        <a:buSzTx/>
                        <a:buFont typeface="Arial" panose="020B0604020202020204" pitchFamily="34" charset="0"/>
                        <a:buChar char="•"/>
                      </a:pPr>
                      <a:r>
                        <a:rPr lang="en-GB" sz="1050" i="0" kern="1200">
                          <a:solidFill>
                            <a:schemeClr val="tx1"/>
                          </a:solidFill>
                          <a:latin typeface="Abadi Extra Light"/>
                          <a:ea typeface="+mn-ea"/>
                          <a:cs typeface="+mn-cs"/>
                        </a:rPr>
                        <a:t>As at Q1 2025/26 1,210 non-medical ARRS staff were employed by PCNs within LSC.</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ICB workforce development managers have been extended by the training hub for 2025/26 and are in place to support practices and PCNs with recruitment, this includes support with the recruitment of GPs both traditionally and through the ARRS scheme.</a:t>
                      </a:r>
                      <a:endParaRPr lang="en-GB" sz="1050" i="0" kern="1200">
                        <a:solidFill>
                          <a:schemeClr val="tx1"/>
                        </a:solidFill>
                        <a:latin typeface="Abadi Extra Light"/>
                        <a:ea typeface="+mn-ea"/>
                        <a:cs typeface="+mn-cs"/>
                      </a:endParaRP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GB" sz="1050" i="0" kern="1200">
                          <a:solidFill>
                            <a:schemeClr val="tx1"/>
                          </a:solidFill>
                          <a:latin typeface="Abadi Extra Light"/>
                          <a:ea typeface="+mn-ea"/>
                          <a:cs typeface="+mn-cs"/>
                        </a:rPr>
                        <a:t>Further clinical staff may be required within general practice following significant investment through the new Local Enhanced Services (LES)</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endParaRPr lang="en-GB" sz="80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pPr algn="just"/>
                      <a:r>
                        <a:rPr lang="en-GB" sz="1050" b="1">
                          <a:solidFill>
                            <a:schemeClr val="tx1"/>
                          </a:solidFill>
                          <a:latin typeface="Abadi Extra Light"/>
                        </a:rPr>
                        <a:t>Risks:</a:t>
                      </a:r>
                      <a:endParaRPr lang="en-GB" sz="1050" b="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Given the predictions in workforce as the primary driver of capacity there is assessed to be a risk that demand will exceed capacity for the financial year 2025/26.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is a risk that GP practices may not recruit additional GPs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are concerns the National Insurance increases for employers may also negatively affect practices’ staffing costs and finances and therefore their decisions to recruit.</a:t>
                      </a:r>
                    </a:p>
                    <a:p>
                      <a:pPr marL="171450" marR="0" lvl="0" indent="-171450" algn="just">
                        <a:lnSpc>
                          <a:spcPct val="100000"/>
                        </a:lnSpc>
                        <a:spcBef>
                          <a:spcPts val="0"/>
                        </a:spcBef>
                        <a:spcAft>
                          <a:spcPts val="0"/>
                        </a:spcAft>
                        <a:buClrTx/>
                        <a:buSzTx/>
                        <a:buFont typeface="Arial" panose="020B0604020202020204" pitchFamily="34" charset="0"/>
                        <a:buChar char="•"/>
                      </a:pPr>
                      <a:r>
                        <a:rPr lang="en-GB" sz="1050">
                          <a:solidFill>
                            <a:schemeClr val="tx1"/>
                          </a:solidFill>
                          <a:latin typeface="Abadi Extra Light"/>
                        </a:rPr>
                        <a:t>SDF funding for the visa support sponsorship is not available for 2025/26.</a:t>
                      </a:r>
                    </a:p>
                    <a:p>
                      <a:pPr marL="171450" marR="0" lvl="0" indent="-171450" algn="just">
                        <a:lnSpc>
                          <a:spcPct val="100000"/>
                        </a:lnSpc>
                        <a:spcBef>
                          <a:spcPts val="0"/>
                        </a:spcBef>
                        <a:spcAft>
                          <a:spcPts val="0"/>
                        </a:spcAft>
                        <a:buClrTx/>
                        <a:buSzTx/>
                        <a:buFont typeface="Arial" panose="020B0604020202020204" pitchFamily="34" charset="0"/>
                        <a:buChar char="•"/>
                      </a:pPr>
                      <a:endParaRPr lang="en-GB" sz="1050">
                        <a:solidFill>
                          <a:schemeClr val="tx1"/>
                        </a:solidFill>
                        <a:latin typeface="Abadi Extra Light" panose="020B0204020104020204" pitchFamily="34" charset="0"/>
                      </a:endParaRPr>
                    </a:p>
                    <a:p>
                      <a:pPr marL="0" marR="0" lvl="0" indent="0" algn="just">
                        <a:lnSpc>
                          <a:spcPct val="100000"/>
                        </a:lnSpc>
                        <a:spcBef>
                          <a:spcPts val="0"/>
                        </a:spcBef>
                        <a:spcAft>
                          <a:spcPts val="0"/>
                        </a:spcAft>
                        <a:buClrTx/>
                        <a:buSzTx/>
                        <a:buNone/>
                      </a:pPr>
                      <a:endParaRPr lang="en-GB" sz="1050">
                        <a:solidFill>
                          <a:schemeClr val="tx1"/>
                        </a:solidFill>
                        <a:latin typeface="Abadi Extra Light" panose="020B0204020104020204" pitchFamily="34" charset="0"/>
                      </a:endParaRPr>
                    </a:p>
                    <a:p>
                      <a:pPr algn="just"/>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831467698"/>
              </p:ext>
            </p:extLst>
          </p:nvPr>
        </p:nvGraphicFramePr>
        <p:xfrm>
          <a:off x="486478" y="2729687"/>
          <a:ext cx="5579970" cy="619760"/>
        </p:xfrm>
        <a:graphic>
          <a:graphicData uri="http://schemas.openxmlformats.org/drawingml/2006/table">
            <a:tbl>
              <a:tblPr firstRow="1" bandRow="1">
                <a:tableStyleId>{5C22544A-7EE6-4342-B048-85BDC9FD1C3A}</a:tableStyleId>
              </a:tblPr>
              <a:tblGrid>
                <a:gridCol w="507270">
                  <a:extLst>
                    <a:ext uri="{9D8B030D-6E8A-4147-A177-3AD203B41FA5}">
                      <a16:colId xmlns:a16="http://schemas.microsoft.com/office/drawing/2014/main" val="2634743259"/>
                    </a:ext>
                  </a:extLst>
                </a:gridCol>
                <a:gridCol w="507270">
                  <a:extLst>
                    <a:ext uri="{9D8B030D-6E8A-4147-A177-3AD203B41FA5}">
                      <a16:colId xmlns:a16="http://schemas.microsoft.com/office/drawing/2014/main" val="1414988195"/>
                    </a:ext>
                  </a:extLst>
                </a:gridCol>
                <a:gridCol w="507270">
                  <a:extLst>
                    <a:ext uri="{9D8B030D-6E8A-4147-A177-3AD203B41FA5}">
                      <a16:colId xmlns:a16="http://schemas.microsoft.com/office/drawing/2014/main" val="1602483377"/>
                    </a:ext>
                  </a:extLst>
                </a:gridCol>
                <a:gridCol w="507270">
                  <a:extLst>
                    <a:ext uri="{9D8B030D-6E8A-4147-A177-3AD203B41FA5}">
                      <a16:colId xmlns:a16="http://schemas.microsoft.com/office/drawing/2014/main" val="2929746958"/>
                    </a:ext>
                  </a:extLst>
                </a:gridCol>
                <a:gridCol w="507270">
                  <a:extLst>
                    <a:ext uri="{9D8B030D-6E8A-4147-A177-3AD203B41FA5}">
                      <a16:colId xmlns:a16="http://schemas.microsoft.com/office/drawing/2014/main" val="2660940487"/>
                    </a:ext>
                  </a:extLst>
                </a:gridCol>
                <a:gridCol w="507270">
                  <a:extLst>
                    <a:ext uri="{9D8B030D-6E8A-4147-A177-3AD203B41FA5}">
                      <a16:colId xmlns:a16="http://schemas.microsoft.com/office/drawing/2014/main" val="3507435902"/>
                    </a:ext>
                  </a:extLst>
                </a:gridCol>
                <a:gridCol w="507270">
                  <a:extLst>
                    <a:ext uri="{9D8B030D-6E8A-4147-A177-3AD203B41FA5}">
                      <a16:colId xmlns:a16="http://schemas.microsoft.com/office/drawing/2014/main" val="2335844761"/>
                    </a:ext>
                  </a:extLst>
                </a:gridCol>
                <a:gridCol w="507270">
                  <a:extLst>
                    <a:ext uri="{9D8B030D-6E8A-4147-A177-3AD203B41FA5}">
                      <a16:colId xmlns:a16="http://schemas.microsoft.com/office/drawing/2014/main" val="2259887316"/>
                    </a:ext>
                  </a:extLst>
                </a:gridCol>
                <a:gridCol w="507270">
                  <a:extLst>
                    <a:ext uri="{9D8B030D-6E8A-4147-A177-3AD203B41FA5}">
                      <a16:colId xmlns:a16="http://schemas.microsoft.com/office/drawing/2014/main" val="1070017833"/>
                    </a:ext>
                  </a:extLst>
                </a:gridCol>
                <a:gridCol w="507270">
                  <a:extLst>
                    <a:ext uri="{9D8B030D-6E8A-4147-A177-3AD203B41FA5}">
                      <a16:colId xmlns:a16="http://schemas.microsoft.com/office/drawing/2014/main" val="3509496752"/>
                    </a:ext>
                  </a:extLst>
                </a:gridCol>
                <a:gridCol w="507270">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56544">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41453">
                <a:tc>
                  <a:txBody>
                    <a:bodyPr/>
                    <a:lstStyle/>
                    <a:p>
                      <a:pPr algn="ctr"/>
                      <a:r>
                        <a:rPr lang="en-GB" sz="900"/>
                        <a:t>11.84</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10.90</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900"/>
                        <a:t>11.09</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4057834190"/>
              </p:ext>
            </p:extLst>
          </p:nvPr>
        </p:nvGraphicFramePr>
        <p:xfrm>
          <a:off x="444845" y="1027027"/>
          <a:ext cx="5358810" cy="11582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obtained from monthly NHS workforce returns and provides an assessment of the number of clinical staff working within general practice across a population. It includes General Practitioners, Practice Nurses and individuals providing direct patient  care (the latter focusing on ARRS or other allied health professionals working within practice).  It doesn't include workforce employed directly by PCNs or other Primary Care Providers.  It Is an indicator of General Practitioner, Nurse and Direct Patient Care Staff capacity within the populations.</a:t>
                      </a:r>
                      <a:endParaRPr lang="en-GB" sz="100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1451436745"/>
              </p:ext>
            </p:extLst>
          </p:nvPr>
        </p:nvGraphicFramePr>
        <p:xfrm>
          <a:off x="554067" y="108532"/>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5. </a:t>
                      </a:r>
                      <a:r>
                        <a:rPr lang="en-US" sz="1600"/>
                        <a:t>General Practice FTE Clinical Staff by Group per 10,000 weighted patients  : August -25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trike="noStrike" baseline="0">
                          <a:solidFill>
                            <a:schemeClr val="tx1"/>
                          </a:solidFill>
                        </a:rPr>
                        <a:t>Finance and Contracting Committee   </a:t>
                      </a:r>
                      <a:r>
                        <a:rPr lang="en-GB" sz="1000" b="1" strike="noStrike">
                          <a:solidFill>
                            <a:schemeClr val="tx1"/>
                          </a:solidFill>
                        </a:rPr>
                        <a:t>/   Primary and Integrated Neighbourhood Care Transformation Programme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8" name="TextBox 7">
            <a:extLst>
              <a:ext uri="{FF2B5EF4-FFF2-40B4-BE49-F238E27FC236}">
                <a16:creationId xmlns:a16="http://schemas.microsoft.com/office/drawing/2014/main" id="{16869B50-9178-A1E4-61D4-DA503FFF5744}"/>
              </a:ext>
            </a:extLst>
          </p:cNvPr>
          <p:cNvSpPr txBox="1"/>
          <p:nvPr/>
        </p:nvSpPr>
        <p:spPr>
          <a:xfrm>
            <a:off x="-8836" y="-98763"/>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Workforce</a:t>
            </a:r>
          </a:p>
        </p:txBody>
      </p:sp>
      <p:sp>
        <p:nvSpPr>
          <p:cNvPr id="10" name="TextBox 9">
            <a:extLst>
              <a:ext uri="{FF2B5EF4-FFF2-40B4-BE49-F238E27FC236}">
                <a16:creationId xmlns:a16="http://schemas.microsoft.com/office/drawing/2014/main" id="{B22E9109-0730-AF31-38EC-03EB309C55A9}"/>
              </a:ext>
            </a:extLst>
          </p:cNvPr>
          <p:cNvSpPr txBox="1"/>
          <p:nvPr/>
        </p:nvSpPr>
        <p:spPr>
          <a:xfrm>
            <a:off x="444845" y="2419915"/>
            <a:ext cx="6126920" cy="261610"/>
          </a:xfrm>
          <a:prstGeom prst="rect">
            <a:avLst/>
          </a:prstGeom>
          <a:noFill/>
        </p:spPr>
        <p:txBody>
          <a:bodyPr wrap="square">
            <a:spAutoFit/>
          </a:bodyPr>
          <a:lstStyle/>
          <a:p>
            <a:r>
              <a:rPr lang="en-GB" sz="1100" b="1">
                <a:solidFill>
                  <a:schemeClr val="bg1">
                    <a:lumMod val="50000"/>
                  </a:schemeClr>
                </a:solidFill>
                <a:latin typeface="Abadi Extra Light"/>
                <a:ea typeface="Calibri"/>
                <a:cs typeface="Calibri"/>
              </a:rPr>
              <a:t>August 2025</a:t>
            </a:r>
          </a:p>
        </p:txBody>
      </p:sp>
      <p:pic>
        <p:nvPicPr>
          <p:cNvPr id="12" name="Picture 11">
            <a:extLst>
              <a:ext uri="{FF2B5EF4-FFF2-40B4-BE49-F238E27FC236}">
                <a16:creationId xmlns:a16="http://schemas.microsoft.com/office/drawing/2014/main" id="{F8051EAE-FFA1-7DE6-646F-0C60F1ED5C11}"/>
              </a:ext>
            </a:extLst>
          </p:cNvPr>
          <p:cNvPicPr>
            <a:picLocks noChangeAspect="1"/>
          </p:cNvPicPr>
          <p:nvPr/>
        </p:nvPicPr>
        <p:blipFill>
          <a:blip r:embed="rId2"/>
          <a:stretch>
            <a:fillRect/>
          </a:stretch>
        </p:blipFill>
        <p:spPr>
          <a:xfrm>
            <a:off x="2010159" y="2870957"/>
            <a:ext cx="4056289" cy="521523"/>
          </a:xfrm>
          <a:prstGeom prst="rect">
            <a:avLst/>
          </a:prstGeom>
        </p:spPr>
      </p:pic>
      <p:pic>
        <p:nvPicPr>
          <p:cNvPr id="13" name="Picture 12">
            <a:extLst>
              <a:ext uri="{FF2B5EF4-FFF2-40B4-BE49-F238E27FC236}">
                <a16:creationId xmlns:a16="http://schemas.microsoft.com/office/drawing/2014/main" id="{CA152D1A-9DE9-D690-9D0C-3062DED03C6A}"/>
              </a:ext>
            </a:extLst>
          </p:cNvPr>
          <p:cNvPicPr>
            <a:picLocks noChangeAspect="1"/>
          </p:cNvPicPr>
          <p:nvPr/>
        </p:nvPicPr>
        <p:blipFill>
          <a:blip r:embed="rId3"/>
          <a:stretch>
            <a:fillRect/>
          </a:stretch>
        </p:blipFill>
        <p:spPr>
          <a:xfrm>
            <a:off x="486478" y="3688930"/>
            <a:ext cx="5773123" cy="3117134"/>
          </a:xfrm>
          <a:prstGeom prst="rect">
            <a:avLst/>
          </a:prstGeom>
        </p:spPr>
      </p:pic>
    </p:spTree>
    <p:extLst>
      <p:ext uri="{BB962C8B-B14F-4D97-AF65-F5344CB8AC3E}">
        <p14:creationId xmlns:p14="http://schemas.microsoft.com/office/powerpoint/2010/main" val="64983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109AFC2C6E043A4318249FC3EB332" ma:contentTypeVersion="10" ma:contentTypeDescription="Create a new document." ma:contentTypeScope="" ma:versionID="c3c7b8b20fcae850974f42d4e65bc756">
  <xsd:schema xmlns:xsd="http://www.w3.org/2001/XMLSchema" xmlns:xs="http://www.w3.org/2001/XMLSchema" xmlns:p="http://schemas.microsoft.com/office/2006/metadata/properties" xmlns:ns2="d760762f-6d0f-47a6-8fb9-606f44da5725" targetNamespace="http://schemas.microsoft.com/office/2006/metadata/properties" ma:root="true" ma:fieldsID="1604c7da80d36cd210e514a9e315a991" ns2:_="">
    <xsd:import namespace="d760762f-6d0f-47a6-8fb9-606f44da57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0762f-6d0f-47a6-8fb9-606f44da57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60762f-6d0f-47a6-8fb9-606f44da57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9F9E73-9835-4677-B4E0-19A4117979A5}">
  <ds:schemaRefs>
    <ds:schemaRef ds:uri="http://schemas.microsoft.com/sharepoint/v3/contenttype/forms"/>
  </ds:schemaRefs>
</ds:datastoreItem>
</file>

<file path=customXml/itemProps2.xml><?xml version="1.0" encoding="utf-8"?>
<ds:datastoreItem xmlns:ds="http://schemas.openxmlformats.org/officeDocument/2006/customXml" ds:itemID="{CB588573-D42C-482E-A596-46361E0D3EF4}"/>
</file>

<file path=customXml/itemProps3.xml><?xml version="1.0" encoding="utf-8"?>
<ds:datastoreItem xmlns:ds="http://schemas.openxmlformats.org/officeDocument/2006/customXml" ds:itemID="{B4151E08-D531-4785-9612-E913C506F88A}">
  <ds:schemaRefs>
    <ds:schemaRef ds:uri="35bdebc1-920b-4794-897c-b5fc0995084d"/>
    <ds:schemaRef ds:uri="e3018835-b10e-4f88-a9dd-40824a0ab9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TotalTime>
  <Words>10116</Words>
  <Application>Microsoft Office PowerPoint</Application>
  <PresentationFormat>Widescreen</PresentationFormat>
  <Paragraphs>922</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Abadi Extra Light</vt:lpstr>
      <vt:lpstr>Arial</vt:lpstr>
      <vt:lpstr>Arial,Sans-Serif</vt:lpstr>
      <vt:lpstr>Calibri</vt:lpstr>
      <vt:lpstr>Wingdings</vt:lpstr>
      <vt:lpstr>Office Theme</vt:lpstr>
      <vt:lpstr>Executive Summary</vt:lpstr>
      <vt:lpstr>Primary Care Metric Summary and Benchmarking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Mark (NHS FYLDE AND WYRE CCG)</dc:creator>
  <cp:lastModifiedBy>SQUIRES, Sarah (NHS LANCASHIRE AND SOUTH CUMBRIA ICB - 02M)</cp:lastModifiedBy>
  <cp:revision>2</cp:revision>
  <cp:lastPrinted>2024-11-11T21:40:32Z</cp:lastPrinted>
  <dcterms:created xsi:type="dcterms:W3CDTF">2022-06-20T08:43:06Z</dcterms:created>
  <dcterms:modified xsi:type="dcterms:W3CDTF">2025-11-04T18:53:18Z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0x0101000A4109AFC2C6E043A4318249FC3EB332</vt:lpwstr>
  </property>
  <property fmtid="{D5CDD505-2E9C-101B-9397-08002B2CF9AE}" pid="3" name="MediaServiceImageTags">
    <vt:lpwstr/>
  </property>
</Properties>
</file>