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5C_2EC0D23B.xml" ContentType="application/vnd.ms-powerpoint.comments+xml"/>
  <Override PartName="/ppt/notesSlides/notesSlide6.xml" ContentType="application/vnd.openxmlformats-officedocument.presentationml.notesSlide+xml"/>
  <Override PartName="/ppt/comments/modernComment_25F_6C9C48E2.xml" ContentType="application/vnd.ms-powerpoint.comments+xml"/>
  <Override PartName="/ppt/notesSlides/notesSlide7.xml" ContentType="application/vnd.openxmlformats-officedocument.presentationml.notesSlide+xml"/>
  <Override PartName="/ppt/comments/modernComment_261_19449540.xml" ContentType="application/vnd.ms-powerpoint.comments+xml"/>
  <Override PartName="/ppt/notesSlides/notesSlide8.xml" ContentType="application/vnd.openxmlformats-officedocument.presentationml.notesSlide+xml"/>
  <Override PartName="/ppt/comments/modernComment_267_4F03D8F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6E_D152DD95.xml" ContentType="application/vnd.ms-powerpoint.comments+xml"/>
  <Override PartName="/ppt/comments/modernComment_26A_E2213199.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600" r:id="rId5"/>
    <p:sldId id="623" r:id="rId6"/>
    <p:sldId id="632" r:id="rId7"/>
    <p:sldId id="257" r:id="rId8"/>
    <p:sldId id="630" r:id="rId9"/>
    <p:sldId id="603" r:id="rId10"/>
    <p:sldId id="629" r:id="rId11"/>
    <p:sldId id="604" r:id="rId12"/>
    <p:sldId id="605" r:id="rId13"/>
    <p:sldId id="608" r:id="rId14"/>
    <p:sldId id="607" r:id="rId15"/>
    <p:sldId id="609" r:id="rId16"/>
    <p:sldId id="615" r:id="rId17"/>
    <p:sldId id="617" r:id="rId18"/>
    <p:sldId id="622" r:id="rId19"/>
    <p:sldId id="618" r:id="rId20"/>
    <p:sldId id="619" r:id="rId21"/>
    <p:sldId id="620" r:id="rId22"/>
    <p:sldId id="599" r:id="rId2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30270C-9EED-0161-1E99-FC6455DADD59}" name="SQUIRES, Sarah (NHS LANCASHIRE AND SOUTH CUMBRIA ICB - 02M)" initials="S0" userId="S::sarah.squires3@nhs.net::5749e81d-e6b9-4da5-a45f-089e8f227ffe" providerId="AD"/>
  <p188:author id="{D52DDA17-90A9-9B2F-5C5D-9465978D658C}" name="WARDLEWORTH, Debbie (NHS LANCASHIRE AND SOUTH CUMBRIA INTEGRATED CARE BOARD)" initials="" userId="S::debbie.wardleworth@nhs.net::4bf055ef-9c8e-4c31-a9aa-4f79bf00b672" providerId="AD"/>
  <p188:author id="{93E4EB1B-FB9E-E60E-3E3A-E01439C45ADC}" name="PRESCOTT, Faye (NHS LANCASHIRE AND SOUTH CUMBRIA INTEGRATED CARE BOARD)" initials="" userId="S::faye.prescott2@nhs.net::6c49df8b-42fc-486f-9639-b13caa9ed489" providerId="AD"/>
  <p188:author id="{F0B88425-1123-31F0-F0EB-FB6F8D922C2A}" name="WHITE, Andrew (NHS LANCASHIRE AND SOUTH CUMBRIA ICB - 02M)" initials="" userId="S::andrew.white6@nhs.net::0b949912-51c4-4928-a3f4-8453797655eb" providerId="AD"/>
  <p188:author id="{CFB6F72A-68FA-9CE9-3170-F922EC561658}" name="WRIGHT, Jennifer (NHS LANCASHIRE AND SOUTH CUMBRIA INTEGRATED CARE BOARD)" initials="JW" userId="S::jennifer.wright52@nhs.net::83183e7a-bc77-4656-a1c0-c3aca619b36f" providerId="AD"/>
  <p188:author id="{1857214C-7F82-E1A2-D34D-266FBC88FA75}" name="ANDERSON, Michael (NHS LANCASHIRE AND SOUTH CUMBRIA ICB - 00R)" initials="" userId="S::michael.anderson4@nhs.net::a258cbfb-f75a-4a02-835a-12bee3b23dcd" providerId="AD"/>
  <p188:author id="{C70F504F-48C3-AC28-8410-8394328CD6AF}" name="FEENEY, Nicola (NHS LANCASHIRE AND SOUTH CUMBRIA ICB - 00R)" initials="" userId="S::nicola.feeney1@nhs.net::1c48c686-9f57-4cbd-81a6-f1d6da47a619" providerId="AD"/>
  <p188:author id="{7877FF74-893A-B968-E9AA-AF12E0622B62}" name="HUDSPITH, Catherine (NHS LANCASHIRE AND SOUTH CUMBRIA INTEGRATED CARE BOARD)" initials="HB" userId="S::c.hudspith1@nhs.net::f51af0fa-295d-43a3-b28c-4afe3ef74197" providerId="AD"/>
  <p188:author id="{FF5FF08C-DDBD-C6C4-86C8-15CB515B41FF}" name="BAXTER, Nicola (NHS LANCASHIRE AND SOUTH CUMBRIA INTEGRATED CARE BOARD)" initials="" userId="S::nicola.baxter1@nhs.net::ebc20fe9-5901-455a-b2ea-d9515634e2a6" providerId="AD"/>
  <p188:author id="{6218A494-ECEF-F027-9CA1-DDC376E0F52D}" name="LEPIORZ, Amy (NHS LANCASHIRE AND SOUTH CUMBRIA INTEGRATED CARE BOARD)" initials="LB" userId="S::amy.lepiorz@nhs.net::2b41087c-e7e4-4d9c-b693-b5b379b3fe02" providerId="AD"/>
  <p188:author id="{6465A2C2-DFF5-EB46-9BF4-B896DC0A1F27}" name="HAWORTH, Dawn (NHS LANCASHIRE AND SOUTH CUMBRIA ICB - 00R)" initials="H0" userId="S::dawn.haworth2@nhs.net::3813837f-776c-464d-bd6f-dd7d47639a34" providerId="AD"/>
  <p188:author id="{3D2F7CCD-9CDC-4521-B764-B38F6F67C7F5}" name="ARMSTRONG, David (NHS LANCASHIRE AND SOUTH CUMBRIA INTEGRATED CARE BOARD)" initials="DA" userId="S::david.armstrong3@nhs.net::64894702-7af0-448a-a724-2e5db56f5e4d" providerId="AD"/>
  <p188:author id="{AA5327D6-4B8E-C7B4-1FE8-C158AE1E366C}" name="JUSON, Paul (NHS LANCASHIRE AND SOUTH CUMBRIA INTEGRATED CARE BOARD)" initials="" userId="S::paul.juson3@nhs.net::9dffd78d-aaa6-4b3c-9420-e5518fd2bb55" providerId="AD"/>
  <p188:author id="{FC2157DC-390B-ED81-30BC-89A002D701F0}" name="DANSON, Sarah (NHS LANCASHIRE AND SOUTH CUMBRIA INTEGRATED CARE BOARD)" initials="DB" userId="S::sarah.danson@nhs.net::a0838b8c-5a6b-4fd7-a67d-488bdbaa81ce" providerId="AD"/>
  <p188:author id="{B744DAE6-A067-D1DA-ADEC-7AC8516E6720}" name="BARKWORTH, Nicholas (NHS LANCASHIRE AND SOUTH CUMBRIA ICB - 00R)" initials="" userId="S::nick.barkworth@nhs.net::384794c4-1f0b-409a-9239-50c42693b1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DC9584"/>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guide orient="horz" pos="2137"/>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Jennifer (NHS LANCASHIRE AND SOUTH CUMBRIA INTEGRATED CARE BOARD)" userId="83183e7a-bc77-4656-a1c0-c3aca619b36f" providerId="ADAL" clId="{52D8AD01-3B68-4E43-ADA6-8C536E326628}"/>
    <pc:docChg chg="custSel addSld delSld modSld">
      <pc:chgData name="WRIGHT, Jennifer (NHS LANCASHIRE AND SOUTH CUMBRIA INTEGRATED CARE BOARD)" userId="83183e7a-bc77-4656-a1c0-c3aca619b36f" providerId="ADAL" clId="{52D8AD01-3B68-4E43-ADA6-8C536E326628}" dt="2025-06-04T06:41:18.395" v="1048" actId="20577"/>
      <pc:docMkLst>
        <pc:docMk/>
      </pc:docMkLst>
      <pc:sldChg chg="modSp mod">
        <pc:chgData name="WRIGHT, Jennifer (NHS LANCASHIRE AND SOUTH CUMBRIA INTEGRATED CARE BOARD)" userId="83183e7a-bc77-4656-a1c0-c3aca619b36f" providerId="ADAL" clId="{52D8AD01-3B68-4E43-ADA6-8C536E326628}" dt="2025-05-30T08:07:32.151" v="84" actId="13926"/>
        <pc:sldMkLst>
          <pc:docMk/>
          <pc:sldMk cId="2879475898" sldId="600"/>
        </pc:sldMkLst>
        <pc:spChg chg="mod">
          <ac:chgData name="WRIGHT, Jennifer (NHS LANCASHIRE AND SOUTH CUMBRIA INTEGRATED CARE BOARD)" userId="83183e7a-bc77-4656-a1c0-c3aca619b36f" providerId="ADAL" clId="{52D8AD01-3B68-4E43-ADA6-8C536E326628}" dt="2025-05-30T08:07:32.151" v="84" actId="13926"/>
          <ac:spMkLst>
            <pc:docMk/>
            <pc:sldMk cId="2879475898" sldId="600"/>
            <ac:spMk id="3" creationId="{3E163376-754A-466A-BEE9-6F1763FB98C3}"/>
          </ac:spMkLst>
        </pc:spChg>
      </pc:sldChg>
      <pc:sldChg chg="modSp mod">
        <pc:chgData name="WRIGHT, Jennifer (NHS LANCASHIRE AND SOUTH CUMBRIA INTEGRATED CARE BOARD)" userId="83183e7a-bc77-4656-a1c0-c3aca619b36f" providerId="ADAL" clId="{52D8AD01-3B68-4E43-ADA6-8C536E326628}" dt="2025-05-30T08:45:40.515" v="364" actId="20577"/>
        <pc:sldMkLst>
          <pc:docMk/>
          <pc:sldMk cId="784388667" sldId="604"/>
        </pc:sldMkLst>
        <pc:graphicFrameChg chg="mod modGraphic">
          <ac:chgData name="WRIGHT, Jennifer (NHS LANCASHIRE AND SOUTH CUMBRIA INTEGRATED CARE BOARD)" userId="83183e7a-bc77-4656-a1c0-c3aca619b36f" providerId="ADAL" clId="{52D8AD01-3B68-4E43-ADA6-8C536E326628}" dt="2025-05-30T08:45:40.515" v="364" actId="20577"/>
          <ac:graphicFrameMkLst>
            <pc:docMk/>
            <pc:sldMk cId="784388667" sldId="604"/>
            <ac:graphicFrameMk id="3" creationId="{4873F778-1D38-3056-9B29-377A6B2A745A}"/>
          </ac:graphicFrameMkLst>
        </pc:graphicFrameChg>
        <pc:graphicFrameChg chg="mod modGraphic">
          <ac:chgData name="WRIGHT, Jennifer (NHS LANCASHIRE AND SOUTH CUMBRIA INTEGRATED CARE BOARD)" userId="83183e7a-bc77-4656-a1c0-c3aca619b36f" providerId="ADAL" clId="{52D8AD01-3B68-4E43-ADA6-8C536E326628}" dt="2025-05-30T08:33:32.428" v="89" actId="1076"/>
          <ac:graphicFrameMkLst>
            <pc:docMk/>
            <pc:sldMk cId="784388667" sldId="604"/>
            <ac:graphicFrameMk id="9" creationId="{39B9463F-27F2-2A05-DCE7-2326CA9C8583}"/>
          </ac:graphicFrameMkLst>
        </pc:graphicFrameChg>
      </pc:sldChg>
      <pc:sldChg chg="modSp mod">
        <pc:chgData name="WRIGHT, Jennifer (NHS LANCASHIRE AND SOUTH CUMBRIA INTEGRATED CARE BOARD)" userId="83183e7a-bc77-4656-a1c0-c3aca619b36f" providerId="ADAL" clId="{52D8AD01-3B68-4E43-ADA6-8C536E326628}" dt="2025-05-30T09:20:04.090" v="365" actId="1076"/>
        <pc:sldMkLst>
          <pc:docMk/>
          <pc:sldMk cId="649839335" sldId="605"/>
        </pc:sldMkLst>
        <pc:graphicFrameChg chg="mod modGraphic">
          <ac:chgData name="WRIGHT, Jennifer (NHS LANCASHIRE AND SOUTH CUMBRIA INTEGRATED CARE BOARD)" userId="83183e7a-bc77-4656-a1c0-c3aca619b36f" providerId="ADAL" clId="{52D8AD01-3B68-4E43-ADA6-8C536E326628}" dt="2025-05-30T09:20:04.090" v="365" actId="1076"/>
          <ac:graphicFrameMkLst>
            <pc:docMk/>
            <pc:sldMk cId="649839335" sldId="605"/>
            <ac:graphicFrameMk id="3" creationId="{4873F778-1D38-3056-9B29-377A6B2A745A}"/>
          </ac:graphicFrameMkLst>
        </pc:graphicFrameChg>
      </pc:sldChg>
      <pc:sldChg chg="modSp mod">
        <pc:chgData name="WRIGHT, Jennifer (NHS LANCASHIRE AND SOUTH CUMBRIA INTEGRATED CARE BOARD)" userId="83183e7a-bc77-4656-a1c0-c3aca619b36f" providerId="ADAL" clId="{52D8AD01-3B68-4E43-ADA6-8C536E326628}" dt="2025-06-04T06:41:18.395" v="1048" actId="20577"/>
        <pc:sldMkLst>
          <pc:docMk/>
          <pc:sldMk cId="1558764855" sldId="608"/>
        </pc:sldMkLst>
        <pc:graphicFrameChg chg="mod modGraphic">
          <ac:chgData name="WRIGHT, Jennifer (NHS LANCASHIRE AND SOUTH CUMBRIA INTEGRATED CARE BOARD)" userId="83183e7a-bc77-4656-a1c0-c3aca619b36f" providerId="ADAL" clId="{52D8AD01-3B68-4E43-ADA6-8C536E326628}" dt="2025-06-04T06:41:18.395" v="1048" actId="20577"/>
          <ac:graphicFrameMkLst>
            <pc:docMk/>
            <pc:sldMk cId="1558764855" sldId="608"/>
            <ac:graphicFrameMk id="3" creationId="{4873F778-1D38-3056-9B29-377A6B2A745A}"/>
          </ac:graphicFrameMkLst>
        </pc:graphicFrameChg>
      </pc:sldChg>
      <pc:sldChg chg="modSp mod">
        <pc:chgData name="WRIGHT, Jennifer (NHS LANCASHIRE AND SOUTH CUMBRIA INTEGRATED CARE BOARD)" userId="83183e7a-bc77-4656-a1c0-c3aca619b36f" providerId="ADAL" clId="{52D8AD01-3B68-4E43-ADA6-8C536E326628}" dt="2025-05-30T09:54:48.351" v="630" actId="255"/>
        <pc:sldMkLst>
          <pc:docMk/>
          <pc:sldMk cId="873786183" sldId="617"/>
        </pc:sldMkLst>
        <pc:graphicFrameChg chg="mod modGraphic">
          <ac:chgData name="WRIGHT, Jennifer (NHS LANCASHIRE AND SOUTH CUMBRIA INTEGRATED CARE BOARD)" userId="83183e7a-bc77-4656-a1c0-c3aca619b36f" providerId="ADAL" clId="{52D8AD01-3B68-4E43-ADA6-8C536E326628}" dt="2025-05-30T09:54:48.351" v="630" actId="255"/>
          <ac:graphicFrameMkLst>
            <pc:docMk/>
            <pc:sldMk cId="873786183" sldId="617"/>
            <ac:graphicFrameMk id="3" creationId="{4873F778-1D38-3056-9B29-377A6B2A745A}"/>
          </ac:graphicFrameMkLst>
        </pc:graphicFrameChg>
      </pc:sldChg>
      <pc:sldChg chg="modSp mod">
        <pc:chgData name="WRIGHT, Jennifer (NHS LANCASHIRE AND SOUTH CUMBRIA INTEGRATED CARE BOARD)" userId="83183e7a-bc77-4656-a1c0-c3aca619b36f" providerId="ADAL" clId="{52D8AD01-3B68-4E43-ADA6-8C536E326628}" dt="2025-05-29T12:56:37.986" v="57" actId="6549"/>
        <pc:sldMkLst>
          <pc:docMk/>
          <pc:sldMk cId="3144208999" sldId="620"/>
        </pc:sldMkLst>
        <pc:graphicFrameChg chg="modGraphic">
          <ac:chgData name="WRIGHT, Jennifer (NHS LANCASHIRE AND SOUTH CUMBRIA INTEGRATED CARE BOARD)" userId="83183e7a-bc77-4656-a1c0-c3aca619b36f" providerId="ADAL" clId="{52D8AD01-3B68-4E43-ADA6-8C536E326628}" dt="2025-05-29T12:56:37.986" v="57" actId="6549"/>
          <ac:graphicFrameMkLst>
            <pc:docMk/>
            <pc:sldMk cId="3144208999" sldId="620"/>
            <ac:graphicFrameMk id="3" creationId="{4873F778-1D38-3056-9B29-377A6B2A745A}"/>
          </ac:graphicFrameMkLst>
        </pc:graphicFrameChg>
      </pc:sldChg>
      <pc:sldChg chg="addSp delSp modSp mod">
        <pc:chgData name="WRIGHT, Jennifer (NHS LANCASHIRE AND SOUTH CUMBRIA INTEGRATED CARE BOARD)" userId="83183e7a-bc77-4656-a1c0-c3aca619b36f" providerId="ADAL" clId="{52D8AD01-3B68-4E43-ADA6-8C536E326628}" dt="2025-05-29T11:46:26.017" v="55" actId="14100"/>
        <pc:sldMkLst>
          <pc:docMk/>
          <pc:sldMk cId="3688929277" sldId="632"/>
        </pc:sldMkLst>
        <pc:picChg chg="add mod">
          <ac:chgData name="WRIGHT, Jennifer (NHS LANCASHIRE AND SOUTH CUMBRIA INTEGRATED CARE BOARD)" userId="83183e7a-bc77-4656-a1c0-c3aca619b36f" providerId="ADAL" clId="{52D8AD01-3B68-4E43-ADA6-8C536E326628}" dt="2025-05-29T11:46:26.017" v="55" actId="14100"/>
          <ac:picMkLst>
            <pc:docMk/>
            <pc:sldMk cId="3688929277" sldId="632"/>
            <ac:picMk id="21" creationId="{D237BC52-FA9C-3465-455A-6A94966266C6}"/>
          </ac:picMkLst>
        </pc:picChg>
      </pc:sldChg>
      <pc:sldChg chg="add del">
        <pc:chgData name="WRIGHT, Jennifer (NHS LANCASHIRE AND SOUTH CUMBRIA INTEGRATED CARE BOARD)" userId="83183e7a-bc77-4656-a1c0-c3aca619b36f" providerId="ADAL" clId="{52D8AD01-3B68-4E43-ADA6-8C536E326628}" dt="2025-05-29T11:47:14.147" v="56" actId="2696"/>
        <pc:sldMkLst>
          <pc:docMk/>
          <pc:sldMk cId="2147429" sldId="633"/>
        </pc:sldMkLst>
      </pc:sldChg>
    </pc:docChg>
  </pc:docChgLst>
  <pc:docChgLst>
    <pc:chgData name="LEPIORZ, Amy (NHS LANCASHIRE AND SOUTH CUMBRIA INTEGRATED CARE BOARD)" userId="S::amy.lepiorz@nhs.net::2b41087c-e7e4-4d9c-b693-b5b379b3fe02" providerId="AD" clId="Web-{33DA60C0-B1E6-6348-24E5-32F32308C25A}"/>
    <pc:docChg chg="modSld">
      <pc:chgData name="LEPIORZ, Amy (NHS LANCASHIRE AND SOUTH CUMBRIA INTEGRATED CARE BOARD)" userId="S::amy.lepiorz@nhs.net::2b41087c-e7e4-4d9c-b693-b5b379b3fe02" providerId="AD" clId="Web-{33DA60C0-B1E6-6348-24E5-32F32308C25A}" dt="2025-05-29T13:04:44.443" v="17"/>
      <pc:docMkLst>
        <pc:docMk/>
      </pc:docMkLst>
      <pc:sldChg chg="modSp">
        <pc:chgData name="LEPIORZ, Amy (NHS LANCASHIRE AND SOUTH CUMBRIA INTEGRATED CARE BOARD)" userId="S::amy.lepiorz@nhs.net::2b41087c-e7e4-4d9c-b693-b5b379b3fe02" providerId="AD" clId="Web-{33DA60C0-B1E6-6348-24E5-32F32308C25A}" dt="2025-05-29T13:04:44.443" v="17"/>
        <pc:sldMkLst>
          <pc:docMk/>
          <pc:sldMk cId="3144208999" sldId="620"/>
        </pc:sldMkLst>
        <pc:graphicFrameChg chg="mod modGraphic">
          <ac:chgData name="LEPIORZ, Amy (NHS LANCASHIRE AND SOUTH CUMBRIA INTEGRATED CARE BOARD)" userId="S::amy.lepiorz@nhs.net::2b41087c-e7e4-4d9c-b693-b5b379b3fe02" providerId="AD" clId="Web-{33DA60C0-B1E6-6348-24E5-32F32308C25A}" dt="2025-05-29T13:04:44.443" v="17"/>
          <ac:graphicFrameMkLst>
            <pc:docMk/>
            <pc:sldMk cId="3144208999" sldId="620"/>
            <ac:graphicFrameMk id="3" creationId="{4873F778-1D38-3056-9B29-377A6B2A745A}"/>
          </ac:graphicFrameMkLst>
        </pc:graphicFrameChg>
      </pc:sldChg>
    </pc:docChg>
  </pc:docChgLst>
  <pc:docChgLst>
    <pc:chgData name="MCCANN, Debbie (NHS LANCASHIRE AND SOUTH CUMBRIA ICB - 00R)" userId="f7e7a5d3-a78a-463b-8b24-2ed07405baf1" providerId="ADAL" clId="{2A156912-90CB-40A7-A3E8-833C0521993E}"/>
    <pc:docChg chg="modSld">
      <pc:chgData name="MCCANN, Debbie (NHS LANCASHIRE AND SOUTH CUMBRIA ICB - 00R)" userId="f7e7a5d3-a78a-463b-8b24-2ed07405baf1" providerId="ADAL" clId="{2A156912-90CB-40A7-A3E8-833C0521993E}" dt="2025-06-06T12:26:59.383" v="1" actId="20577"/>
      <pc:docMkLst>
        <pc:docMk/>
      </pc:docMkLst>
      <pc:sldChg chg="modSp mod">
        <pc:chgData name="MCCANN, Debbie (NHS LANCASHIRE AND SOUTH CUMBRIA ICB - 00R)" userId="f7e7a5d3-a78a-463b-8b24-2ed07405baf1" providerId="ADAL" clId="{2A156912-90CB-40A7-A3E8-833C0521993E}" dt="2025-06-06T12:26:59.383" v="1" actId="20577"/>
        <pc:sldMkLst>
          <pc:docMk/>
          <pc:sldMk cId="2879475898" sldId="600"/>
        </pc:sldMkLst>
        <pc:spChg chg="mod">
          <ac:chgData name="MCCANN, Debbie (NHS LANCASHIRE AND SOUTH CUMBRIA ICB - 00R)" userId="f7e7a5d3-a78a-463b-8b24-2ed07405baf1" providerId="ADAL" clId="{2A156912-90CB-40A7-A3E8-833C0521993E}" dt="2025-06-06T12:26:59.383" v="1" actId="20577"/>
          <ac:spMkLst>
            <pc:docMk/>
            <pc:sldMk cId="2879475898" sldId="600"/>
            <ac:spMk id="3" creationId="{3E163376-754A-466A-BEE9-6F1763FB98C3}"/>
          </ac:spMkLst>
        </pc:spChg>
      </pc:sldChg>
    </pc:docChg>
  </pc:docChgLst>
</pc:chgInfo>
</file>

<file path=ppt/comments/modernComment_25C_2EC0D23B.xml><?xml version="1.0" encoding="utf-8"?>
<p188:cmLst xmlns:a="http://schemas.openxmlformats.org/drawingml/2006/main" xmlns:r="http://schemas.openxmlformats.org/officeDocument/2006/relationships" xmlns:p188="http://schemas.microsoft.com/office/powerpoint/2018/8/main">
  <p188:cm id="{45CC5169-25E5-44CD-9EAD-0816E2F28FAA}" authorId="{CFB6F72A-68FA-9CE9-3170-F922EC561658}" status="resolved" created="2025-04-30T15:01:32.414" complete="100000">
    <pc:sldMkLst xmlns:pc="http://schemas.microsoft.com/office/powerpoint/2013/main/command">
      <pc:docMk/>
      <pc:sldMk cId="784388667" sldId="604"/>
    </pc:sldMkLst>
    <p188:txBody>
      <a:bodyPr/>
      <a:lstStyle/>
      <a:p>
        <a:r>
          <a:rPr lang="en-GB"/>
          <a:t>Metric lead, please confirm when updated</a:t>
        </a:r>
      </a:p>
    </p188:txBody>
  </p188:cm>
  <p188:cm id="{8EBBBBB3-8161-4D53-A6CD-E51CF9AEDC2A}" authorId="{CFB6F72A-68FA-9CE9-3170-F922EC561658}" status="resolved" created="2025-04-30T15:01:45.847" complete="100000">
    <pc:sldMkLst xmlns:pc="http://schemas.microsoft.com/office/powerpoint/2013/main/command">
      <pc:docMk/>
      <pc:sldMk cId="784388667" sldId="604"/>
    </pc:sldMkLst>
    <p188:txBody>
      <a:bodyPr/>
      <a:lstStyle/>
      <a:p>
        <a:r>
          <a:rPr lang="en-GB"/>
          <a:t>SRO, please confirm when reviewed</a:t>
        </a:r>
      </a:p>
    </p188:txBody>
  </p188:cm>
  <p188:cm id="{A990253D-FA2D-4D4C-9ADC-4E3D1F9E37BA}" authorId="{CFB6F72A-68FA-9CE9-3170-F922EC561658}" status="resolved" created="2025-04-30T15:03:10.439" startDate="2025-04-30T15:03:10.439" dueDate="2025-04-30T15:03:10.439" assignedTo="{AA5327D6-4B8E-C7B4-1FE8-C158AE1E366C}" complete="100000" title="@JUSON, Paul (NHS LANCASHIRE AND SOUTH CUMBRIA INTEGRATED CARE BOARD) could you please advise on the updated ARRS recruitment figures? Thank you">
    <pc:sldMkLst xmlns:pc="http://schemas.microsoft.com/office/powerpoint/2013/main/command">
      <pc:docMk/>
      <pc:sldMk cId="784388667" sldId="604"/>
    </pc:sldMkLst>
    <p188:replyLst>
      <p188:reply id="{9122F2F1-86B3-439D-BCED-422993068D2B}" authorId="{AA5327D6-4B8E-C7B4-1FE8-C158AE1E366C}" created="2025-05-02T10:25:05.901">
        <p188:txBody>
          <a:bodyPr/>
          <a:lstStyle/>
          <a:p>
            <a:r>
              <a:rPr lang="en-GB"/>
              <a:t>They are still trying but are yet to be filled.</a:t>
            </a:r>
          </a:p>
        </p188:txBody>
      </p188:reply>
      <p188:reply id="{8F9665CE-9DA6-4F52-8035-ED84B3DBA6A9}" authorId="{AA5327D6-4B8E-C7B4-1FE8-C158AE1E366C}" created="2025-05-02T10:25:21.308">
        <p188:txBody>
          <a:bodyPr/>
          <a:lstStyle/>
          <a:p>
            <a:r>
              <a:rPr lang="en-GB"/>
              <a:t>so no change I am afraid</a:t>
            </a:r>
          </a:p>
        </p188:txBody>
      </p188:reply>
    </p188:replyLst>
    <p188:txBody>
      <a:bodyPr/>
      <a:lstStyle/>
      <a:p>
        <a:r>
          <a:rPr lang="en-GB"/>
          <a:t>[@JUSON, Paul (NHS LANCASHIRE AND SOUTH CUMBRIA INTEGRATED CARE BOARD)]  could you please advise on the updated ARRS recruitment figures? Thank you</a:t>
        </a:r>
      </a:p>
    </p188:txBody>
    <p188:extLst>
      <p:ext xmlns:p="http://schemas.openxmlformats.org/presentationml/2006/main" uri="{5BB2D875-25FF-4072-B9AC-8F64D62656EB}">
        <p228:taskDetails xmlns:p228="http://schemas.microsoft.com/office/powerpoint/2022/08/main">
          <p228:history>
            <p228:event time="2025-04-30T15:03:10.439" id="{9918A6AB-22EA-4069-88DF-CCA33C222C23}">
              <p228:atrbtn authorId="{CFB6F72A-68FA-9CE9-3170-F922EC561658}"/>
              <p228:anchr>
                <p228:comment id="{A990253D-FA2D-4D4C-9ADC-4E3D1F9E37BA}"/>
              </p228:anchr>
              <p228:add/>
            </p228:event>
            <p228:event time="2025-04-30T15:03:10.439" id="{212B9493-45D3-439A-A120-9F0CA69BA070}">
              <p228:atrbtn authorId="{CFB6F72A-68FA-9CE9-3170-F922EC561658}"/>
              <p228:anchr>
                <p228:comment id="{A990253D-FA2D-4D4C-9ADC-4E3D1F9E37BA}"/>
              </p228:anchr>
              <p228:asgn authorId="{AA5327D6-4B8E-C7B4-1FE8-C158AE1E366C}"/>
            </p228:event>
            <p228:event time="2025-04-30T15:03:10.439" id="{942DB855-DF9B-4006-818C-9A88EFB3AAB2}">
              <p228:atrbtn authorId="{CFB6F72A-68FA-9CE9-3170-F922EC561658}"/>
              <p228:anchr>
                <p228:comment id="{A990253D-FA2D-4D4C-9ADC-4E3D1F9E37BA}"/>
              </p228:anchr>
              <p228:title val="@JUSON, Paul (NHS LANCASHIRE AND SOUTH CUMBRIA INTEGRATED CARE BOARD) could you please advise on the updated ARRS recruitment figures? Thank you"/>
            </p228:event>
            <p228:event time="2025-04-30T15:03:10.439" id="{C64ED712-DA62-4987-8F28-FB5E8C34D429}">
              <p228:atrbtn authorId="{CFB6F72A-68FA-9CE9-3170-F922EC561658}"/>
              <p228:anchr>
                <p228:comment id="{A990253D-FA2D-4D4C-9ADC-4E3D1F9E37BA}"/>
              </p228:anchr>
              <p228:date stDt="2025-04-30T15:03:10.439" endDt="2025-04-30T15:03:10.439"/>
            </p228:event>
            <p228:event time="2025-05-08T10:04:41.825" id="{73B02CA2-A14D-4481-A9BE-E5B087CB3C17}">
              <p228:atrbtn authorId="{CFB6F72A-68FA-9CE9-3170-F922EC561658}"/>
              <p228:anchr>
                <p228:comment id="{00000000-0000-0000-0000-000000000000}"/>
              </p228:anchr>
              <p228:pcntCmplt val="100000"/>
            </p228:event>
          </p228:history>
        </p228:taskDetails>
      </p:ext>
    </p188:extLst>
  </p188:cm>
</p188:cmLst>
</file>

<file path=ppt/comments/modernComment_25F_6C9C48E2.xml><?xml version="1.0" encoding="utf-8"?>
<p188:cmLst xmlns:a="http://schemas.openxmlformats.org/drawingml/2006/main" xmlns:r="http://schemas.openxmlformats.org/officeDocument/2006/relationships" xmlns:p188="http://schemas.microsoft.com/office/powerpoint/2018/8/main">
  <p188:cm id="{AA21598A-868E-43F6-B275-3F19BE4B11D9}" authorId="{CFB6F72A-68FA-9CE9-3170-F922EC561658}" status="resolved" created="2025-05-02T09:15:13.395" startDate="2025-05-08T13:31:08.134" dueDate="2025-05-08T13:31:08.134" assignedTo="{FF5FF08C-DDBD-C6C4-86C8-15CB515B41FF}" complete="100000" title="@BAXTER, Nicola (NHS LANCASHIRE AND SOUTH CUMBRIA INTEGRATED CARE BOARD) Could you please advise if you have any revision for the anti microbial resistance metric for the IPCP report? Thanks very much">
    <pc:sldMkLst xmlns:pc="http://schemas.microsoft.com/office/powerpoint/2013/main/command">
      <pc:docMk/>
      <pc:sldMk cId="1822181602" sldId="607"/>
    </pc:sldMkLst>
    <p188:replyLst>
      <p188:reply id="{2270BBB9-A046-47DF-A7FB-6DCF2FE8FC4B}" authorId="{CFB6F72A-68FA-9CE9-3170-F922EC561658}" created="2025-05-08T13:31:08.134">
        <p188:txBody>
          <a:bodyPr/>
          <a:lstStyle/>
          <a:p>
            <a:r>
              <a:rPr lang="en-GB"/>
              <a:t>[@BAXTER, Nicola (NHS LANCASHIRE AND SOUTH CUMBRIA INTEGRATED CARE BOARD)] Could you please advise if you have any revision for the anti microbial resistance metric for the IPCP report? Thanks very much</a:t>
            </a:r>
          </a:p>
        </p188:txBody>
      </p188:reply>
      <p188:reply id="{142C3CB3-337A-4437-B760-7145A36C1D2F}" authorId="{FF5FF08C-DDBD-C6C4-86C8-15CB515B41FF}" created="2025-05-08T13:52:59.933">
        <p188:txBody>
          <a:bodyPr/>
          <a:lstStyle/>
          <a:p>
            <a:r>
              <a:rPr lang="en-GB"/>
              <a:t>Thanks for the reminder Jennifer.  February is the most up to date data we have on aristotle, so nothing further to update sorry.</a:t>
            </a:r>
          </a:p>
        </p188:txBody>
      </p188:reply>
    </p188:replyLst>
    <p188:txBody>
      <a:bodyPr/>
      <a:lstStyle/>
      <a:p>
        <a:r>
          <a:rPr lang="en-GB"/>
          <a:t>Metric lead, please confirm when updated</a:t>
        </a:r>
      </a:p>
    </p188:txBody>
    <p188:extLst>
      <p:ext xmlns:p="http://schemas.openxmlformats.org/presentationml/2006/main" uri="{5BB2D875-25FF-4072-B9AC-8F64D62656EB}">
        <p228:taskDetails xmlns:p228="http://schemas.microsoft.com/office/powerpoint/2022/08/main">
          <p228:history>
            <p228:event time="2025-05-08T13:31:08.134" id="{2293CDD6-EBC5-4E8A-B8C1-25178F958F76}">
              <p228:atrbtn authorId="{CFB6F72A-68FA-9CE9-3170-F922EC561658}"/>
              <p228:anchr>
                <p228:comment id="{2270BBB9-A046-47DF-A7FB-6DCF2FE8FC4B}"/>
              </p228:anchr>
              <p228:add/>
            </p228:event>
            <p228:event time="2025-05-08T13:31:08.134" id="{8FDF8AD0-3477-4F9C-A46B-AF3870880161}">
              <p228:atrbtn authorId="{CFB6F72A-68FA-9CE9-3170-F922EC561658}"/>
              <p228:anchr>
                <p228:comment id="{2270BBB9-A046-47DF-A7FB-6DCF2FE8FC4B}"/>
              </p228:anchr>
              <p228:asgn authorId="{FF5FF08C-DDBD-C6C4-86C8-15CB515B41FF}"/>
            </p228:event>
            <p228:event time="2025-05-08T13:31:08.134" id="{08C86B34-7C2C-48A3-9E6A-7515A908EF39}">
              <p228:atrbtn authorId="{CFB6F72A-68FA-9CE9-3170-F922EC561658}"/>
              <p228:anchr>
                <p228:comment id="{2270BBB9-A046-47DF-A7FB-6DCF2FE8FC4B}"/>
              </p228:anchr>
              <p228:date stDt="2025-05-08T13:31:08.134" endDt="2025-05-08T13:31:08.134"/>
            </p228:event>
            <p228:event time="2025-05-08T13:31:08.134" id="{ED0AC4F4-9DED-4C18-8754-38FF1AB52937}">
              <p228:atrbtn authorId="{CFB6F72A-68FA-9CE9-3170-F922EC561658}"/>
              <p228:anchr>
                <p228:comment id="{2270BBB9-A046-47DF-A7FB-6DCF2FE8FC4B}"/>
              </p228:anchr>
              <p228:title val="@BAXTER, Nicola (NHS LANCASHIRE AND SOUTH CUMBRIA INTEGRATED CARE BOARD) Could you please advise if you have any revision for the anti microbial resistance metric for the IPCP report? Thanks very much"/>
            </p228:event>
            <p228:event time="2025-05-08T14:54:27.895" id="{6437EF25-8C59-4209-B1FE-B9FDA076915C}">
              <p228:atrbtn authorId="{CFB6F72A-68FA-9CE9-3170-F922EC561658}"/>
              <p228:anchr>
                <p228:comment id="{00000000-0000-0000-0000-000000000000}"/>
              </p228:anchr>
              <p228:pcntCmplt val="100000"/>
            </p228:event>
            <p228:event time="2025-05-09T06:58:43.789" id="{4A982785-4D16-4726-837E-76CC08E67D89}">
              <p228:atrbtn authorId="{CFB6F72A-68FA-9CE9-3170-F922EC561658}"/>
              <p228:anchr>
                <p228:comment id="{00000000-0000-0000-0000-000000000000}"/>
              </p228:anchr>
              <p228:pcntCmplt val="0"/>
            </p228:event>
            <p228:event time="2025-05-09T14:16:04.231" id="{2A5FBACE-E04F-4F8A-B0D5-583D6312DCD2}">
              <p228:atrbtn authorId="{CFB6F72A-68FA-9CE9-3170-F922EC561658}"/>
              <p228:anchr>
                <p228:comment id="{00000000-0000-0000-0000-000000000000}"/>
              </p228:anchr>
              <p228:pcntCmplt val="100000"/>
            </p228:event>
          </p228:history>
        </p228:taskDetails>
      </p:ext>
    </p188:extLst>
  </p188:cm>
  <p188:cm id="{5F9970C6-ADD6-47EB-B0F1-7DB3E3671D98}" authorId="{CFB6F72A-68FA-9CE9-3170-F922EC561658}" status="resolved" created="2025-05-02T09:15:30.782" complete="100000">
    <pc:sldMkLst xmlns:pc="http://schemas.microsoft.com/office/powerpoint/2013/main/command">
      <pc:docMk/>
      <pc:sldMk cId="1822181602" sldId="607"/>
    </pc:sldMkLst>
    <p188:txBody>
      <a:bodyPr/>
      <a:lstStyle/>
      <a:p>
        <a:r>
          <a:rPr lang="en-GB"/>
          <a:t>SRO, please confirm when reviewed</a:t>
        </a:r>
      </a:p>
    </p188:txBody>
  </p188:cm>
</p188:cmLst>
</file>

<file path=ppt/comments/modernComment_261_19449540.xml><?xml version="1.0" encoding="utf-8"?>
<p188:cmLst xmlns:a="http://schemas.openxmlformats.org/drawingml/2006/main" xmlns:r="http://schemas.openxmlformats.org/officeDocument/2006/relationships" xmlns:p188="http://schemas.microsoft.com/office/powerpoint/2018/8/main">
  <p188:cm id="{F23AA1DB-DA06-48B2-9724-AFCBBE6AE182}" authorId="{CFB6F72A-68FA-9CE9-3170-F922EC561658}" status="resolved" created="2025-05-02T09:15:57.317" startDate="2025-05-08T13:28:27.950" dueDate="2025-05-08T13:28:27.950" assignedTo="{93E4EB1B-FB9E-E60E-3E3A-E01439C45ADC}" complete="100000" title="@BAXTER, Nicola (NHS LANCASHIRE AND SOUTH CUMBRIA INTEGRATED CARE BOARD) Could you please advise if you have any revisions he the high dose metric for the IPCP report? Thanks very much">
    <pc:sldMkLst xmlns:pc="http://schemas.microsoft.com/office/powerpoint/2013/main/command">
      <pc:docMk/>
      <pc:sldMk cId="423925056" sldId="609"/>
    </pc:sldMkLst>
    <p188:replyLst>
      <p188:reply id="{14EF98BC-365B-45B5-95CD-BE466BF46EF3}" authorId="{CFB6F72A-68FA-9CE9-3170-F922EC561658}" created="2025-05-08T13:29:39.914">
        <p188:txBody>
          <a:bodyPr/>
          <a:lstStyle/>
          <a:p>
            <a:r>
              <a:rPr lang="en-GB"/>
              <a:t>[@PRESCOTT, Faye (NHS LANCASHIRE AND SOUTH CUMBRIA INTEGRATED CARE BOARD)] Could you please advise if you have any revisions he the high dose metric for the IPCP report? Thanks very much</a:t>
            </a:r>
          </a:p>
        </p188:txBody>
      </p188:reply>
      <p188:reply id="{44F7BF2C-4EE6-4F11-9BA0-E1267DEECF32}" authorId="{FF5FF08C-DDBD-C6C4-86C8-15CB515B41FF}" created="2025-05-08T14:16:24.775">
        <p188:txBody>
          <a:bodyPr/>
          <a:lstStyle/>
          <a:p>
            <a:r>
              <a:rPr lang="en-US"/>
              <a:t>Opioids please ask Faye Prescott to update.  Many thanks</a:t>
            </a:r>
          </a:p>
        </p188:txBody>
      </p188:reply>
    </p188:replyLst>
    <p188:txBody>
      <a:bodyPr/>
      <a:lstStyle/>
      <a:p>
        <a:r>
          <a:rPr lang="en-GB"/>
          <a:t>Metric lead, please confirm when updated</a:t>
        </a:r>
      </a:p>
    </p188:txBody>
    <p188:extLst>
      <p:ext xmlns:p="http://schemas.openxmlformats.org/presentationml/2006/main" uri="{5BB2D875-25FF-4072-B9AC-8F64D62656EB}">
        <p228:taskDetails xmlns:p228="http://schemas.microsoft.com/office/powerpoint/2022/08/main">
          <p228:history>
            <p228:event time="2025-05-08T13:28:27.966" id="{EA6BF557-CD5C-402A-BC8E-2A666A337357}">
              <p228:atrbtn authorId="{CFB6F72A-68FA-9CE9-3170-F922EC561658}"/>
              <p228:anchr>
                <p228:comment id="{C3587FD3-A50C-4835-B9D7-56BFEDF8A68A}"/>
              </p228:anchr>
              <p228:add/>
            </p228:event>
            <p228:event time="2025-05-08T13:28:27.966" id="{4CC3BA84-9D82-4A07-84F5-F547FEE9D28F}">
              <p228:atrbtn authorId="{CFB6F72A-68FA-9CE9-3170-F922EC561658}"/>
              <p228:anchr>
                <p228:comment id="{C3587FD3-A50C-4835-B9D7-56BFEDF8A68A}"/>
              </p228:anchr>
              <p228:asgn authorId="{FF5FF08C-DDBD-C6C4-86C8-15CB515B41FF}"/>
            </p228:event>
            <p228:event time="2025-05-08T13:28:27.966" id="{90932C9C-0ED2-4221-B148-500AE2568607}">
              <p228:atrbtn authorId="{CFB6F72A-68FA-9CE9-3170-F922EC561658}"/>
              <p228:anchr>
                <p228:comment id="{C3587FD3-A50C-4835-B9D7-56BFEDF8A68A}"/>
              </p228:anchr>
              <p228:date stDt="2025-05-08T13:28:27.950" endDt="2025-05-08T13:28:27.950"/>
            </p228:event>
            <p228:event time="2025-05-08T13:28:27.966" id="{908E9821-88B8-4E83-BD0F-D0BA0836896E}">
              <p228:atrbtn authorId="{CFB6F72A-68FA-9CE9-3170-F922EC561658}"/>
              <p228:anchr>
                <p228:comment id="{C3587FD3-A50C-4835-B9D7-56BFEDF8A68A}"/>
              </p228:anchr>
              <p228:title val="@BAXTER, Nicola (NHS LANCASHIRE AND SOUTH CUMBRIA INTEGRATED CARE BOARD) Could you please advise if you have any revisions he the high dose metric for the IPCP report? Thanks very much"/>
            </p228:event>
            <p228:event time="2025-05-08T13:29:39.914" id="{6EDD2659-ED43-46A4-9A70-7E794B3B3AE8}">
              <p228:atrbtn authorId="{CFB6F72A-68FA-9CE9-3170-F922EC561658}"/>
              <p228:anchr>
                <p228:comment id="{14EF98BC-365B-45B5-95CD-BE466BF46EF3}"/>
              </p228:anchr>
              <p228:unasgnAll/>
            </p228:event>
            <p228:event time="2025-05-08T13:29:39.914" id="{71CC13A5-A4A7-4D67-A8B9-15C4B8E5C70E}">
              <p228:atrbtn authorId="{CFB6F72A-68FA-9CE9-3170-F922EC561658}"/>
              <p228:anchr>
                <p228:comment id="{14EF98BC-365B-45B5-95CD-BE466BF46EF3}"/>
              </p228:anchr>
              <p228:asgn authorId="{93E4EB1B-FB9E-E60E-3E3A-E01439C45ADC}"/>
            </p228:event>
            <p228:event time="2025-05-15T06:54:16.793" id="{C02B71B1-F1C9-4908-90DB-80D70F776B6C}">
              <p228:atrbtn authorId="{CFB6F72A-68FA-9CE9-3170-F922EC561658}"/>
              <p228:anchr>
                <p228:comment id="{00000000-0000-0000-0000-000000000000}"/>
              </p228:anchr>
              <p228:pcntCmplt val="100000"/>
            </p228:event>
          </p228:history>
        </p228:taskDetails>
      </p:ext>
    </p188:extLst>
  </p188:cm>
  <p188:cm id="{A6FE5840-3219-4881-B029-E7E737B28253}" authorId="{CFB6F72A-68FA-9CE9-3170-F922EC561658}" status="resolved" created="2025-05-02T09:16:11.971" startDate="2025-05-14T14:37:52.358" dueDate="2025-05-14T14:37:52.358" assignedTo="{F0B88425-1123-31F0-F0EB-FB6F8D922C2A}" complete="100000" title="@WHITE, Andrew (NHS LANCASHIRE AND SOUTH CUMBRIA ICB - 02M) Could you please review slide 12 high dose opioids following Faye updating. Thank you">
    <pc:sldMkLst xmlns:pc="http://schemas.microsoft.com/office/powerpoint/2013/main/command">
      <pc:docMk/>
      <pc:sldMk cId="423925056" sldId="609"/>
    </pc:sldMkLst>
    <p188:replyLst>
      <p188:reply id="{52A2E389-E696-4B11-A249-D4E3B828A611}" authorId="{CFB6F72A-68FA-9CE9-3170-F922EC561658}" created="2025-05-14T14:37:52.358">
        <p188:txBody>
          <a:bodyPr/>
          <a:lstStyle/>
          <a:p>
            <a:r>
              <a:rPr lang="en-GB"/>
              <a:t>[@WHITE, Andrew (NHS LANCASHIRE AND SOUTH CUMBRIA ICB - 02M)] Could you please review slide 12 high dose opioids  following Faye updating. Thank you</a:t>
            </a:r>
          </a:p>
        </p188:txBody>
      </p188:reply>
      <p188:reply id="{6493453D-732F-4BC6-A4AB-07EB4962FDAA}" authorId="{F0B88425-1123-31F0-F0EB-FB6F8D922C2A}" created="2025-05-14T21:14:23.199">
        <p188:txBody>
          <a:bodyPr/>
          <a:lstStyle/>
          <a:p>
            <a:r>
              <a:rPr lang="en-GB"/>
              <a:t>approved</a:t>
            </a:r>
          </a:p>
        </p188:txBody>
      </p188:reply>
    </p188:replyLst>
    <p188:txBody>
      <a:bodyPr/>
      <a:lstStyle/>
      <a:p>
        <a:r>
          <a:rPr lang="en-GB"/>
          <a:t>SRO, please confirm when reviewed</a:t>
        </a:r>
      </a:p>
    </p188:txBody>
    <p188:extLst>
      <p:ext xmlns:p="http://schemas.openxmlformats.org/presentationml/2006/main" uri="{5BB2D875-25FF-4072-B9AC-8F64D62656EB}">
        <p228:taskDetails xmlns:p228="http://schemas.microsoft.com/office/powerpoint/2022/08/main">
          <p228:history>
            <p228:event time="2025-05-14T14:37:52.374" id="{7A4EADED-A243-40A7-A624-01E5FAA45366}">
              <p228:atrbtn authorId="{CFB6F72A-68FA-9CE9-3170-F922EC561658}"/>
              <p228:anchr>
                <p228:comment id="{52A2E389-E696-4B11-A249-D4E3B828A611}"/>
              </p228:anchr>
              <p228:add/>
            </p228:event>
            <p228:event time="2025-05-14T14:37:52.374" id="{80B5B454-FD0D-4F0B-B25D-4CA53E69AE11}">
              <p228:atrbtn authorId="{CFB6F72A-68FA-9CE9-3170-F922EC561658}"/>
              <p228:anchr>
                <p228:comment id="{52A2E389-E696-4B11-A249-D4E3B828A611}"/>
              </p228:anchr>
              <p228:asgn authorId="{F0B88425-1123-31F0-F0EB-FB6F8D922C2A}"/>
            </p228:event>
            <p228:event time="2025-05-14T14:37:52.374" id="{EC6EAEED-6B36-4153-ACEB-38FFC32EFF01}">
              <p228:atrbtn authorId="{CFB6F72A-68FA-9CE9-3170-F922EC561658}"/>
              <p228:anchr>
                <p228:comment id="{52A2E389-E696-4B11-A249-D4E3B828A611}"/>
              </p228:anchr>
              <p228:date stDt="2025-05-14T14:37:52.358" endDt="2025-05-14T14:37:52.358"/>
            </p228:event>
            <p228:event time="2025-05-14T14:37:52.374" id="{E747986C-7462-480C-9D29-A59B0FD5FDAE}">
              <p228:atrbtn authorId="{CFB6F72A-68FA-9CE9-3170-F922EC561658}"/>
              <p228:anchr>
                <p228:comment id="{52A2E389-E696-4B11-A249-D4E3B828A611}"/>
              </p228:anchr>
              <p228:title val="@WHITE, Andrew (NHS LANCASHIRE AND SOUTH CUMBRIA ICB - 02M) Could you please review slide 12 high dose opioids following Faye updating. Thank you"/>
            </p228:event>
            <p228:event time="2025-05-15T06:54:22.255" id="{F4B56891-6A2D-43B4-A133-36DC377F5DE5}">
              <p228:atrbtn authorId="{CFB6F72A-68FA-9CE9-3170-F922EC561658}"/>
              <p228:anchr>
                <p228:comment id="{00000000-0000-0000-0000-000000000000}"/>
              </p228:anchr>
              <p228:pcntCmplt val="100000"/>
            </p228:event>
          </p228:history>
        </p228:taskDetails>
      </p:ext>
    </p188:extLst>
  </p188:cm>
  <p188:cm id="{E594044B-91DA-445B-98E2-59B584CD6636}" authorId="{CFB6F72A-68FA-9CE9-3170-F922EC561658}" status="resolved" created="2025-05-14T13:15:35.226" startDate="2025-05-14T13:15:35.226" dueDate="2025-05-14T13:15:35.226" assignedTo="{93E4EB1B-FB9E-E60E-3E3A-E01439C45ADC}" complete="100000" title="@PRESCOTT, Faye (NHS LANCASHIRE AND SOUTH CUMBRIA INTEGRATED CARE BOARD) Could you please review the update section? Is there an update on the bullets in green and are you happy with the bullets highlighted yellow">
    <ac:deMkLst xmlns:ac="http://schemas.microsoft.com/office/drawing/2013/main/command">
      <pc:docMk xmlns:pc="http://schemas.microsoft.com/office/powerpoint/2013/main/command"/>
      <pc:sldMk xmlns:pc="http://schemas.microsoft.com/office/powerpoint/2013/main/command" cId="423925056" sldId="609"/>
      <ac:graphicFrameMk id="3" creationId="{4873F778-1D38-3056-9B29-377A6B2A745A}"/>
    </ac:deMkLst>
    <p188:replyLst>
      <p188:reply id="{CB4C1706-7C54-4CB7-A86B-E8753C5F8A8E}" authorId="{93E4EB1B-FB9E-E60E-3E3A-E01439C45ADC}" created="2025-05-14T13:23:46.393">
        <p188:txBody>
          <a:bodyPr/>
          <a:lstStyle/>
          <a:p>
            <a:r>
              <a:rPr lang="en-GB"/>
              <a:t>done thanks for your support Jennifer</a:t>
            </a:r>
          </a:p>
        </p188:txBody>
      </p188:reply>
    </p188:replyLst>
    <p188:txBody>
      <a:bodyPr/>
      <a:lstStyle/>
      <a:p>
        <a:r>
          <a:rPr lang="en-GB"/>
          <a:t>[@PRESCOTT, Faye (NHS LANCASHIRE AND SOUTH CUMBRIA INTEGRATED CARE BOARD)] Could you please review the update section? Is there an update on the bullets in green and are you happy with the bullets highlighted yellow</a:t>
        </a:r>
      </a:p>
    </p188:txBody>
    <p188:extLst>
      <p:ext xmlns:p="http://schemas.openxmlformats.org/presentationml/2006/main" uri="{5BB2D875-25FF-4072-B9AC-8F64D62656EB}">
        <p228:taskDetails xmlns:p228="http://schemas.microsoft.com/office/powerpoint/2022/08/main">
          <p228:history>
            <p228:event time="2025-05-14T13:15:35.226" id="{C783C927-F8A1-482A-BC94-3477A2415D49}">
              <p228:atrbtn authorId="{CFB6F72A-68FA-9CE9-3170-F922EC561658}"/>
              <p228:anchr>
                <p228:comment id="{E594044B-91DA-445B-98E2-59B584CD6636}"/>
              </p228:anchr>
              <p228:add/>
            </p228:event>
            <p228:event time="2025-05-14T13:15:35.226" id="{33E33DE0-E9CF-4ED8-9E5E-324E8883EED1}">
              <p228:atrbtn authorId="{CFB6F72A-68FA-9CE9-3170-F922EC561658}"/>
              <p228:anchr>
                <p228:comment id="{E594044B-91DA-445B-98E2-59B584CD6636}"/>
              </p228:anchr>
              <p228:asgn authorId="{93E4EB1B-FB9E-E60E-3E3A-E01439C45ADC}"/>
            </p228:event>
            <p228:event time="2025-05-14T13:15:35.226" id="{CC4411BB-B87E-41D0-AA47-38957C1928A4}">
              <p228:atrbtn authorId="{CFB6F72A-68FA-9CE9-3170-F922EC561658}"/>
              <p228:anchr>
                <p228:comment id="{E594044B-91DA-445B-98E2-59B584CD6636}"/>
              </p228:anchr>
              <p228:title val="@PRESCOTT, Faye (NHS LANCASHIRE AND SOUTH CUMBRIA INTEGRATED CARE BOARD) Could you please review the update section? Is there an update on the bullets in green and are you happy with the bullets highlighted yellow"/>
            </p228:event>
            <p228:event time="2025-05-14T13:15:35.226" id="{9D8016AD-A13E-4BBC-84B7-DC0B8B382E91}">
              <p228:atrbtn authorId="{CFB6F72A-68FA-9CE9-3170-F922EC561658}"/>
              <p228:anchr>
                <p228:comment id="{E594044B-91DA-445B-98E2-59B584CD6636}"/>
              </p228:anchr>
              <p228:date stDt="2025-05-14T13:15:35.226" endDt="2025-05-14T13:15:35.226"/>
            </p228:event>
            <p228:event time="2025-05-15T06:54:46.041" id="{190AEF9E-1D15-4F14-A07B-64FF37A7026A}">
              <p228:atrbtn authorId="{CFB6F72A-68FA-9CE9-3170-F922EC561658}"/>
              <p228:anchr>
                <p228:comment id="{00000000-0000-0000-0000-000000000000}"/>
              </p228:anchr>
              <p228:pcntCmplt val="100000"/>
            </p228:event>
          </p228:history>
        </p228:taskDetails>
      </p:ext>
    </p188:extLst>
  </p188:cm>
</p188:cmLst>
</file>

<file path=ppt/comments/modernComment_267_4F03D8FA.xml><?xml version="1.0" encoding="utf-8"?>
<p188:cmLst xmlns:a="http://schemas.openxmlformats.org/drawingml/2006/main" xmlns:r="http://schemas.openxmlformats.org/officeDocument/2006/relationships" xmlns:p188="http://schemas.microsoft.com/office/powerpoint/2018/8/main">
  <p188:cm id="{3CB0CC77-BE65-4095-B6AA-4512CB0AA5F9}" authorId="{CFB6F72A-68FA-9CE9-3170-F922EC561658}" status="resolved" created="2025-05-01T12:30:40.363" startDate="2025-05-02T12:13:30.662" dueDate="2025-05-02T12:13:30.662" assignedTo="{7877FF74-893A-B968-E9AA-AF12E0622B62}" complete="100000" title="@WRIGHT, Jennifer (NHS LANCASHIRE AND SOUTH CUMBRIA INTEGRATED CARE BOARD) updated. with Debbie Wardleworth for SRO approval">
    <pc:sldMkLst xmlns:pc="http://schemas.microsoft.com/office/powerpoint/2013/main/command">
      <pc:docMk/>
      <pc:sldMk cId="1325652218" sldId="615"/>
    </pc:sldMkLst>
    <p188:replyLst>
      <p188:reply id="{8E5BDB23-7966-49C9-AAE3-3B2FDFB0F7A8}" authorId="{7877FF74-893A-B968-E9AA-AF12E0622B62}" created="2025-05-02T12:13:30.662">
        <p188:txBody>
          <a:bodyPr/>
          <a:lstStyle/>
          <a:p>
            <a:r>
              <a:rPr lang="en-GB"/>
              <a:t>[@WRIGHT, Jennifer (NHS LANCASHIRE AND SOUTH CUMBRIA INTEGRATED CARE BOARD)]  updated.  with Debbie Wardleworth for SRO approval</a:t>
            </a:r>
          </a:p>
        </p188:txBody>
      </p188:reply>
      <p188:reply id="{904AFE15-6E8B-4163-878C-87C71E94E605}" authorId="{CFB6F72A-68FA-9CE9-3170-F922EC561658}" created="2025-05-08T14:09:37.238">
        <p188:txBody>
          <a:bodyPr/>
          <a:lstStyle/>
          <a:p>
            <a:r>
              <a:rPr lang="en-GB"/>
              <a:t>[@HUDSPITH, Catherine (NHS LANCASHIRE AND SOUTH CUMBRIA INTEGRATED CARE BOARD)] Thanks very much for reviewing. I have updated the highlighted sentence, as it referred to December data. Are you happy with this?</a:t>
            </a:r>
          </a:p>
        </p188:txBody>
      </p188:reply>
    </p188:replyLst>
    <p188:txBody>
      <a:bodyPr/>
      <a:lstStyle/>
      <a:p>
        <a:r>
          <a:rPr lang="en-GB"/>
          <a:t>Metric lead, please confirm when updated</a:t>
        </a:r>
      </a:p>
    </p188:txBody>
    <p188:extLst>
      <p:ext xmlns:p="http://schemas.openxmlformats.org/presentationml/2006/main" uri="{5BB2D875-25FF-4072-B9AC-8F64D62656EB}">
        <p228:taskDetails xmlns:p228="http://schemas.microsoft.com/office/powerpoint/2022/08/main">
          <p228:history>
            <p228:event time="2025-05-02T12:13:30.662" id="{7C6C33F5-64D7-4BF2-8806-CE7DFF25073F}">
              <p228:atrbtn authorId="{7877FF74-893A-B968-E9AA-AF12E0622B62}"/>
              <p228:anchr>
                <p228:comment id="{8E5BDB23-7966-49C9-AAE3-3B2FDFB0F7A8}"/>
              </p228:anchr>
              <p228:add/>
            </p228:event>
            <p228:event time="2025-05-02T12:13:30.662" id="{8D22CF14-11D2-41EF-98B2-54DA7BCE8B64}">
              <p228:atrbtn authorId="{7877FF74-893A-B968-E9AA-AF12E0622B62}"/>
              <p228:anchr>
                <p228:comment id="{8E5BDB23-7966-49C9-AAE3-3B2FDFB0F7A8}"/>
              </p228:anchr>
              <p228:asgn authorId="{CFB6F72A-68FA-9CE9-3170-F922EC561658}"/>
            </p228:event>
            <p228:event time="2025-05-02T12:13:30.662" id="{83C06C37-2DFC-4982-80E9-A5EE56BA592A}">
              <p228:atrbtn authorId="{7877FF74-893A-B968-E9AA-AF12E0622B62}"/>
              <p228:anchr>
                <p228:comment id="{8E5BDB23-7966-49C9-AAE3-3B2FDFB0F7A8}"/>
              </p228:anchr>
              <p228:date stDt="2025-05-02T12:13:30.662" endDt="2025-05-02T12:13:30.662"/>
            </p228:event>
            <p228:event time="2025-05-02T12:13:30.662" id="{6A5567EA-7D3F-4859-817D-DE225E57A733}">
              <p228:atrbtn authorId="{7877FF74-893A-B968-E9AA-AF12E0622B62}"/>
              <p228:anchr>
                <p228:comment id="{8E5BDB23-7966-49C9-AAE3-3B2FDFB0F7A8}"/>
              </p228:anchr>
              <p228:title val="@WRIGHT, Jennifer (NHS LANCASHIRE AND SOUTH CUMBRIA INTEGRATED CARE BOARD) updated. with Debbie Wardleworth for SRO approval"/>
            </p228:event>
            <p228:event time="2025-05-08T14:09:37.238" id="{207D1F4A-47BD-44BA-A303-4D2EFE3B2933}">
              <p228:atrbtn authorId="{CFB6F72A-68FA-9CE9-3170-F922EC561658}"/>
              <p228:anchr>
                <p228:comment id="{904AFE15-6E8B-4163-878C-87C71E94E605}"/>
              </p228:anchr>
              <p228:unasgnAll/>
            </p228:event>
            <p228:event time="2025-05-08T14:09:37.238" id="{BA328500-8D06-4099-AD76-BFDE8A984835}">
              <p228:atrbtn authorId="{CFB6F72A-68FA-9CE9-3170-F922EC561658}"/>
              <p228:anchr>
                <p228:comment id="{904AFE15-6E8B-4163-878C-87C71E94E605}"/>
              </p228:anchr>
              <p228:asgn authorId="{7877FF74-893A-B968-E9AA-AF12E0622B62}"/>
            </p228:event>
            <p228:event time="2025-05-13T08:39:55.535" id="{22B10D5C-287D-423D-A644-2292AA78564B}">
              <p228:atrbtn authorId="{CFB6F72A-68FA-9CE9-3170-F922EC561658}"/>
              <p228:anchr>
                <p228:comment id="{00000000-0000-0000-0000-000000000000}"/>
              </p228:anchr>
              <p228:pcntCmplt val="100000"/>
            </p228:event>
          </p228:history>
        </p228:taskDetails>
      </p:ext>
    </p188:extLst>
  </p188:cm>
  <p188:cm id="{B1B4B2EE-6FE8-4DE2-A632-A6847BB42A26}" authorId="{CFB6F72A-68FA-9CE9-3170-F922EC561658}" status="resolved" created="2025-05-01T12:30:52.083" startDate="2025-05-02T12:14:45.101" dueDate="2025-05-02T12:14:45.101" assignedTo="{D52DDA17-90A9-9B2F-5C5D-9465978D658C}" complete="100000" title="@WARDLEWORTH, Debbie (NHS LANCASHIRE AND SOUTH CUMBRIA INTEGRATED CARE BOARD) Debbie, updated narrative for PNC report. Report is at end February, not our end march data. All updated. confirm when happy. Cath">
    <pc:sldMkLst xmlns:pc="http://schemas.microsoft.com/office/powerpoint/2013/main/command">
      <pc:docMk/>
      <pc:sldMk cId="1325652218" sldId="615"/>
    </pc:sldMkLst>
    <p188:replyLst>
      <p188:reply id="{3B7B809D-A8D0-4225-A88E-F3FE67DCFDA3}" authorId="{7877FF74-893A-B968-E9AA-AF12E0622B62}" created="2025-05-02T12:14:45.101">
        <p188:txBody>
          <a:bodyPr/>
          <a:lstStyle/>
          <a:p>
            <a:r>
              <a:rPr lang="en-GB"/>
              <a:t>[@WARDLEWORTH, Debbie (NHS LANCASHIRE AND SOUTH CUMBRIA INTEGRATED CARE BOARD)]  Debbie, updated narrative for PNC report.  Report is at end February, not our end march data.  All updated.  confirm when happy.  Cath</a:t>
            </a:r>
          </a:p>
        </p188:txBody>
      </p188:reply>
      <p188:reply id="{9FEEA19A-FFA5-419F-9F29-C9A9BFEDE9C1}" authorId="{7877FF74-893A-B968-E9AA-AF12E0622B62}" created="2025-05-06T16:36:06.784">
        <p188:txBody>
          <a:bodyPr/>
          <a:lstStyle/>
          <a:p>
            <a:r>
              <a:rPr lang="en-GB"/>
              <a:t>SRO Debbie Wardleworth confirmed is happy with content and can be submitted.</a:t>
            </a:r>
          </a:p>
        </p188:txBody>
      </p188:reply>
    </p188:replyLst>
    <p188:txBody>
      <a:bodyPr/>
      <a:lstStyle/>
      <a:p>
        <a:r>
          <a:rPr lang="en-GB"/>
          <a:t>SRO, please confirm when reviewed</a:t>
        </a:r>
      </a:p>
    </p188:txBody>
    <p188:extLst>
      <p:ext xmlns:p="http://schemas.openxmlformats.org/presentationml/2006/main" uri="{5BB2D875-25FF-4072-B9AC-8F64D62656EB}">
        <p228:taskDetails xmlns:p228="http://schemas.microsoft.com/office/powerpoint/2022/08/main">
          <p228:history>
            <p228:event time="2025-05-02T12:14:45.101" id="{965287B1-13A4-43CC-A117-FF7090A21F71}">
              <p228:atrbtn authorId="{7877FF74-893A-B968-E9AA-AF12E0622B62}"/>
              <p228:anchr>
                <p228:comment id="{3B7B809D-A8D0-4225-A88E-F3FE67DCFDA3}"/>
              </p228:anchr>
              <p228:add/>
            </p228:event>
            <p228:event time="2025-05-02T12:14:45.101" id="{F9CF73AD-E1B5-48D2-959A-FA7B722B77E4}">
              <p228:atrbtn authorId="{7877FF74-893A-B968-E9AA-AF12E0622B62}"/>
              <p228:anchr>
                <p228:comment id="{3B7B809D-A8D0-4225-A88E-F3FE67DCFDA3}"/>
              </p228:anchr>
              <p228:asgn authorId="{D52DDA17-90A9-9B2F-5C5D-9465978D658C}"/>
            </p228:event>
            <p228:event time="2025-05-02T12:14:45.101" id="{F63B4A40-1D66-410F-8F3E-56B5F7A7A10C}">
              <p228:atrbtn authorId="{7877FF74-893A-B968-E9AA-AF12E0622B62}"/>
              <p228:anchr>
                <p228:comment id="{3B7B809D-A8D0-4225-A88E-F3FE67DCFDA3}"/>
              </p228:anchr>
              <p228:date stDt="2025-05-02T12:14:45.101" endDt="2025-05-02T12:14:45.101"/>
            </p228:event>
            <p228:event time="2025-05-02T12:14:45.101" id="{FC3E714E-5CB8-43D5-BA1C-8CEC831E43AC}">
              <p228:atrbtn authorId="{7877FF74-893A-B968-E9AA-AF12E0622B62}"/>
              <p228:anchr>
                <p228:comment id="{3B7B809D-A8D0-4225-A88E-F3FE67DCFDA3}"/>
              </p228:anchr>
              <p228:title val="@WARDLEWORTH, Debbie (NHS LANCASHIRE AND SOUTH CUMBRIA INTEGRATED CARE BOARD) Debbie, updated narrative for PNC report. Report is at end February, not our end march data. All updated. confirm when happy. Cath"/>
            </p228:event>
            <p228:event time="2025-05-09T14:15:29.200" id="{F088B8B3-E9D4-4DD5-9C71-0C5C2CFA39DF}">
              <p228:atrbtn authorId="{CFB6F72A-68FA-9CE9-3170-F922EC561658}"/>
              <p228:anchr>
                <p228:comment id="{00000000-0000-0000-0000-000000000000}"/>
              </p228:anchr>
              <p228:pcntCmplt val="100000"/>
            </p228:event>
          </p228:history>
        </p228:taskDetails>
      </p:ext>
    </p188:extLst>
  </p188:cm>
</p188:cmLst>
</file>

<file path=ppt/comments/modernComment_26A_E2213199.xml><?xml version="1.0" encoding="utf-8"?>
<p188:cmLst xmlns:a="http://schemas.openxmlformats.org/drawingml/2006/main" xmlns:r="http://schemas.openxmlformats.org/officeDocument/2006/relationships" xmlns:p188="http://schemas.microsoft.com/office/powerpoint/2018/8/main">
  <p188:cm id="{1717EAC7-11D7-4EE1-990E-F8B8DD20DECD}" authorId="{CFB6F72A-68FA-9CE9-3170-F922EC561658}" status="resolved" created="2025-05-02T09:18:22.814" startDate="2025-05-09T13:15:59.643" dueDate="2025-05-09T13:15:59.643" assignedTo="{6218A494-ECEF-F027-9CA1-DDC376E0F52D}" complete="100000" title="@LEPIORZ, Amy (NHS LANCASHIRE AND SOUTH CUMBRIA INTEGRATED CARE BOARD) Amy, could you please review the dental slides (14-16). There is no update for the pharmacy metric. Thanks very much">
    <ac:deMkLst xmlns:ac="http://schemas.microsoft.com/office/drawing/2013/main/command">
      <pc:docMk xmlns:pc="http://schemas.microsoft.com/office/powerpoint/2013/main/command"/>
      <pc:sldMk xmlns:pc="http://schemas.microsoft.com/office/powerpoint/2013/main/command" cId="3793826201" sldId="618"/>
      <ac:graphicFrameMk id="3" creationId="{4873F778-1D38-3056-9B29-377A6B2A745A}"/>
    </ac:deMkLst>
    <p188:replyLst>
      <p188:reply id="{7AFFBC45-03DB-4D04-9723-D48868FC3E6D}" authorId="{CFB6F72A-68FA-9CE9-3170-F922EC561658}" created="2025-05-09T13:15:59.643">
        <p188:txBody>
          <a:bodyPr/>
          <a:lstStyle/>
          <a:p>
            <a:r>
              <a:rPr lang="en-GB"/>
              <a:t>[@LEPIORZ, Amy (NHS LANCASHIRE AND SOUTH CUMBRIA INTEGRATED CARE BOARD)] Amy, could you please review the dental slides (14-16). There is no update for the pharmacy metric.
Thanks very much</a:t>
            </a:r>
          </a:p>
        </p188:txBody>
      </p188:reply>
      <p188:reply id="{BC8675BB-D93F-4AB0-AC17-C02F75B78FDF}" authorId="{6218A494-ECEF-F027-9CA1-DDC376E0F52D}" created="2025-05-09T13:18:17.739">
        <p188:txBody>
          <a:bodyPr/>
          <a:lstStyle/>
          <a:p>
            <a:r>
              <a:rPr lang="en-GB"/>
              <a:t>happy with all</a:t>
            </a:r>
          </a:p>
        </p188:txBody>
      </p188:reply>
    </p188:replyLst>
    <p188:txBody>
      <a:bodyPr/>
      <a:lstStyle/>
      <a:p>
        <a:r>
          <a:rPr lang="en-GB"/>
          <a:t>SRO, please confirm when reviewed</a:t>
        </a:r>
      </a:p>
    </p188:txBody>
    <p188:extLst>
      <p:ext xmlns:p="http://schemas.openxmlformats.org/presentationml/2006/main" uri="{5BB2D875-25FF-4072-B9AC-8F64D62656EB}">
        <p228:taskDetails xmlns:p228="http://schemas.microsoft.com/office/powerpoint/2022/08/main">
          <p228:history>
            <p228:event time="2025-05-09T13:15:59.644" id="{B0B50275-38A3-47CF-B1AA-699428DBA538}">
              <p228:atrbtn authorId="{CFB6F72A-68FA-9CE9-3170-F922EC561658}"/>
              <p228:anchr>
                <p228:comment id="{7AFFBC45-03DB-4D04-9723-D48868FC3E6D}"/>
              </p228:anchr>
              <p228:add/>
            </p228:event>
            <p228:event time="2025-05-09T13:15:59.644" id="{1F6CF7A5-2FB8-4961-8D36-F06BF623B86B}">
              <p228:atrbtn authorId="{CFB6F72A-68FA-9CE9-3170-F922EC561658}"/>
              <p228:anchr>
                <p228:comment id="{7AFFBC45-03DB-4D04-9723-D48868FC3E6D}"/>
              </p228:anchr>
              <p228:asgn authorId="{6218A494-ECEF-F027-9CA1-DDC376E0F52D}"/>
            </p228:event>
            <p228:event time="2025-05-09T13:15:59.644" id="{BF1CD679-F63F-4C55-84DC-2BB299C9241D}">
              <p228:atrbtn authorId="{CFB6F72A-68FA-9CE9-3170-F922EC561658}"/>
              <p228:anchr>
                <p228:comment id="{7AFFBC45-03DB-4D04-9723-D48868FC3E6D}"/>
              </p228:anchr>
              <p228:date stDt="2025-05-09T13:15:59.643" endDt="2025-05-09T13:15:59.643"/>
            </p228:event>
            <p228:event time="2025-05-09T13:15:59.644" id="{519ADC05-2884-4DAC-928F-58364259885C}">
              <p228:atrbtn authorId="{CFB6F72A-68FA-9CE9-3170-F922EC561658}"/>
              <p228:anchr>
                <p228:comment id="{7AFFBC45-03DB-4D04-9723-D48868FC3E6D}"/>
              </p228:anchr>
              <p228:title val="@LEPIORZ, Amy (NHS LANCASHIRE AND SOUTH CUMBRIA INTEGRATED CARE BOARD) Amy, could you please review the dental slides (14-16). There is no update for the pharmacy metric. Thanks very much"/>
            </p228:event>
            <p228:event time="2025-05-09T14:14:58.241" id="{206FEB57-A243-4C83-ACE3-77D6261E0837}">
              <p228:atrbtn authorId="{CFB6F72A-68FA-9CE9-3170-F922EC561658}"/>
              <p228:anchr>
                <p228:comment id="{00000000-0000-0000-0000-000000000000}"/>
              </p228:anchr>
              <p228:pcntCmplt val="100000"/>
            </p228:event>
          </p228:history>
        </p228:taskDetails>
      </p:ext>
    </p188:extLst>
  </p188:cm>
</p188:cmLst>
</file>

<file path=ppt/comments/modernComment_26E_D152DD95.xml><?xml version="1.0" encoding="utf-8"?>
<p188:cmLst xmlns:a="http://schemas.openxmlformats.org/drawingml/2006/main" xmlns:r="http://schemas.openxmlformats.org/officeDocument/2006/relationships" xmlns:p188="http://schemas.microsoft.com/office/powerpoint/2018/8/main">
  <p188:cm id="{6CF07C0E-FEC0-4B35-B9F7-2CB041FF971A}" authorId="{CFB6F72A-68FA-9CE9-3170-F922EC561658}" status="resolved" created="2025-05-02T09:17:18.348" complete="100000">
    <pc:sldMkLst xmlns:pc="http://schemas.microsoft.com/office/powerpoint/2013/main/command">
      <pc:docMk/>
      <pc:sldMk cId="3511868821" sldId="622"/>
    </pc:sldMkLst>
    <p188:replyLst>
      <p188:reply id="{08099BF8-9A10-4F1F-B9D9-261A05F3C414}" authorId="{3D2F7CCD-9CDC-4521-B764-B38F6F67C7F5}" created="2025-05-09T12:18:46.206">
        <p188:txBody>
          <a:bodyPr/>
          <a:lstStyle/>
          <a:p>
            <a:r>
              <a:rPr lang="en-GB"/>
              <a:t>confirmed</a:t>
            </a:r>
          </a:p>
        </p188:txBody>
      </p188:reply>
    </p188:replyLst>
    <p188:txBody>
      <a:bodyPr/>
      <a:lstStyle/>
      <a:p>
        <a:r>
          <a:rPr lang="en-GB"/>
          <a:t>Metric Lead, please confirm when updated</a:t>
        </a:r>
      </a:p>
    </p188:txBody>
  </p188:cm>
  <p188:cm id="{0B63CC45-2BAE-41A7-B3DA-9382EC15B44F}" authorId="{CFB6F72A-68FA-9CE9-3170-F922EC561658}" status="resolved" created="2025-05-02T09:17:33.252" complete="100000">
    <pc:sldMkLst xmlns:pc="http://schemas.microsoft.com/office/powerpoint/2013/main/command">
      <pc:docMk/>
      <pc:sldMk cId="3511868821" sldId="622"/>
    </pc:sldMkLst>
    <p188:txBody>
      <a:bodyPr/>
      <a:lstStyle/>
      <a:p>
        <a:r>
          <a:rPr lang="en-GB"/>
          <a:t>SRO, please confirm when reviewed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418" tIns="47709" rIns="95418" bIns="47709"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5418" tIns="47709" rIns="95418" bIns="47709" rtlCol="0"/>
          <a:lstStyle>
            <a:lvl1pPr algn="r">
              <a:defRPr sz="1300"/>
            </a:lvl1pPr>
          </a:lstStyle>
          <a:p>
            <a:fld id="{567E4DFC-F634-4D73-9D2F-D5ECF1FF85CD}" type="datetimeFigureOut">
              <a:rPr lang="en-GB" smtClean="0"/>
              <a:t>06/06/2025</a:t>
            </a:fld>
            <a:endParaRPr lang="en-GB"/>
          </a:p>
        </p:txBody>
      </p:sp>
      <p:sp>
        <p:nvSpPr>
          <p:cNvPr id="4" name="Slide Image Placeholder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5418" tIns="47709" rIns="95418" bIns="47709"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5418" tIns="47709" rIns="95418" bIns="47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5418" tIns="47709" rIns="95418" bIns="47709"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8"/>
            <a:ext cx="3078427" cy="513507"/>
          </a:xfrm>
          <a:prstGeom prst="rect">
            <a:avLst/>
          </a:prstGeom>
        </p:spPr>
        <p:txBody>
          <a:bodyPr vert="horz" lIns="95418" tIns="47709" rIns="95418" bIns="47709" rtlCol="0" anchor="b"/>
          <a:lstStyle>
            <a:lvl1pPr algn="r">
              <a:defRPr sz="1300"/>
            </a:lvl1pPr>
          </a:lstStyle>
          <a:p>
            <a:fld id="{AA31FF3D-C57E-48FF-9FA6-36005D5CDC45}" type="slidenum">
              <a:rPr lang="en-GB" smtClean="0"/>
              <a:t>‹#›</a:t>
            </a:fld>
            <a:endParaRPr lang="en-GB"/>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3</a:t>
            </a:fld>
            <a:endParaRPr lang="en-GB"/>
          </a:p>
        </p:txBody>
      </p:sp>
    </p:spTree>
    <p:extLst>
      <p:ext uri="{BB962C8B-B14F-4D97-AF65-F5344CB8AC3E}">
        <p14:creationId xmlns:p14="http://schemas.microsoft.com/office/powerpoint/2010/main" val="298243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15</a:t>
            </a:fld>
            <a:endParaRPr lang="en-GB"/>
          </a:p>
        </p:txBody>
      </p:sp>
    </p:spTree>
    <p:extLst>
      <p:ext uri="{BB962C8B-B14F-4D97-AF65-F5344CB8AC3E}">
        <p14:creationId xmlns:p14="http://schemas.microsoft.com/office/powerpoint/2010/main" val="402828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18</a:t>
            </a:fld>
            <a:endParaRPr lang="en-GB"/>
          </a:p>
        </p:txBody>
      </p:sp>
    </p:spTree>
    <p:extLst>
      <p:ext uri="{BB962C8B-B14F-4D97-AF65-F5344CB8AC3E}">
        <p14:creationId xmlns:p14="http://schemas.microsoft.com/office/powerpoint/2010/main" val="93419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4</a:t>
            </a:fld>
            <a:endParaRPr lang="en-GB"/>
          </a:p>
        </p:txBody>
      </p:sp>
    </p:spTree>
    <p:extLst>
      <p:ext uri="{BB962C8B-B14F-4D97-AF65-F5344CB8AC3E}">
        <p14:creationId xmlns:p14="http://schemas.microsoft.com/office/powerpoint/2010/main" val="314259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5</a:t>
            </a:fld>
            <a:endParaRPr lang="en-GB"/>
          </a:p>
        </p:txBody>
      </p:sp>
    </p:spTree>
    <p:extLst>
      <p:ext uri="{BB962C8B-B14F-4D97-AF65-F5344CB8AC3E}">
        <p14:creationId xmlns:p14="http://schemas.microsoft.com/office/powerpoint/2010/main" val="116883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7</a:t>
            </a:fld>
            <a:endParaRPr lang="en-GB"/>
          </a:p>
        </p:txBody>
      </p:sp>
    </p:spTree>
    <p:extLst>
      <p:ext uri="{BB962C8B-B14F-4D97-AF65-F5344CB8AC3E}">
        <p14:creationId xmlns:p14="http://schemas.microsoft.com/office/powerpoint/2010/main" val="319656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8</a:t>
            </a:fld>
            <a:endParaRPr lang="en-GB"/>
          </a:p>
        </p:txBody>
      </p:sp>
    </p:spTree>
    <p:extLst>
      <p:ext uri="{BB962C8B-B14F-4D97-AF65-F5344CB8AC3E}">
        <p14:creationId xmlns:p14="http://schemas.microsoft.com/office/powerpoint/2010/main" val="354845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11</a:t>
            </a:fld>
            <a:endParaRPr lang="en-GB"/>
          </a:p>
        </p:txBody>
      </p:sp>
    </p:spTree>
    <p:extLst>
      <p:ext uri="{BB962C8B-B14F-4D97-AF65-F5344CB8AC3E}">
        <p14:creationId xmlns:p14="http://schemas.microsoft.com/office/powerpoint/2010/main" val="165717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12</a:t>
            </a:fld>
            <a:endParaRPr lang="en-GB"/>
          </a:p>
        </p:txBody>
      </p:sp>
    </p:spTree>
    <p:extLst>
      <p:ext uri="{BB962C8B-B14F-4D97-AF65-F5344CB8AC3E}">
        <p14:creationId xmlns:p14="http://schemas.microsoft.com/office/powerpoint/2010/main" val="133203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13</a:t>
            </a:fld>
            <a:endParaRPr lang="en-GB"/>
          </a:p>
        </p:txBody>
      </p:sp>
    </p:spTree>
    <p:extLst>
      <p:ext uri="{BB962C8B-B14F-4D97-AF65-F5344CB8AC3E}">
        <p14:creationId xmlns:p14="http://schemas.microsoft.com/office/powerpoint/2010/main" val="396718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31FF3D-C57E-48FF-9FA6-36005D5CDC45}" type="slidenum">
              <a:rPr lang="en-GB" smtClean="0"/>
              <a:t>14</a:t>
            </a:fld>
            <a:endParaRPr lang="en-GB"/>
          </a:p>
        </p:txBody>
      </p:sp>
    </p:spTree>
    <p:extLst>
      <p:ext uri="{BB962C8B-B14F-4D97-AF65-F5344CB8AC3E}">
        <p14:creationId xmlns:p14="http://schemas.microsoft.com/office/powerpoint/2010/main" val="187392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06/06/2025</a:t>
            </a:fld>
            <a:endParaRPr lang="en-GB"/>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06/06/2025</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06/06/2025</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5031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06/06/2025</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06/06/2025</a:t>
            </a:fld>
            <a:endParaRPr lang="en-GB"/>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06/06/2025</a:t>
            </a:fld>
            <a:endParaRPr lang="en-GB"/>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06/06/2025</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06/06/2025</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06/06/2025</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06/06/2025</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06/06/2025</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06/06/2025</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microsoft.com/office/2018/10/relationships/comments" Target="../comments/modernComment_25F_6C9C48E2.xml"/><Relationship Id="rId7"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hyperlink" Target="https://www.gov.uk/government/publications/uk-5-year-action-plan-for-antimicrobial-resistance-2024-to-2029" TargetMode="External"/><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microsoft.com/office/2018/10/relationships/comments" Target="../comments/modernComment_261_19449540.xml"/><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microsoft.com/office/2018/10/relationships/comments" Target="../comments/modernComment_267_4F03D8FA.xml"/><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26E_D152DD9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microsoft.com/office/2018/10/relationships/comments" Target="../comments/modernComment_26A_E221319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bsa.nhs.uk/prescription-data/dispensing-data/dispensing-contractors-dat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LSCICB" TargetMode="External"/><Relationship Id="rId2" Type="http://schemas.openxmlformats.org/officeDocument/2006/relationships/hyperlink" Target="https://www.lancashireandsouthcumbria.icb.nhs.uk/" TargetMode="Externa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s://twitter.com/LSCIC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microsoft.com/office/2018/10/relationships/comments" Target="../comments/modernComment_25C_2EC0D23B.xml"/><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8EF-A4F7-410E-B20E-684EF53A94F9}"/>
              </a:ext>
            </a:extLst>
          </p:cNvPr>
          <p:cNvSpPr>
            <a:spLocks noGrp="1"/>
          </p:cNvSpPr>
          <p:nvPr>
            <p:ph type="ctrTitle"/>
          </p:nvPr>
        </p:nvSpPr>
        <p:spPr>
          <a:xfrm>
            <a:off x="1062307" y="3078926"/>
            <a:ext cx="10472467" cy="1890623"/>
          </a:xfrm>
        </p:spPr>
        <p:txBody>
          <a:bodyPr>
            <a:noAutofit/>
          </a:bodyPr>
          <a:lstStyle/>
          <a:p>
            <a:pPr algn="l">
              <a:lnSpc>
                <a:spcPct val="150000"/>
              </a:lnSpc>
              <a:spcBef>
                <a:spcPts val="2400"/>
              </a:spcBef>
              <a:spcAft>
                <a:spcPts val="2400"/>
              </a:spcAft>
            </a:pPr>
            <a:r>
              <a:rPr lang="en-US" dirty="0"/>
              <a:t>Integrated Primary Care Performance Report</a:t>
            </a:r>
            <a:endParaRPr lang="en-GB" dirty="0">
              <a:solidFill>
                <a:schemeClr val="tx1"/>
              </a:solidFill>
            </a:endParaRPr>
          </a:p>
        </p:txBody>
      </p:sp>
      <p:sp>
        <p:nvSpPr>
          <p:cNvPr id="3" name="Subtitle 2">
            <a:extLst>
              <a:ext uri="{FF2B5EF4-FFF2-40B4-BE49-F238E27FC236}">
                <a16:creationId xmlns:a16="http://schemas.microsoft.com/office/drawing/2014/main" id="{3E163376-754A-466A-BEE9-6F1763FB98C3}"/>
              </a:ext>
            </a:extLst>
          </p:cNvPr>
          <p:cNvSpPr>
            <a:spLocks noGrp="1"/>
          </p:cNvSpPr>
          <p:nvPr>
            <p:ph type="subTitle" idx="1"/>
          </p:nvPr>
        </p:nvSpPr>
        <p:spPr>
          <a:xfrm>
            <a:off x="1062308" y="4857750"/>
            <a:ext cx="10472467" cy="695325"/>
          </a:xfrm>
        </p:spPr>
        <p:txBody>
          <a:bodyPr>
            <a:normAutofit fontScale="92500" lnSpcReduction="20000"/>
          </a:bodyPr>
          <a:lstStyle/>
          <a:p>
            <a:pPr algn="l"/>
            <a:endParaRPr lang="en-US" b="1" dirty="0">
              <a:solidFill>
                <a:srgbClr val="FF0000"/>
              </a:solidFill>
            </a:endParaRPr>
          </a:p>
          <a:p>
            <a:pPr algn="l"/>
            <a:r>
              <a:rPr lang="en-US" b="1" dirty="0">
                <a:solidFill>
                  <a:schemeClr val="accent1"/>
                </a:solidFill>
              </a:rPr>
              <a:t>May 2025</a:t>
            </a:r>
            <a:endParaRPr lang="en-US" b="1" dirty="0">
              <a:solidFill>
                <a:schemeClr val="accent1"/>
              </a:solidFill>
              <a:highlight>
                <a:srgbClr val="FFFF00"/>
              </a:highlight>
            </a:endParaRPr>
          </a:p>
        </p:txBody>
      </p:sp>
      <p:sp>
        <p:nvSpPr>
          <p:cNvPr id="4" name="Slide Number Placeholder 3">
            <a:extLst>
              <a:ext uri="{FF2B5EF4-FFF2-40B4-BE49-F238E27FC236}">
                <a16:creationId xmlns:a16="http://schemas.microsoft.com/office/drawing/2014/main" id="{CC00076B-3459-4DC5-9D1F-43231DD4437B}"/>
              </a:ext>
            </a:extLst>
          </p:cNvPr>
          <p:cNvSpPr>
            <a:spLocks noGrp="1"/>
          </p:cNvSpPr>
          <p:nvPr>
            <p:ph type="sldNum" sz="quarter" idx="12"/>
          </p:nvPr>
        </p:nvSpPr>
        <p:spPr>
          <a:xfrm>
            <a:off x="11534775" y="6356349"/>
            <a:ext cx="466006" cy="365125"/>
          </a:xfrm>
        </p:spPr>
        <p:txBody>
          <a:bodyPr/>
          <a:lstStyle/>
          <a:p>
            <a:pPr algn="ctr"/>
            <a:fld id="{507B77E4-D16E-4E80-BECE-B10ACE50DA11}" type="slidenum">
              <a:rPr lang="en-GB" smtClean="0"/>
              <a:pPr algn="ctr"/>
              <a:t>1</a:t>
            </a:fld>
            <a:endParaRPr lang="en-GB"/>
          </a:p>
        </p:txBody>
      </p:sp>
      <p:pic>
        <p:nvPicPr>
          <p:cNvPr id="6" name="Picture 5" descr="A group of colorful chat bubbles&#10;&#10;Description automatically generated with medium confidence">
            <a:extLst>
              <a:ext uri="{FF2B5EF4-FFF2-40B4-BE49-F238E27FC236}">
                <a16:creationId xmlns:a16="http://schemas.microsoft.com/office/drawing/2014/main" id="{D72FEED3-8066-048A-8769-E550A1168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628" y="5555605"/>
            <a:ext cx="5486745" cy="1233604"/>
          </a:xfrm>
          <a:prstGeom prst="rect">
            <a:avLst/>
          </a:prstGeom>
        </p:spPr>
      </p:pic>
    </p:spTree>
    <p:extLst>
      <p:ext uri="{BB962C8B-B14F-4D97-AF65-F5344CB8AC3E}">
        <p14:creationId xmlns:p14="http://schemas.microsoft.com/office/powerpoint/2010/main" val="287947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10</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039058756"/>
              </p:ext>
            </p:extLst>
          </p:nvPr>
        </p:nvGraphicFramePr>
        <p:xfrm>
          <a:off x="6279126" y="1297283"/>
          <a:ext cx="5721655" cy="592453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036614">
                <a:tc>
                  <a:txBody>
                    <a:bodyPr/>
                    <a:lstStyle/>
                    <a:p>
                      <a:pPr algn="just"/>
                      <a:r>
                        <a:rPr lang="en-GB" sz="1050" b="1">
                          <a:solidFill>
                            <a:schemeClr val="tx1"/>
                          </a:solidFill>
                          <a:latin typeface="Abadi Extra Light" panose="020B0204020104020204" pitchFamily="34" charset="0"/>
                        </a:rPr>
                        <a:t>What does this tell us?  </a:t>
                      </a:r>
                    </a:p>
                    <a:p>
                      <a:pPr marL="0" indent="0" algn="just" defTabSz="914400" rtl="0" eaLnBrk="1" latinLnBrk="0" hangingPunct="1">
                        <a:buFont typeface="Arial" panose="020B0604020202020204" pitchFamily="34" charset="0"/>
                        <a:buNone/>
                      </a:pPr>
                      <a:endParaRPr lang="en-GB" sz="1050" i="0" kern="1200">
                        <a:solidFill>
                          <a:schemeClr val="tx1"/>
                        </a:solidFill>
                        <a:latin typeface="Abadi Extra Light" panose="020B0204020104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panose="020B0204020104020204" pitchFamily="34" charset="0"/>
                          <a:ea typeface="+mn-ea"/>
                          <a:cs typeface="+mn-cs"/>
                        </a:rPr>
                        <a:t>Out of the 197 general practices in L&amp;SC, three practices are currently reported as ‘requires improvement’ (RI) by the CQC; two in Chorley and South Ribble, and one in Morecambe Bay</a:t>
                      </a:r>
                      <a:r>
                        <a:rPr lang="en-GB" sz="1050" i="0" kern="1200">
                          <a:solidFill>
                            <a:schemeClr val="tx1"/>
                          </a:solidFill>
                          <a:latin typeface="Abadi Extra Light" panose="020B0204020104020204" pitchFamily="34" charset="0"/>
                          <a:ea typeface="+mn-ea"/>
                          <a:cs typeface="+mn-cs"/>
                        </a:rPr>
                        <a:t>. </a:t>
                      </a:r>
                      <a:endParaRPr lang="en-US" sz="1050" i="0" kern="1200">
                        <a:solidFill>
                          <a:schemeClr val="tx1"/>
                        </a:solidFill>
                        <a:latin typeface="Abadi Extra Light" panose="020B0204020104020204" pitchFamily="34" charset="0"/>
                        <a:ea typeface="+mn-ea"/>
                        <a:cs typeface="+mn-cs"/>
                      </a:endParaRPr>
                    </a:p>
                    <a:p>
                      <a:pPr marL="171450" indent="-171450" algn="just" rtl="0" eaLnBrk="1" latinLnBrk="0" hangingPunct="1">
                        <a:buFont typeface="Arial" panose="020B0604020202020204" pitchFamily="34" charset="0"/>
                        <a:buChar char="•"/>
                      </a:pPr>
                      <a:r>
                        <a:rPr lang="en-US" sz="1050" i="0" kern="1200">
                          <a:solidFill>
                            <a:schemeClr val="tx1"/>
                          </a:solidFill>
                          <a:latin typeface="Abadi Extra Light" panose="020B0204020104020204" pitchFamily="34" charset="0"/>
                          <a:ea typeface="+mn-ea"/>
                          <a:cs typeface="+mn-cs"/>
                        </a:rPr>
                        <a:t>A practice in Chorley &amp; South Ribble, previously rated as ‘inadequate’ has recently been reviewed by the CQC and regraded as ‘Requires Improvement</a:t>
                      </a:r>
                      <a:r>
                        <a:rPr lang="en-GB" sz="1050" b="0" i="0" kern="1200">
                          <a:solidFill>
                            <a:schemeClr val="tx1"/>
                          </a:solidFill>
                          <a:effectLst/>
                          <a:latin typeface="Abadi Extra Light" panose="020B0204020104020204" pitchFamily="34" charset="0"/>
                          <a:ea typeface="+mn-ea"/>
                          <a:cs typeface="+mn-cs"/>
                        </a:rPr>
                        <a:t>.</a:t>
                      </a:r>
                      <a:endParaRPr lang="en-GB" sz="1050" b="0" i="0" kern="1200">
                        <a:solidFill>
                          <a:schemeClr val="tx1"/>
                        </a:solidFill>
                        <a:latin typeface="Abadi Extra Light" panose="020B0204020104020204" pitchFamily="34" charset="0"/>
                        <a:ea typeface="+mn-ea"/>
                        <a:cs typeface="+mn-cs"/>
                      </a:endParaRP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panose="020B0204020104020204" pitchFamily="34" charset="0"/>
                          <a:ea typeface="+mn-ea"/>
                          <a:cs typeface="+mn-cs"/>
                        </a:rPr>
                        <a:t>The majority (186/197) of L&amp;SC practices are rated as ‘good’ or ‘outstanding, with 8 practices having no published rating.</a:t>
                      </a:r>
                    </a:p>
                    <a:p>
                      <a:pPr marL="171450" indent="-171450" algn="just" defTabSz="914400" rtl="0" eaLnBrk="1" latinLnBrk="0" hangingPunct="1">
                        <a:buFont typeface="Arial" panose="020B0604020202020204" pitchFamily="34" charset="0"/>
                        <a:buChar char="•"/>
                      </a:pPr>
                      <a:endParaRPr lang="en-GB" sz="1050" i="0" kern="1200">
                        <a:solidFill>
                          <a:schemeClr val="tx1"/>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070604">
                <a:tc>
                  <a:txBody>
                    <a:bodyPr/>
                    <a:lstStyle/>
                    <a:p>
                      <a:pPr algn="just"/>
                      <a:r>
                        <a:rPr lang="en-GB" sz="1050" b="1" dirty="0">
                          <a:solidFill>
                            <a:schemeClr val="tx1"/>
                          </a:solidFill>
                          <a:latin typeface="Abadi Extra Light" panose="020B0204020104020204" pitchFamily="34" charset="0"/>
                        </a:rPr>
                        <a:t>Actions:</a:t>
                      </a:r>
                    </a:p>
                    <a:p>
                      <a:pPr marL="0" marR="0" lvl="0" indent="0" algn="just" rtl="0" eaLnBrk="1" fontAlgn="auto" latinLnBrk="0" hangingPunct="1">
                        <a:lnSpc>
                          <a:spcPct val="100000"/>
                        </a:lnSpc>
                        <a:spcBef>
                          <a:spcPts val="0"/>
                        </a:spcBef>
                        <a:spcAft>
                          <a:spcPts val="0"/>
                        </a:spcAft>
                        <a:buClrTx/>
                        <a:buSzTx/>
                        <a:buFontTx/>
                        <a:buNone/>
                      </a:pPr>
                      <a:r>
                        <a:rPr lang="en-US" sz="1050" b="0" i="0" u="none" strike="noStrike" kern="1200" noProof="0" dirty="0">
                          <a:solidFill>
                            <a:schemeClr val="tx1"/>
                          </a:solidFill>
                          <a:latin typeface="Abadi Extra Light"/>
                        </a:rPr>
                        <a:t>The ICB’s primary care place teams are engaging with the three practices currently rated as requires improvement to identify the improvements required, seek assurance of delivery and where relevant provide support. </a:t>
                      </a:r>
                    </a:p>
                    <a:p>
                      <a:pPr marL="0" marR="0" lvl="0" indent="0" algn="just" rtl="0" eaLnBrk="1" fontAlgn="auto" latinLnBrk="0" hangingPunct="1">
                        <a:lnSpc>
                          <a:spcPct val="100000"/>
                        </a:lnSpc>
                        <a:spcBef>
                          <a:spcPts val="0"/>
                        </a:spcBef>
                        <a:spcAft>
                          <a:spcPts val="0"/>
                        </a:spcAft>
                        <a:buClrTx/>
                        <a:buSzTx/>
                        <a:buFontTx/>
                        <a:buNone/>
                      </a:pPr>
                      <a:endParaRPr lang="en-US" sz="1050" b="0" i="0" u="none" strike="noStrike" kern="1200" noProof="0" dirty="0">
                        <a:solidFill>
                          <a:schemeClr val="tx1"/>
                        </a:solidFill>
                        <a:latin typeface="Abadi Extra Light"/>
                      </a:endParaRPr>
                    </a:p>
                    <a:p>
                      <a:pPr marL="0" marR="0" lvl="0" indent="0" algn="just" rtl="0" eaLnBrk="1" fontAlgn="auto" latinLnBrk="0" hangingPunct="1">
                        <a:lnSpc>
                          <a:spcPct val="100000"/>
                        </a:lnSpc>
                        <a:spcBef>
                          <a:spcPts val="0"/>
                        </a:spcBef>
                        <a:spcAft>
                          <a:spcPts val="0"/>
                        </a:spcAft>
                        <a:buClrTx/>
                        <a:buSzTx/>
                        <a:buFontTx/>
                        <a:buNone/>
                      </a:pPr>
                      <a:r>
                        <a:rPr lang="en-US" sz="1050" b="0" i="0" u="none" strike="noStrike" kern="1200" noProof="0" dirty="0">
                          <a:solidFill>
                            <a:schemeClr val="tx1"/>
                          </a:solidFill>
                          <a:latin typeface="Abadi Extra Light"/>
                        </a:rPr>
                        <a:t>Within Chorley &amp; South Ribble (CSR):</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u="none" strike="noStrike" kern="1200" noProof="0" dirty="0">
                          <a:solidFill>
                            <a:schemeClr val="tx1"/>
                          </a:solidFill>
                          <a:latin typeface="Abadi Extra Light"/>
                        </a:rPr>
                        <a:t>Practice 1 – Ongoing support is being provided from the place team with another visit planned in June with support from ICB Quality colleagues.</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b="0" i="0" u="none" strike="noStrike" kern="1200" noProof="0" dirty="0">
                          <a:solidFill>
                            <a:schemeClr val="tx1"/>
                          </a:solidFill>
                          <a:latin typeface="Abadi Extra Light"/>
                        </a:rPr>
                        <a:t>Practice 2 – The place team are in contact with the CQC and the Local Medical Committee (LMC) to determine how the ICB can offer further support.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050" i="0" kern="1200" dirty="0">
                        <a:solidFill>
                          <a:schemeClr val="tx1"/>
                        </a:solidFill>
                        <a:effectLst/>
                        <a:latin typeface="Abadi Extra Light" panose="020B02040201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50" i="0" kern="1200" dirty="0">
                          <a:solidFill>
                            <a:schemeClr val="tx1"/>
                          </a:solidFill>
                          <a:effectLst/>
                          <a:latin typeface="Abadi Extra Light" panose="020B0204020104020204" pitchFamily="34" charset="0"/>
                          <a:ea typeface="+mn-ea"/>
                          <a:cs typeface="+mn-cs"/>
                        </a:rPr>
                        <a:t>The Morecambe Bay place team has been in frequent contact with the practice following the initial CQC visit and the following reassessment. The Primary Care Manager and Clinical &amp; Care Professional Lead have met with a GP partner to investigate if any further support could be provided by the ICB. No further support from the ICB is currently required  as the practice is working on all necessary </a:t>
                      </a:r>
                      <a:r>
                        <a:rPr lang="en-GB" sz="1050" i="0" kern="1200">
                          <a:solidFill>
                            <a:schemeClr val="tx1"/>
                          </a:solidFill>
                          <a:effectLst/>
                          <a:latin typeface="Abadi Extra Light" panose="020B0204020104020204" pitchFamily="34" charset="0"/>
                          <a:ea typeface="+mn-ea"/>
                          <a:cs typeface="+mn-cs"/>
                        </a:rPr>
                        <a:t>changes identified.. </a:t>
                      </a:r>
                      <a:endParaRPr lang="en-GB" sz="1050" i="0" kern="1200" dirty="0">
                        <a:solidFill>
                          <a:schemeClr val="tx1"/>
                        </a:solidFill>
                        <a:effectLst/>
                        <a:latin typeface="Abadi Extra Light" panose="020B0204020104020204" pitchFamily="34" charset="0"/>
                        <a:ea typeface="+mn-ea"/>
                        <a:cs typeface="+mn-cs"/>
                      </a:endParaRPr>
                    </a:p>
                    <a:p>
                      <a:pPr marL="0" marR="0" lvl="0" indent="0" algn="just" rtl="0" eaLnBrk="1" fontAlgn="auto" latinLnBrk="0" hangingPunct="1">
                        <a:lnSpc>
                          <a:spcPct val="100000"/>
                        </a:lnSpc>
                        <a:spcBef>
                          <a:spcPts val="0"/>
                        </a:spcBef>
                        <a:spcAft>
                          <a:spcPts val="0"/>
                        </a:spcAft>
                        <a:buClrTx/>
                        <a:buSzTx/>
                        <a:buFontTx/>
                        <a:buNone/>
                      </a:pPr>
                      <a:endParaRPr lang="en-GB" sz="1050" b="1" dirty="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dirty="0">
                          <a:solidFill>
                            <a:schemeClr val="tx1"/>
                          </a:solidFill>
                          <a:latin typeface="Abadi Extra Light" panose="020B0204020104020204" pitchFamily="34" charset="0"/>
                        </a:rPr>
                        <a:t>Risks:</a:t>
                      </a:r>
                      <a:endParaRPr lang="en-GB" sz="1050" b="0" dirty="0">
                        <a:solidFill>
                          <a:schemeClr val="tx1"/>
                        </a:solidFill>
                        <a:latin typeface="Abadi Extra Light" panose="020B0204020104020204" pitchFamily="34" charset="0"/>
                      </a:endParaRPr>
                    </a:p>
                    <a:p>
                      <a:pPr marL="171450" indent="-171450" algn="just" defTabSz="914400" rtl="0" eaLnBrk="1" latinLnBrk="0" hangingPunct="1">
                        <a:buFont typeface="Arial" panose="020B0604020202020204" pitchFamily="34" charset="0"/>
                        <a:buChar char="•"/>
                      </a:pPr>
                      <a:r>
                        <a:rPr lang="en-GB" sz="1050" i="0" kern="1200" dirty="0">
                          <a:solidFill>
                            <a:schemeClr val="tx1"/>
                          </a:solidFill>
                          <a:latin typeface="Abadi Extra Light" panose="020B0204020104020204" pitchFamily="34" charset="0"/>
                          <a:ea typeface="+mn-ea"/>
                          <a:cs typeface="+mn-cs"/>
                        </a:rPr>
                        <a:t>There is a risk that the practices do not meet the requirements of the CQC inspection reports however this is mitigated through the involvement of the ICB in liaising with the practices and providing support, as well as support provided by other bodies such as the local medical committee (LMC)</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678328603"/>
              </p:ext>
            </p:extLst>
          </p:nvPr>
        </p:nvGraphicFramePr>
        <p:xfrm>
          <a:off x="554066" y="1297283"/>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provided by the Care Quality Commission (CQC) following inspections or review of GP surgeries. The focus on inadequate or requiring improvement ratings across the five CQC domains is an indicator of quality of service provided. </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857656578"/>
              </p:ext>
            </p:extLst>
          </p:nvPr>
        </p:nvGraphicFramePr>
        <p:xfrm>
          <a:off x="554066" y="236423"/>
          <a:ext cx="9686271"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95630">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6. </a:t>
                      </a:r>
                      <a:r>
                        <a:rPr lang="en-US" sz="1600"/>
                        <a:t>GP CQC Ratings (no. practices inadequate or requiring improvement) : April 2025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&amp; Quality Committee  /   Primary Care Medical Services Group &amp; Primary Care Quality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&amp; 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0" name="Content Placeholder 2">
            <a:extLst>
              <a:ext uri="{FF2B5EF4-FFF2-40B4-BE49-F238E27FC236}">
                <a16:creationId xmlns:a16="http://schemas.microsoft.com/office/drawing/2014/main" id="{EF5BA6E1-AD31-7D2E-1E00-8B5E4B468F98}"/>
              </a:ext>
            </a:extLst>
          </p:cNvPr>
          <p:cNvGraphicFramePr>
            <a:graphicFrameLocks/>
          </p:cNvGraphicFramePr>
          <p:nvPr>
            <p:extLst>
              <p:ext uri="{D42A27DB-BD31-4B8C-83A1-F6EECF244321}">
                <p14:modId xmlns:p14="http://schemas.microsoft.com/office/powerpoint/2010/main" val="2161770677"/>
              </p:ext>
            </p:extLst>
          </p:nvPr>
        </p:nvGraphicFramePr>
        <p:xfrm>
          <a:off x="437683" y="2236611"/>
          <a:ext cx="5358810" cy="251977"/>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251977">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No. and percentage of </a:t>
                      </a:r>
                      <a:r>
                        <a:rPr lang="en-US"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practices rated as inadequate or requiring improvement):</a:t>
                      </a:r>
                      <a:endParaRPr lang="en-GB" sz="10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2" name="Content Placeholder 2">
            <a:extLst>
              <a:ext uri="{FF2B5EF4-FFF2-40B4-BE49-F238E27FC236}">
                <a16:creationId xmlns:a16="http://schemas.microsoft.com/office/drawing/2014/main" id="{FC3FC90B-97FF-04E6-C47B-2A450B726FC5}"/>
              </a:ext>
            </a:extLst>
          </p:cNvPr>
          <p:cNvGraphicFramePr>
            <a:graphicFrameLocks/>
          </p:cNvGraphicFramePr>
          <p:nvPr>
            <p:extLst>
              <p:ext uri="{D42A27DB-BD31-4B8C-83A1-F6EECF244321}">
                <p14:modId xmlns:p14="http://schemas.microsoft.com/office/powerpoint/2010/main" val="3046831745"/>
              </p:ext>
            </p:extLst>
          </p:nvPr>
        </p:nvGraphicFramePr>
        <p:xfrm>
          <a:off x="437683" y="3530152"/>
          <a:ext cx="5358810" cy="41148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251977">
                <a:tc>
                  <a:txBody>
                    <a:bodyPr/>
                    <a:lstStyle/>
                    <a:p>
                      <a:r>
                        <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Overall Practice CQC Ratings:</a:t>
                      </a:r>
                    </a:p>
                    <a:p>
                      <a:endPar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6" name="Table 15">
            <a:extLst>
              <a:ext uri="{FF2B5EF4-FFF2-40B4-BE49-F238E27FC236}">
                <a16:creationId xmlns:a16="http://schemas.microsoft.com/office/drawing/2014/main" id="{DBA1D31D-F5AF-8AD7-2F09-228DC543F270}"/>
              </a:ext>
            </a:extLst>
          </p:cNvPr>
          <p:cNvGraphicFramePr>
            <a:graphicFrameLocks noGrp="1"/>
          </p:cNvGraphicFramePr>
          <p:nvPr>
            <p:extLst>
              <p:ext uri="{D42A27DB-BD31-4B8C-83A1-F6EECF244321}">
                <p14:modId xmlns:p14="http://schemas.microsoft.com/office/powerpoint/2010/main" val="2846319357"/>
              </p:ext>
            </p:extLst>
          </p:nvPr>
        </p:nvGraphicFramePr>
        <p:xfrm>
          <a:off x="554066" y="2466669"/>
          <a:ext cx="5126044" cy="787400"/>
        </p:xfrm>
        <a:graphic>
          <a:graphicData uri="http://schemas.openxmlformats.org/drawingml/2006/table">
            <a:tbl>
              <a:tblPr firstRow="1" bandRow="1">
                <a:tableStyleId>{5C22544A-7EE6-4342-B048-85BDC9FD1C3A}</a:tableStyleId>
              </a:tblPr>
              <a:tblGrid>
                <a:gridCol w="466004">
                  <a:extLst>
                    <a:ext uri="{9D8B030D-6E8A-4147-A177-3AD203B41FA5}">
                      <a16:colId xmlns:a16="http://schemas.microsoft.com/office/drawing/2014/main" val="2634743259"/>
                    </a:ext>
                  </a:extLst>
                </a:gridCol>
                <a:gridCol w="466004">
                  <a:extLst>
                    <a:ext uri="{9D8B030D-6E8A-4147-A177-3AD203B41FA5}">
                      <a16:colId xmlns:a16="http://schemas.microsoft.com/office/drawing/2014/main" val="1414988195"/>
                    </a:ext>
                  </a:extLst>
                </a:gridCol>
                <a:gridCol w="466004">
                  <a:extLst>
                    <a:ext uri="{9D8B030D-6E8A-4147-A177-3AD203B41FA5}">
                      <a16:colId xmlns:a16="http://schemas.microsoft.com/office/drawing/2014/main" val="1602483377"/>
                    </a:ext>
                  </a:extLst>
                </a:gridCol>
                <a:gridCol w="466004">
                  <a:extLst>
                    <a:ext uri="{9D8B030D-6E8A-4147-A177-3AD203B41FA5}">
                      <a16:colId xmlns:a16="http://schemas.microsoft.com/office/drawing/2014/main" val="2929746958"/>
                    </a:ext>
                  </a:extLst>
                </a:gridCol>
                <a:gridCol w="466004">
                  <a:extLst>
                    <a:ext uri="{9D8B030D-6E8A-4147-A177-3AD203B41FA5}">
                      <a16:colId xmlns:a16="http://schemas.microsoft.com/office/drawing/2014/main" val="2660940487"/>
                    </a:ext>
                  </a:extLst>
                </a:gridCol>
                <a:gridCol w="466004">
                  <a:extLst>
                    <a:ext uri="{9D8B030D-6E8A-4147-A177-3AD203B41FA5}">
                      <a16:colId xmlns:a16="http://schemas.microsoft.com/office/drawing/2014/main" val="3507435902"/>
                    </a:ext>
                  </a:extLst>
                </a:gridCol>
                <a:gridCol w="466004">
                  <a:extLst>
                    <a:ext uri="{9D8B030D-6E8A-4147-A177-3AD203B41FA5}">
                      <a16:colId xmlns:a16="http://schemas.microsoft.com/office/drawing/2014/main" val="2335844761"/>
                    </a:ext>
                  </a:extLst>
                </a:gridCol>
                <a:gridCol w="466004">
                  <a:extLst>
                    <a:ext uri="{9D8B030D-6E8A-4147-A177-3AD203B41FA5}">
                      <a16:colId xmlns:a16="http://schemas.microsoft.com/office/drawing/2014/main" val="2259887316"/>
                    </a:ext>
                  </a:extLst>
                </a:gridCol>
                <a:gridCol w="466004">
                  <a:extLst>
                    <a:ext uri="{9D8B030D-6E8A-4147-A177-3AD203B41FA5}">
                      <a16:colId xmlns:a16="http://schemas.microsoft.com/office/drawing/2014/main" val="1070017833"/>
                    </a:ext>
                  </a:extLst>
                </a:gridCol>
                <a:gridCol w="466004">
                  <a:extLst>
                    <a:ext uri="{9D8B030D-6E8A-4147-A177-3AD203B41FA5}">
                      <a16:colId xmlns:a16="http://schemas.microsoft.com/office/drawing/2014/main" val="3509496752"/>
                    </a:ext>
                  </a:extLst>
                </a:gridCol>
                <a:gridCol w="466004">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19863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pPr algn="ctr"/>
                      <a:r>
                        <a:rPr lang="en-GB" sz="550" b="1"/>
                        <a:t>BwD</a:t>
                      </a:r>
                    </a:p>
                  </a:txBody>
                  <a:tcPr anchor="ct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Bpl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CSR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EL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GP</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MB</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WL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ctr"/>
                      <a:r>
                        <a:rPr lang="en-GB" sz="550" b="1"/>
                        <a:t>FW</a:t>
                      </a:r>
                    </a:p>
                  </a:txBody>
                  <a:tcPr anchor="ctr">
                    <a:lnL w="38100" cap="flat" cmpd="sng" algn="ctr">
                      <a:solidFill>
                        <a:schemeClr val="bg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484394003"/>
                  </a:ext>
                </a:extLst>
              </a:tr>
              <a:tr h="163583">
                <a:tc>
                  <a:txBody>
                    <a:bodyPr/>
                    <a:lstStyle/>
                    <a:p>
                      <a:pPr algn="ctr"/>
                      <a:r>
                        <a:rPr lang="en-GB" sz="800"/>
                        <a:t>314</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2</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800" kern="1200">
                          <a:solidFill>
                            <a:schemeClr val="dk1"/>
                          </a:solidFill>
                          <a:latin typeface="+mn-lt"/>
                          <a:ea typeface="+mn-ea"/>
                          <a:cs typeface="+mn-cs"/>
                        </a:rPr>
                        <a:t>0</a:t>
                      </a:r>
                    </a:p>
                  </a:txBody>
                  <a:tcPr>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136140083"/>
                  </a:ext>
                </a:extLst>
              </a:tr>
              <a:tr h="151898">
                <a:tc>
                  <a:txBody>
                    <a:bodyPr/>
                    <a:lstStyle/>
                    <a:p>
                      <a:pPr algn="ctr"/>
                      <a:r>
                        <a:rPr lang="en-GB" sz="700"/>
                        <a:t>[4.9%]</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t>[3.3%]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t>[1.5%]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700" kern="1200">
                          <a:solidFill>
                            <a:schemeClr val="dk1"/>
                          </a:solidFill>
                          <a:latin typeface="+mn-lt"/>
                          <a:ea typeface="+mn-ea"/>
                          <a:cs typeface="+mn-cs"/>
                        </a:rPr>
                        <a:t>[8.7%]</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r>
                        <a:rPr lang="en-GB" sz="700" kern="1200">
                          <a:solidFill>
                            <a:schemeClr val="dk1"/>
                          </a:solidFill>
                          <a:latin typeface="+mn-lt"/>
                          <a:ea typeface="+mn-ea"/>
                          <a:cs typeface="+mn-cs"/>
                        </a:rPr>
                        <a:t>[3.1%]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1"/>
                    </a:solidFill>
                  </a:tcPr>
                </a:tc>
                <a:tc>
                  <a:txBody>
                    <a:bodyPr/>
                    <a:lstStyle/>
                    <a:p>
                      <a:pPr marL="0" algn="ctr" defTabSz="914400" rtl="0" eaLnBrk="1" latinLnBrk="0" hangingPunct="1"/>
                      <a:endParaRPr lang="en-GB" sz="700" kern="120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663535314"/>
                  </a:ext>
                </a:extLst>
              </a:tr>
            </a:tbl>
          </a:graphicData>
        </a:graphic>
      </p:graphicFrame>
      <p:sp>
        <p:nvSpPr>
          <p:cNvPr id="6" name="TextBox 5">
            <a:extLst>
              <a:ext uri="{FF2B5EF4-FFF2-40B4-BE49-F238E27FC236}">
                <a16:creationId xmlns:a16="http://schemas.microsoft.com/office/drawing/2014/main" id="{32CC57C7-9C6A-FE3C-A802-52CFD359330F}"/>
              </a:ext>
            </a:extLst>
          </p:cNvPr>
          <p:cNvSpPr txBox="1"/>
          <p:nvPr/>
        </p:nvSpPr>
        <p:spPr>
          <a:xfrm>
            <a:off x="-29169" y="-408482"/>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CQC Ratings</a:t>
            </a:r>
          </a:p>
        </p:txBody>
      </p:sp>
      <p:pic>
        <p:nvPicPr>
          <p:cNvPr id="13" name="Picture 12">
            <a:extLst>
              <a:ext uri="{FF2B5EF4-FFF2-40B4-BE49-F238E27FC236}">
                <a16:creationId xmlns:a16="http://schemas.microsoft.com/office/drawing/2014/main" id="{AED10E56-B5E7-3467-0850-99E388F29FBD}"/>
              </a:ext>
            </a:extLst>
          </p:cNvPr>
          <p:cNvPicPr>
            <a:picLocks noChangeAspect="1"/>
          </p:cNvPicPr>
          <p:nvPr/>
        </p:nvPicPr>
        <p:blipFill>
          <a:blip r:embed="rId2"/>
          <a:stretch>
            <a:fillRect/>
          </a:stretch>
        </p:blipFill>
        <p:spPr>
          <a:xfrm>
            <a:off x="460902" y="3800007"/>
            <a:ext cx="5576907" cy="2175143"/>
          </a:xfrm>
          <a:prstGeom prst="rect">
            <a:avLst/>
          </a:prstGeom>
        </p:spPr>
      </p:pic>
    </p:spTree>
    <p:extLst>
      <p:ext uri="{BB962C8B-B14F-4D97-AF65-F5344CB8AC3E}">
        <p14:creationId xmlns:p14="http://schemas.microsoft.com/office/powerpoint/2010/main" val="15587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11</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1558603785"/>
              </p:ext>
            </p:extLst>
          </p:nvPr>
        </p:nvGraphicFramePr>
        <p:xfrm>
          <a:off x="6265059" y="1298896"/>
          <a:ext cx="5721655" cy="6085657"/>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422217">
                <a:tc>
                  <a:txBody>
                    <a:bodyPr/>
                    <a:lstStyle/>
                    <a:p>
                      <a:r>
                        <a:rPr lang="en-GB" sz="1050" b="1">
                          <a:solidFill>
                            <a:schemeClr val="tx1"/>
                          </a:solidFill>
                          <a:latin typeface="Abadi Extra Light"/>
                        </a:rPr>
                        <a:t>What does this tell us?  </a:t>
                      </a:r>
                    </a:p>
                    <a:p>
                      <a:pPr marL="171450" lvl="0" indent="-171450" algn="l">
                        <a:lnSpc>
                          <a:spcPct val="100000"/>
                        </a:lnSpc>
                        <a:spcBef>
                          <a:spcPts val="0"/>
                        </a:spcBef>
                        <a:spcAft>
                          <a:spcPts val="0"/>
                        </a:spcAft>
                        <a:buFont typeface="Arial"/>
                        <a:buChar char="•"/>
                      </a:pPr>
                      <a:r>
                        <a:rPr lang="en-GB" sz="1050" b="0" i="0" u="none" strike="noStrike" noProof="0">
                          <a:solidFill>
                            <a:schemeClr val="tx1"/>
                          </a:solidFill>
                          <a:latin typeface="Abadi Extra Light" panose="020B0204020104020204" pitchFamily="34" charset="0"/>
                        </a:rPr>
                        <a:t>L&amp;SC continues to perform well on this metric in aggregate with a steadily reducing trend below the 10% target.   </a:t>
                      </a:r>
                      <a:endParaRPr lang="en-GB">
                        <a:latin typeface="Abadi Extra Light" panose="020B0204020104020204" pitchFamily="34" charset="0"/>
                      </a:endParaRPr>
                    </a:p>
                    <a:p>
                      <a:pPr marL="171450" lvl="0" indent="-171450" algn="l">
                        <a:lnSpc>
                          <a:spcPct val="100000"/>
                        </a:lnSpc>
                        <a:spcBef>
                          <a:spcPts val="0"/>
                        </a:spcBef>
                        <a:spcAft>
                          <a:spcPts val="0"/>
                        </a:spcAft>
                        <a:buFont typeface="Arial"/>
                        <a:buChar char="•"/>
                      </a:pPr>
                      <a:r>
                        <a:rPr lang="en-GB" sz="1050" b="0" i="0" u="none" strike="noStrike" noProof="0">
                          <a:solidFill>
                            <a:schemeClr val="tx1"/>
                          </a:solidFill>
                          <a:latin typeface="Abadi Extra Light" panose="020B0204020104020204" pitchFamily="34" charset="0"/>
                        </a:rPr>
                        <a:t>There is variation at sub-ICB, PCN and practice level, with the Morecambe Bay area seeing the highest proportion of prescribing of these antibiotics at 9.16%. This demonstrates a small increase from the last reporting period (+0.06%). </a:t>
                      </a:r>
                      <a:endParaRPr lang="en-GB">
                        <a:latin typeface="Abadi Extra Light" panose="020B0204020104020204" pitchFamily="34" charset="0"/>
                      </a:endParaRPr>
                    </a:p>
                    <a:p>
                      <a:pPr marL="171450" lvl="0" indent="-171450" algn="l">
                        <a:lnSpc>
                          <a:spcPct val="100000"/>
                        </a:lnSpc>
                        <a:spcBef>
                          <a:spcPts val="0"/>
                        </a:spcBef>
                        <a:spcAft>
                          <a:spcPts val="0"/>
                        </a:spcAft>
                        <a:buFont typeface="Arial"/>
                        <a:buChar char="•"/>
                      </a:pPr>
                      <a:r>
                        <a:rPr lang="en-GB" sz="1050" b="0" i="0" u="none" strike="noStrike" noProof="0">
                          <a:solidFill>
                            <a:schemeClr val="tx1"/>
                          </a:solidFill>
                          <a:latin typeface="Abadi Extra Light" panose="020B0204020104020204" pitchFamily="34" charset="0"/>
                        </a:rPr>
                        <a:t>Currently 22 practices are not yet delivering the 10% or below threshold, this is an increase of 1since the last reporting period. </a:t>
                      </a:r>
                      <a:endParaRPr lang="en-GB" sz="1800" b="0" i="0" u="none" strike="noStrike" kern="1200" noProof="0">
                        <a:solidFill>
                          <a:schemeClr val="tx1"/>
                        </a:solidFill>
                        <a:effectLst/>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6591">
                <a:tc>
                  <a:txBody>
                    <a:bodyPr/>
                    <a:lstStyle/>
                    <a:p>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UK Government has developed a new Antimicrobial Resistance (</a:t>
                      </a:r>
                      <a:r>
                        <a:rPr lang="en-GB" sz="1050" i="0" kern="1200">
                          <a:solidFill>
                            <a:schemeClr val="tx1"/>
                          </a:solidFill>
                          <a:latin typeface="Abadi Extra Light"/>
                          <a:ea typeface="+mn-ea"/>
                          <a:cs typeface="+mn-cs"/>
                          <a:hlinkClick r:id="rId4">
                            <a:extLst>
                              <a:ext uri="{A12FA001-AC4F-418D-AE19-62706E023703}">
                                <ahyp:hlinkClr xmlns:ahyp="http://schemas.microsoft.com/office/drawing/2018/hyperlinkcolor" val="tx"/>
                              </a:ext>
                            </a:extLst>
                          </a:hlinkClick>
                        </a:rPr>
                        <a:t>AMR) 5 year national action plan</a:t>
                      </a:r>
                      <a:r>
                        <a:rPr lang="en-GB" sz="1050" i="0" kern="1200">
                          <a:solidFill>
                            <a:schemeClr val="tx1"/>
                          </a:solidFill>
                          <a:latin typeface="Abadi Extra Light"/>
                          <a:ea typeface="+mn-ea"/>
                          <a:cs typeface="+mn-cs"/>
                        </a:rPr>
                        <a:t>, ‘Confronting antimicrobial resistance 2024 to 2029’, which builds on the achievements and lessons from the first national action plan with more challenging targets for:-</a:t>
                      </a:r>
                    </a:p>
                    <a:p>
                      <a:pPr marL="628650" lvl="2"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optimise the use of antimicrobials</a:t>
                      </a:r>
                    </a:p>
                    <a:p>
                      <a:pPr marL="628650" lvl="2"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reduce the need for, and unintentional exposure to, antibiotics</a:t>
                      </a:r>
                    </a:p>
                    <a:p>
                      <a:pPr marL="628650" lvl="2"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support the development of new antimicrobials.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An Antimicrobial Stewardship (AMS) Committee has been set up across the System to support how we manage AMS, including in primary care.  The membership represents all providers in the System.  </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An action plan has been developed and through the AMS Task and Finish Group is being delivered at Place, supported by the local Medicines Optimisation (MO) teams.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Prescribing patterns are different in each Place linked to the population’s demographics, which means a slightly tailored response to delivery of the action plan.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badi Extra Light" panose="020B0204020104020204" pitchFamily="34" charset="0"/>
                          <a:ea typeface="+mn-ea"/>
                          <a:cs typeface="+mn-cs"/>
                        </a:rPr>
                        <a:t>The recently agreed </a:t>
                      </a:r>
                      <a:r>
                        <a:rPr lang="en-US" sz="1050" kern="1200">
                          <a:solidFill>
                            <a:schemeClr val="tx1"/>
                          </a:solidFill>
                          <a:effectLst/>
                          <a:latin typeface="Abadi Extra Light" panose="020B0204020104020204" pitchFamily="34" charset="0"/>
                          <a:ea typeface="+mn-ea"/>
                          <a:cs typeface="+mn-cs"/>
                        </a:rPr>
                        <a:t>GP MO LES requires maintenance of national top quartile performance or at least 10% improvement from baseline, with outliers targeted. This should contribute to the ICB reaching the national target of less than 10%.</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kern="1200">
                        <a:solidFill>
                          <a:schemeClr val="tx1"/>
                        </a:solidFill>
                        <a:effectLst/>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530874">
                <a:tc>
                  <a:txBody>
                    <a:bodyPr/>
                    <a:lstStyle/>
                    <a:p>
                      <a:r>
                        <a:rPr lang="en-GB" sz="1050" b="1">
                          <a:solidFill>
                            <a:schemeClr val="tx1"/>
                          </a:solidFill>
                          <a:latin typeface="Abadi Extra Light"/>
                        </a:rPr>
                        <a:t>Risks:</a:t>
                      </a:r>
                    </a:p>
                    <a:p>
                      <a:pPr marL="171450" indent="-171450" algn="just"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Former CCG antibiotic prescribing incentives creates a risk and potential inequality across the system. We are currently working towards one prescribing incentive scheme to address </a:t>
                      </a:r>
                      <a:r>
                        <a:rPr lang="en-GB" sz="1050" i="0" kern="1200" err="1">
                          <a:solidFill>
                            <a:schemeClr val="tx1"/>
                          </a:solidFill>
                          <a:latin typeface="Abadi Extra Light"/>
                          <a:ea typeface="+mn-ea"/>
                          <a:cs typeface="+mn-cs"/>
                        </a:rPr>
                        <a:t>thiis</a:t>
                      </a:r>
                      <a:r>
                        <a:rPr lang="en-GB" sz="1050" i="0" kern="1200">
                          <a:solidFill>
                            <a:schemeClr val="tx1"/>
                          </a:solidFill>
                          <a:latin typeface="Abadi Extra Light"/>
                          <a:ea typeface="+mn-ea"/>
                          <a:cs typeface="+mn-cs"/>
                        </a:rPr>
                        <a:t>.</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Patient expectation can be challenging to manage and there is a lack of central comms this year.  As a mitigation the AMS Committee has developed quarterly rolling Campaign/Toolkit - promoting self-care and clinical excellence.  </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Potential for performance to be affected by UTIs over the summer and Colds and Flu over up-and-coming winter months. </a:t>
                      </a:r>
                    </a:p>
                    <a:p>
                      <a:endParaRPr lang="en-GB" sz="1050" b="0">
                        <a:solidFill>
                          <a:schemeClr val="tx1"/>
                        </a:solidFill>
                        <a:latin typeface="Abadi Extra Light" panose="020B0204020104020204" pitchFamily="34" charset="0"/>
                      </a:endParaRP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4269135069"/>
              </p:ext>
            </p:extLst>
          </p:nvPr>
        </p:nvGraphicFramePr>
        <p:xfrm>
          <a:off x="468830" y="3600108"/>
          <a:ext cx="4283055" cy="604520"/>
        </p:xfrm>
        <a:graphic>
          <a:graphicData uri="http://schemas.openxmlformats.org/drawingml/2006/table">
            <a:tbl>
              <a:tblPr firstRow="1" bandRow="1">
                <a:tableStyleId>{5C22544A-7EE6-4342-B048-85BDC9FD1C3A}</a:tableStyleId>
              </a:tblPr>
              <a:tblGrid>
                <a:gridCol w="475895">
                  <a:extLst>
                    <a:ext uri="{9D8B030D-6E8A-4147-A177-3AD203B41FA5}">
                      <a16:colId xmlns:a16="http://schemas.microsoft.com/office/drawing/2014/main" val="1602483377"/>
                    </a:ext>
                  </a:extLst>
                </a:gridCol>
                <a:gridCol w="475895">
                  <a:extLst>
                    <a:ext uri="{9D8B030D-6E8A-4147-A177-3AD203B41FA5}">
                      <a16:colId xmlns:a16="http://schemas.microsoft.com/office/drawing/2014/main" val="2929746958"/>
                    </a:ext>
                  </a:extLst>
                </a:gridCol>
                <a:gridCol w="475895">
                  <a:extLst>
                    <a:ext uri="{9D8B030D-6E8A-4147-A177-3AD203B41FA5}">
                      <a16:colId xmlns:a16="http://schemas.microsoft.com/office/drawing/2014/main" val="2660940487"/>
                    </a:ext>
                  </a:extLst>
                </a:gridCol>
                <a:gridCol w="475895">
                  <a:extLst>
                    <a:ext uri="{9D8B030D-6E8A-4147-A177-3AD203B41FA5}">
                      <a16:colId xmlns:a16="http://schemas.microsoft.com/office/drawing/2014/main" val="3507435902"/>
                    </a:ext>
                  </a:extLst>
                </a:gridCol>
                <a:gridCol w="475895">
                  <a:extLst>
                    <a:ext uri="{9D8B030D-6E8A-4147-A177-3AD203B41FA5}">
                      <a16:colId xmlns:a16="http://schemas.microsoft.com/office/drawing/2014/main" val="2335844761"/>
                    </a:ext>
                  </a:extLst>
                </a:gridCol>
                <a:gridCol w="475895">
                  <a:extLst>
                    <a:ext uri="{9D8B030D-6E8A-4147-A177-3AD203B41FA5}">
                      <a16:colId xmlns:a16="http://schemas.microsoft.com/office/drawing/2014/main" val="2259887316"/>
                    </a:ext>
                  </a:extLst>
                </a:gridCol>
                <a:gridCol w="475895">
                  <a:extLst>
                    <a:ext uri="{9D8B030D-6E8A-4147-A177-3AD203B41FA5}">
                      <a16:colId xmlns:a16="http://schemas.microsoft.com/office/drawing/2014/main" val="1070017833"/>
                    </a:ext>
                  </a:extLst>
                </a:gridCol>
                <a:gridCol w="475895">
                  <a:extLst>
                    <a:ext uri="{9D8B030D-6E8A-4147-A177-3AD203B41FA5}">
                      <a16:colId xmlns:a16="http://schemas.microsoft.com/office/drawing/2014/main" val="3509496752"/>
                    </a:ext>
                  </a:extLst>
                </a:gridCol>
                <a:gridCol w="475895">
                  <a:extLst>
                    <a:ext uri="{9D8B030D-6E8A-4147-A177-3AD203B41FA5}">
                      <a16:colId xmlns:a16="http://schemas.microsoft.com/office/drawing/2014/main" val="2489420743"/>
                    </a:ext>
                  </a:extLst>
                </a:gridCol>
              </a:tblGrid>
              <a:tr h="0">
                <a:tc gridSpan="9">
                  <a:txBody>
                    <a:bodyPr/>
                    <a:lstStyle/>
                    <a:p>
                      <a:endParaRPr lang="en-GB" sz="10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34374">
                <a:tc>
                  <a:txBody>
                    <a:bodyPr/>
                    <a:lstStyle/>
                    <a:p>
                      <a:pPr algn="ctr"/>
                      <a:r>
                        <a:rPr lang="en-GB" sz="550" b="1">
                          <a:solidFill>
                            <a:schemeClr val="bg1"/>
                          </a:solidFill>
                        </a:rPr>
                        <a:t>LSC</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lnR w="381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84394003"/>
                  </a:ext>
                </a:extLst>
              </a:tr>
              <a:tr h="234374">
                <a:tc>
                  <a:txBody>
                    <a:bodyPr/>
                    <a:lstStyle/>
                    <a:p>
                      <a:pPr algn="ctr"/>
                      <a:r>
                        <a:rPr lang="en-GB" sz="700"/>
                        <a:t>7.43%</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rgbClr val="00B050"/>
                    </a:solidFill>
                  </a:tcPr>
                </a:tc>
                <a:tc>
                  <a:txBody>
                    <a:bodyPr/>
                    <a:lstStyle/>
                    <a:p>
                      <a:endParaRPr lang="en-GB" sz="1000"/>
                    </a:p>
                  </a:txBody>
                  <a:tcPr>
                    <a:lnL w="5715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60958231"/>
              </p:ext>
            </p:extLst>
          </p:nvPr>
        </p:nvGraphicFramePr>
        <p:xfrm>
          <a:off x="396821" y="1152160"/>
          <a:ext cx="5358810" cy="7772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727601">
                <a:tc>
                  <a:txBody>
                    <a:bodyPr/>
                    <a:lstStyle/>
                    <a:p>
                      <a:r>
                        <a:rPr lang="en-GB" sz="9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9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antibiotic stewardship. It measures the proportion of co-amoxiclav, cephalosporin and quinolone items prescribed; antibiotics linked to a higher incidence of </a:t>
                      </a:r>
                      <a:r>
                        <a:rPr lang="en-US" sz="900" i="0" err="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C.difficle</a:t>
                      </a:r>
                      <a:r>
                        <a:rPr lang="en-US" sz="9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  A lower number represents more appropriate and higher quality prescribing. </a:t>
                      </a:r>
                      <a:endParaRPr lang="en-GB" sz="9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972768186"/>
              </p:ext>
            </p:extLst>
          </p:nvPr>
        </p:nvGraphicFramePr>
        <p:xfrm>
          <a:off x="551285" y="142001"/>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910389">
                  <a:extLst>
                    <a:ext uri="{9D8B030D-6E8A-4147-A177-3AD203B41FA5}">
                      <a16:colId xmlns:a16="http://schemas.microsoft.com/office/drawing/2014/main" val="150642026"/>
                    </a:ext>
                  </a:extLst>
                </a:gridCol>
                <a:gridCol w="1697957">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7. </a:t>
                      </a:r>
                      <a:r>
                        <a:rPr lang="en-US" sz="1600"/>
                        <a:t>S044b: Antimicrobial resistance: proportion of broad-spectrum antibiotic prescribing in primary care: 12 months to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Quality Committee /   Primary Care Quality Group  &amp; Antimicrobial Stewardship (AMS) Committee </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00AAF74E-738E-0E24-FC17-1E11CE5922DB}"/>
              </a:ext>
            </a:extLst>
          </p:cNvPr>
          <p:cNvGraphicFramePr>
            <a:graphicFrameLocks noGrp="1"/>
          </p:cNvGraphicFramePr>
          <p:nvPr>
            <p:extLst>
              <p:ext uri="{D42A27DB-BD31-4B8C-83A1-F6EECF244321}">
                <p14:modId xmlns:p14="http://schemas.microsoft.com/office/powerpoint/2010/main" val="4085462848"/>
              </p:ext>
            </p:extLst>
          </p:nvPr>
        </p:nvGraphicFramePr>
        <p:xfrm>
          <a:off x="482630" y="4806311"/>
          <a:ext cx="2562905" cy="808720"/>
        </p:xfrm>
        <a:graphic>
          <a:graphicData uri="http://schemas.openxmlformats.org/drawingml/2006/table">
            <a:tbl>
              <a:tblPr firstRow="1" bandRow="1">
                <a:tableStyleId>{5C22544A-7EE6-4342-B048-85BDC9FD1C3A}</a:tableStyleId>
              </a:tblPr>
              <a:tblGrid>
                <a:gridCol w="1149527">
                  <a:extLst>
                    <a:ext uri="{9D8B030D-6E8A-4147-A177-3AD203B41FA5}">
                      <a16:colId xmlns:a16="http://schemas.microsoft.com/office/drawing/2014/main" val="1588756399"/>
                    </a:ext>
                  </a:extLst>
                </a:gridCol>
                <a:gridCol w="706689">
                  <a:extLst>
                    <a:ext uri="{9D8B030D-6E8A-4147-A177-3AD203B41FA5}">
                      <a16:colId xmlns:a16="http://schemas.microsoft.com/office/drawing/2014/main" val="415070552"/>
                    </a:ext>
                  </a:extLst>
                </a:gridCol>
                <a:gridCol w="706689">
                  <a:extLst>
                    <a:ext uri="{9D8B030D-6E8A-4147-A177-3AD203B41FA5}">
                      <a16:colId xmlns:a16="http://schemas.microsoft.com/office/drawing/2014/main" val="149768866"/>
                    </a:ext>
                  </a:extLst>
                </a:gridCol>
              </a:tblGrid>
              <a:tr h="343204">
                <a:tc>
                  <a:txBody>
                    <a:bodyPr/>
                    <a:lstStyle/>
                    <a:p>
                      <a:r>
                        <a:rPr lang="en-GB" sz="800" b="1">
                          <a:solidFill>
                            <a:schemeClr val="bg1"/>
                          </a:solidFill>
                        </a:rPr>
                        <a:t>LSC Totals</a:t>
                      </a:r>
                    </a:p>
                  </a:txBody>
                  <a:tcPr anchor="ctr">
                    <a:solidFill>
                      <a:schemeClr val="accent1"/>
                    </a:solidFill>
                  </a:tcPr>
                </a:tc>
                <a:tc>
                  <a:txBody>
                    <a:bodyPr/>
                    <a:lstStyle/>
                    <a:p>
                      <a:pPr algn="ctr"/>
                      <a:r>
                        <a:rPr lang="en-GB" sz="800" b="1">
                          <a:solidFill>
                            <a:schemeClr val="bg1"/>
                          </a:solidFill>
                        </a:rPr>
                        <a:t>No. Practices</a:t>
                      </a:r>
                    </a:p>
                  </a:txBody>
                  <a:tcPr>
                    <a:solidFill>
                      <a:schemeClr val="accent1"/>
                    </a:solidFill>
                  </a:tcPr>
                </a:tc>
                <a:tc>
                  <a:txBody>
                    <a:bodyPr/>
                    <a:lstStyle/>
                    <a:p>
                      <a:pPr algn="ctr"/>
                      <a:r>
                        <a:rPr lang="en-GB" sz="800" b="1">
                          <a:solidFill>
                            <a:schemeClr val="bg1"/>
                          </a:solidFill>
                        </a:rPr>
                        <a:t>% Practices</a:t>
                      </a:r>
                    </a:p>
                  </a:txBody>
                  <a:tcPr>
                    <a:solidFill>
                      <a:schemeClr val="accent1"/>
                    </a:solidFill>
                  </a:tcPr>
                </a:tc>
                <a:extLst>
                  <a:ext uri="{0D108BD9-81ED-4DB2-BD59-A6C34878D82A}">
                    <a16:rowId xmlns:a16="http://schemas.microsoft.com/office/drawing/2014/main" val="1320452184"/>
                  </a:ext>
                </a:extLst>
              </a:tr>
              <a:tr h="212122">
                <a:tc>
                  <a:txBody>
                    <a:bodyPr/>
                    <a:lstStyle/>
                    <a:p>
                      <a:r>
                        <a:rPr lang="en-GB" sz="800"/>
                        <a:t>At or below 10%</a:t>
                      </a:r>
                    </a:p>
                  </a:txBody>
                  <a:tcPr/>
                </a:tc>
                <a:tc>
                  <a:txBody>
                    <a:bodyPr/>
                    <a:lstStyle/>
                    <a:p>
                      <a:pPr algn="r"/>
                      <a:r>
                        <a:rPr lang="en-GB" sz="800"/>
                        <a:t>175</a:t>
                      </a:r>
                    </a:p>
                  </a:txBody>
                  <a:tcPr/>
                </a:tc>
                <a:tc>
                  <a:txBody>
                    <a:bodyPr/>
                    <a:lstStyle/>
                    <a:p>
                      <a:pPr algn="r"/>
                      <a:r>
                        <a:rPr lang="en-GB" sz="800"/>
                        <a:t>88.3%</a:t>
                      </a:r>
                    </a:p>
                  </a:txBody>
                  <a:tcPr/>
                </a:tc>
                <a:extLst>
                  <a:ext uri="{0D108BD9-81ED-4DB2-BD59-A6C34878D82A}">
                    <a16:rowId xmlns:a16="http://schemas.microsoft.com/office/drawing/2014/main" val="2861808526"/>
                  </a:ext>
                </a:extLst>
              </a:tr>
              <a:tr h="252156">
                <a:tc>
                  <a:txBody>
                    <a:bodyPr/>
                    <a:lstStyle/>
                    <a:p>
                      <a:r>
                        <a:rPr lang="en-GB" sz="800"/>
                        <a:t>Above 10%</a:t>
                      </a:r>
                    </a:p>
                  </a:txBody>
                  <a:tcPr/>
                </a:tc>
                <a:tc>
                  <a:txBody>
                    <a:bodyPr/>
                    <a:lstStyle/>
                    <a:p>
                      <a:pPr algn="r"/>
                      <a:r>
                        <a:rPr lang="en-GB" sz="800"/>
                        <a:t>22</a:t>
                      </a:r>
                    </a:p>
                  </a:txBody>
                  <a:tcPr/>
                </a:tc>
                <a:tc>
                  <a:txBody>
                    <a:bodyPr/>
                    <a:lstStyle/>
                    <a:p>
                      <a:pPr algn="r"/>
                      <a:r>
                        <a:rPr lang="en-GB" sz="800"/>
                        <a:t>11.2%</a:t>
                      </a:r>
                    </a:p>
                  </a:txBody>
                  <a:tcPr/>
                </a:tc>
                <a:extLst>
                  <a:ext uri="{0D108BD9-81ED-4DB2-BD59-A6C34878D82A}">
                    <a16:rowId xmlns:a16="http://schemas.microsoft.com/office/drawing/2014/main" val="101810139"/>
                  </a:ext>
                </a:extLst>
              </a:tr>
            </a:tbl>
          </a:graphicData>
        </a:graphic>
      </p:graphicFrame>
      <p:graphicFrame>
        <p:nvGraphicFramePr>
          <p:cNvPr id="14" name="Content Placeholder 2">
            <a:extLst>
              <a:ext uri="{FF2B5EF4-FFF2-40B4-BE49-F238E27FC236}">
                <a16:creationId xmlns:a16="http://schemas.microsoft.com/office/drawing/2014/main" id="{3BA71226-93D8-A1F2-F1EA-66AB40613568}"/>
              </a:ext>
            </a:extLst>
          </p:cNvPr>
          <p:cNvGraphicFramePr>
            <a:graphicFrameLocks/>
          </p:cNvGraphicFramePr>
          <p:nvPr>
            <p:extLst>
              <p:ext uri="{D42A27DB-BD31-4B8C-83A1-F6EECF244321}">
                <p14:modId xmlns:p14="http://schemas.microsoft.com/office/powerpoint/2010/main" val="170806623"/>
              </p:ext>
            </p:extLst>
          </p:nvPr>
        </p:nvGraphicFramePr>
        <p:xfrm>
          <a:off x="440217" y="4179419"/>
          <a:ext cx="2957957" cy="593138"/>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3138">
                <a:tc>
                  <a:txBody>
                    <a:bodyPr/>
                    <a:lstStyle/>
                    <a:p>
                      <a:pPr marL="0" algn="l" defTabSz="914400" rtl="0" eaLnBrk="1" latinLnBrk="0" hangingPunct="1"/>
                      <a:r>
                        <a:rPr lang="en-GB" sz="90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practices in LSC below and above the threshold: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5" name="Content Placeholder 2">
            <a:extLst>
              <a:ext uri="{FF2B5EF4-FFF2-40B4-BE49-F238E27FC236}">
                <a16:creationId xmlns:a16="http://schemas.microsoft.com/office/drawing/2014/main" id="{1A81FCA8-95D8-2948-30A7-A8963F3E90DD}"/>
              </a:ext>
            </a:extLst>
          </p:cNvPr>
          <p:cNvGraphicFramePr>
            <a:graphicFrameLocks/>
          </p:cNvGraphicFramePr>
          <p:nvPr>
            <p:extLst>
              <p:ext uri="{D42A27DB-BD31-4B8C-83A1-F6EECF244321}">
                <p14:modId xmlns:p14="http://schemas.microsoft.com/office/powerpoint/2010/main" val="1205862776"/>
              </p:ext>
            </p:extLst>
          </p:nvPr>
        </p:nvGraphicFramePr>
        <p:xfrm>
          <a:off x="906249" y="6394282"/>
          <a:ext cx="2957957" cy="598264"/>
        </p:xfrm>
        <a:graphic>
          <a:graphicData uri="http://schemas.openxmlformats.org/drawingml/2006/table">
            <a:tbl>
              <a:tblPr firstRow="1" bandRow="1">
                <a:tableStyleId>{5940675A-B579-460E-94D1-54222C63F5DA}</a:tableStyleId>
              </a:tblPr>
              <a:tblGrid>
                <a:gridCol w="2957957">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LSC’s performance (bold line) compared to the other ICBs in the county </a:t>
                      </a:r>
                      <a:r>
                        <a:rPr lang="en-GB" sz="105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6" name="TextBox 15">
            <a:extLst>
              <a:ext uri="{FF2B5EF4-FFF2-40B4-BE49-F238E27FC236}">
                <a16:creationId xmlns:a16="http://schemas.microsoft.com/office/drawing/2014/main" id="{D8B72632-568F-3245-792F-6E2651C618FB}"/>
              </a:ext>
            </a:extLst>
          </p:cNvPr>
          <p:cNvSpPr txBox="1"/>
          <p:nvPr/>
        </p:nvSpPr>
        <p:spPr>
          <a:xfrm>
            <a:off x="-3289"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pic>
        <p:nvPicPr>
          <p:cNvPr id="2" name="Picture 1">
            <a:extLst>
              <a:ext uri="{FF2B5EF4-FFF2-40B4-BE49-F238E27FC236}">
                <a16:creationId xmlns:a16="http://schemas.microsoft.com/office/drawing/2014/main" id="{42E9BC9F-4FA8-F6BE-1908-65883B1FD6D9}"/>
              </a:ext>
            </a:extLst>
          </p:cNvPr>
          <p:cNvPicPr>
            <a:picLocks noChangeAspect="1"/>
          </p:cNvPicPr>
          <p:nvPr/>
        </p:nvPicPr>
        <p:blipFill>
          <a:blip r:embed="rId5"/>
          <a:stretch>
            <a:fillRect/>
          </a:stretch>
        </p:blipFill>
        <p:spPr>
          <a:xfrm>
            <a:off x="3820860" y="4149386"/>
            <a:ext cx="2268107" cy="2673151"/>
          </a:xfrm>
          <a:prstGeom prst="rect">
            <a:avLst/>
          </a:prstGeom>
        </p:spPr>
      </p:pic>
      <p:pic>
        <p:nvPicPr>
          <p:cNvPr id="10" name="Picture 9">
            <a:extLst>
              <a:ext uri="{FF2B5EF4-FFF2-40B4-BE49-F238E27FC236}">
                <a16:creationId xmlns:a16="http://schemas.microsoft.com/office/drawing/2014/main" id="{89FF0861-1351-786C-B42F-0B9523DC55ED}"/>
              </a:ext>
            </a:extLst>
          </p:cNvPr>
          <p:cNvPicPr>
            <a:picLocks noChangeAspect="1"/>
          </p:cNvPicPr>
          <p:nvPr/>
        </p:nvPicPr>
        <p:blipFill>
          <a:blip r:embed="rId6"/>
          <a:stretch>
            <a:fillRect/>
          </a:stretch>
        </p:blipFill>
        <p:spPr>
          <a:xfrm>
            <a:off x="954860" y="3738964"/>
            <a:ext cx="3744551" cy="400882"/>
          </a:xfrm>
          <a:prstGeom prst="rect">
            <a:avLst/>
          </a:prstGeom>
        </p:spPr>
      </p:pic>
      <p:sp>
        <p:nvSpPr>
          <p:cNvPr id="7" name="TextBox 6">
            <a:extLst>
              <a:ext uri="{FF2B5EF4-FFF2-40B4-BE49-F238E27FC236}">
                <a16:creationId xmlns:a16="http://schemas.microsoft.com/office/drawing/2014/main" id="{B40FBA5E-81F8-85E0-248A-F2B3D8B73D30}"/>
              </a:ext>
            </a:extLst>
          </p:cNvPr>
          <p:cNvSpPr txBox="1"/>
          <p:nvPr/>
        </p:nvSpPr>
        <p:spPr>
          <a:xfrm>
            <a:off x="379419" y="3380857"/>
            <a:ext cx="3019645" cy="230832"/>
          </a:xfrm>
          <a:prstGeom prst="rect">
            <a:avLst/>
          </a:prstGeom>
          <a:noFill/>
        </p:spPr>
        <p:txBody>
          <a:bodyPr wrap="square" rtlCol="0">
            <a:spAutoFit/>
          </a:bodyPr>
          <a:lstStyle/>
          <a:p>
            <a:r>
              <a:rPr lang="en-GB" sz="900">
                <a:latin typeface="Abadi Extra Light" panose="020B0204020104020204" pitchFamily="34" charset="0"/>
              </a:rPr>
              <a:t>February 2025</a:t>
            </a:r>
          </a:p>
        </p:txBody>
      </p:sp>
      <p:sp>
        <p:nvSpPr>
          <p:cNvPr id="8" name="TextBox 7">
            <a:extLst>
              <a:ext uri="{FF2B5EF4-FFF2-40B4-BE49-F238E27FC236}">
                <a16:creationId xmlns:a16="http://schemas.microsoft.com/office/drawing/2014/main" id="{FB391310-70FA-94DB-3CA4-EE3CD5CE73D9}"/>
              </a:ext>
            </a:extLst>
          </p:cNvPr>
          <p:cNvSpPr txBox="1"/>
          <p:nvPr/>
        </p:nvSpPr>
        <p:spPr>
          <a:xfrm>
            <a:off x="396821" y="1830241"/>
            <a:ext cx="3019645" cy="215444"/>
          </a:xfrm>
          <a:prstGeom prst="rect">
            <a:avLst/>
          </a:prstGeom>
          <a:noFill/>
        </p:spPr>
        <p:txBody>
          <a:bodyPr wrap="square" rtlCol="0">
            <a:spAutoFit/>
          </a:bodyPr>
          <a:lstStyle/>
          <a:p>
            <a:r>
              <a:rPr lang="en-GB" sz="800">
                <a:latin typeface="Abadi Extra Light" panose="020B0204020104020204" pitchFamily="34" charset="0"/>
              </a:rPr>
              <a:t>December 2024</a:t>
            </a:r>
          </a:p>
        </p:txBody>
      </p:sp>
      <p:graphicFrame>
        <p:nvGraphicFramePr>
          <p:cNvPr id="12" name="Table 11">
            <a:extLst>
              <a:ext uri="{FF2B5EF4-FFF2-40B4-BE49-F238E27FC236}">
                <a16:creationId xmlns:a16="http://schemas.microsoft.com/office/drawing/2014/main" id="{DE3226AD-6773-0580-538C-D6269ABAC26F}"/>
              </a:ext>
            </a:extLst>
          </p:cNvPr>
          <p:cNvGraphicFramePr>
            <a:graphicFrameLocks noGrp="1"/>
          </p:cNvGraphicFramePr>
          <p:nvPr>
            <p:extLst>
              <p:ext uri="{D42A27DB-BD31-4B8C-83A1-F6EECF244321}">
                <p14:modId xmlns:p14="http://schemas.microsoft.com/office/powerpoint/2010/main" val="1007235999"/>
              </p:ext>
            </p:extLst>
          </p:nvPr>
        </p:nvGraphicFramePr>
        <p:xfrm>
          <a:off x="511202" y="2003680"/>
          <a:ext cx="4240683" cy="604520"/>
        </p:xfrm>
        <a:graphic>
          <a:graphicData uri="http://schemas.openxmlformats.org/drawingml/2006/table">
            <a:tbl>
              <a:tblPr firstRow="1" bandRow="1">
                <a:tableStyleId>{5C22544A-7EE6-4342-B048-85BDC9FD1C3A}</a:tableStyleId>
              </a:tblPr>
              <a:tblGrid>
                <a:gridCol w="471187">
                  <a:extLst>
                    <a:ext uri="{9D8B030D-6E8A-4147-A177-3AD203B41FA5}">
                      <a16:colId xmlns:a16="http://schemas.microsoft.com/office/drawing/2014/main" val="1602483377"/>
                    </a:ext>
                  </a:extLst>
                </a:gridCol>
                <a:gridCol w="471187">
                  <a:extLst>
                    <a:ext uri="{9D8B030D-6E8A-4147-A177-3AD203B41FA5}">
                      <a16:colId xmlns:a16="http://schemas.microsoft.com/office/drawing/2014/main" val="2929746958"/>
                    </a:ext>
                  </a:extLst>
                </a:gridCol>
                <a:gridCol w="471187">
                  <a:extLst>
                    <a:ext uri="{9D8B030D-6E8A-4147-A177-3AD203B41FA5}">
                      <a16:colId xmlns:a16="http://schemas.microsoft.com/office/drawing/2014/main" val="2660940487"/>
                    </a:ext>
                  </a:extLst>
                </a:gridCol>
                <a:gridCol w="471187">
                  <a:extLst>
                    <a:ext uri="{9D8B030D-6E8A-4147-A177-3AD203B41FA5}">
                      <a16:colId xmlns:a16="http://schemas.microsoft.com/office/drawing/2014/main" val="3507435902"/>
                    </a:ext>
                  </a:extLst>
                </a:gridCol>
                <a:gridCol w="471187">
                  <a:extLst>
                    <a:ext uri="{9D8B030D-6E8A-4147-A177-3AD203B41FA5}">
                      <a16:colId xmlns:a16="http://schemas.microsoft.com/office/drawing/2014/main" val="2335844761"/>
                    </a:ext>
                  </a:extLst>
                </a:gridCol>
                <a:gridCol w="471187">
                  <a:extLst>
                    <a:ext uri="{9D8B030D-6E8A-4147-A177-3AD203B41FA5}">
                      <a16:colId xmlns:a16="http://schemas.microsoft.com/office/drawing/2014/main" val="2259887316"/>
                    </a:ext>
                  </a:extLst>
                </a:gridCol>
                <a:gridCol w="471187">
                  <a:extLst>
                    <a:ext uri="{9D8B030D-6E8A-4147-A177-3AD203B41FA5}">
                      <a16:colId xmlns:a16="http://schemas.microsoft.com/office/drawing/2014/main" val="1070017833"/>
                    </a:ext>
                  </a:extLst>
                </a:gridCol>
                <a:gridCol w="471187">
                  <a:extLst>
                    <a:ext uri="{9D8B030D-6E8A-4147-A177-3AD203B41FA5}">
                      <a16:colId xmlns:a16="http://schemas.microsoft.com/office/drawing/2014/main" val="3509496752"/>
                    </a:ext>
                  </a:extLst>
                </a:gridCol>
                <a:gridCol w="471187">
                  <a:extLst>
                    <a:ext uri="{9D8B030D-6E8A-4147-A177-3AD203B41FA5}">
                      <a16:colId xmlns:a16="http://schemas.microsoft.com/office/drawing/2014/main" val="2489420743"/>
                    </a:ext>
                  </a:extLst>
                </a:gridCol>
              </a:tblGrid>
              <a:tr h="0">
                <a:tc gridSpan="9">
                  <a:txBody>
                    <a:bodyPr/>
                    <a:lstStyle/>
                    <a:p>
                      <a:endParaRPr lang="en-GB" sz="10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13330">
                <a:tc>
                  <a:txBody>
                    <a:bodyPr/>
                    <a:lstStyle/>
                    <a:p>
                      <a:pPr algn="ctr"/>
                      <a:r>
                        <a:rPr lang="en-GB" sz="550" b="1">
                          <a:solidFill>
                            <a:schemeClr val="bg1"/>
                          </a:solidFill>
                        </a:rPr>
                        <a:t>LSC</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lnR w="381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84394003"/>
                  </a:ext>
                </a:extLst>
              </a:tr>
              <a:tr h="213330">
                <a:tc>
                  <a:txBody>
                    <a:bodyPr/>
                    <a:lstStyle/>
                    <a:p>
                      <a:pPr algn="ctr"/>
                      <a:r>
                        <a:rPr lang="en-GB" sz="700"/>
                        <a:t>7.34%</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rgbClr val="00B050"/>
                    </a:solidFill>
                  </a:tcPr>
                </a:tc>
                <a:tc>
                  <a:txBody>
                    <a:bodyPr/>
                    <a:lstStyle/>
                    <a:p>
                      <a:endParaRPr lang="en-GB" sz="1000"/>
                    </a:p>
                  </a:txBody>
                  <a:tcPr>
                    <a:lnL w="5715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6140083"/>
                  </a:ext>
                </a:extLst>
              </a:tr>
            </a:tbl>
          </a:graphicData>
        </a:graphic>
      </p:graphicFrame>
      <p:pic>
        <p:nvPicPr>
          <p:cNvPr id="17" name="Picture 16">
            <a:extLst>
              <a:ext uri="{FF2B5EF4-FFF2-40B4-BE49-F238E27FC236}">
                <a16:creationId xmlns:a16="http://schemas.microsoft.com/office/drawing/2014/main" id="{90EF420E-4B20-F38D-3477-6F198AB4F1FE}"/>
              </a:ext>
            </a:extLst>
          </p:cNvPr>
          <p:cNvPicPr>
            <a:picLocks noChangeAspect="1"/>
          </p:cNvPicPr>
          <p:nvPr/>
        </p:nvPicPr>
        <p:blipFill>
          <a:blip r:embed="rId7"/>
          <a:stretch>
            <a:fillRect/>
          </a:stretch>
        </p:blipFill>
        <p:spPr>
          <a:xfrm>
            <a:off x="1007767" y="2146646"/>
            <a:ext cx="3549243" cy="385915"/>
          </a:xfrm>
          <a:prstGeom prst="rect">
            <a:avLst/>
          </a:prstGeom>
        </p:spPr>
      </p:pic>
      <p:sp>
        <p:nvSpPr>
          <p:cNvPr id="18" name="TextBox 17">
            <a:extLst>
              <a:ext uri="{FF2B5EF4-FFF2-40B4-BE49-F238E27FC236}">
                <a16:creationId xmlns:a16="http://schemas.microsoft.com/office/drawing/2014/main" id="{83F49875-886A-72A0-5FCB-0944E1C9BD85}"/>
              </a:ext>
            </a:extLst>
          </p:cNvPr>
          <p:cNvSpPr txBox="1"/>
          <p:nvPr/>
        </p:nvSpPr>
        <p:spPr>
          <a:xfrm>
            <a:off x="409372" y="2582295"/>
            <a:ext cx="3019645" cy="230832"/>
          </a:xfrm>
          <a:prstGeom prst="rect">
            <a:avLst/>
          </a:prstGeom>
          <a:noFill/>
        </p:spPr>
        <p:txBody>
          <a:bodyPr wrap="square" rtlCol="0">
            <a:spAutoFit/>
          </a:bodyPr>
          <a:lstStyle/>
          <a:p>
            <a:r>
              <a:rPr lang="en-GB" sz="900">
                <a:latin typeface="Abadi Extra Light" panose="020B0204020104020204" pitchFamily="34" charset="0"/>
              </a:rPr>
              <a:t>January 2025</a:t>
            </a:r>
          </a:p>
        </p:txBody>
      </p:sp>
      <p:graphicFrame>
        <p:nvGraphicFramePr>
          <p:cNvPr id="25" name="Table 24">
            <a:extLst>
              <a:ext uri="{FF2B5EF4-FFF2-40B4-BE49-F238E27FC236}">
                <a16:creationId xmlns:a16="http://schemas.microsoft.com/office/drawing/2014/main" id="{22F02468-E3C1-BA8D-71C1-4F16F52D7254}"/>
              </a:ext>
            </a:extLst>
          </p:cNvPr>
          <p:cNvGraphicFramePr>
            <a:graphicFrameLocks noGrp="1"/>
          </p:cNvGraphicFramePr>
          <p:nvPr>
            <p:extLst>
              <p:ext uri="{D42A27DB-BD31-4B8C-83A1-F6EECF244321}">
                <p14:modId xmlns:p14="http://schemas.microsoft.com/office/powerpoint/2010/main" val="3654619483"/>
              </p:ext>
            </p:extLst>
          </p:nvPr>
        </p:nvGraphicFramePr>
        <p:xfrm>
          <a:off x="476671" y="2803645"/>
          <a:ext cx="4283055" cy="604520"/>
        </p:xfrm>
        <a:graphic>
          <a:graphicData uri="http://schemas.openxmlformats.org/drawingml/2006/table">
            <a:tbl>
              <a:tblPr firstRow="1" bandRow="1">
                <a:tableStyleId>{5C22544A-7EE6-4342-B048-85BDC9FD1C3A}</a:tableStyleId>
              </a:tblPr>
              <a:tblGrid>
                <a:gridCol w="475895">
                  <a:extLst>
                    <a:ext uri="{9D8B030D-6E8A-4147-A177-3AD203B41FA5}">
                      <a16:colId xmlns:a16="http://schemas.microsoft.com/office/drawing/2014/main" val="1602483377"/>
                    </a:ext>
                  </a:extLst>
                </a:gridCol>
                <a:gridCol w="475895">
                  <a:extLst>
                    <a:ext uri="{9D8B030D-6E8A-4147-A177-3AD203B41FA5}">
                      <a16:colId xmlns:a16="http://schemas.microsoft.com/office/drawing/2014/main" val="2929746958"/>
                    </a:ext>
                  </a:extLst>
                </a:gridCol>
                <a:gridCol w="475895">
                  <a:extLst>
                    <a:ext uri="{9D8B030D-6E8A-4147-A177-3AD203B41FA5}">
                      <a16:colId xmlns:a16="http://schemas.microsoft.com/office/drawing/2014/main" val="2660940487"/>
                    </a:ext>
                  </a:extLst>
                </a:gridCol>
                <a:gridCol w="475895">
                  <a:extLst>
                    <a:ext uri="{9D8B030D-6E8A-4147-A177-3AD203B41FA5}">
                      <a16:colId xmlns:a16="http://schemas.microsoft.com/office/drawing/2014/main" val="3507435902"/>
                    </a:ext>
                  </a:extLst>
                </a:gridCol>
                <a:gridCol w="475895">
                  <a:extLst>
                    <a:ext uri="{9D8B030D-6E8A-4147-A177-3AD203B41FA5}">
                      <a16:colId xmlns:a16="http://schemas.microsoft.com/office/drawing/2014/main" val="2335844761"/>
                    </a:ext>
                  </a:extLst>
                </a:gridCol>
                <a:gridCol w="475895">
                  <a:extLst>
                    <a:ext uri="{9D8B030D-6E8A-4147-A177-3AD203B41FA5}">
                      <a16:colId xmlns:a16="http://schemas.microsoft.com/office/drawing/2014/main" val="2259887316"/>
                    </a:ext>
                  </a:extLst>
                </a:gridCol>
                <a:gridCol w="475895">
                  <a:extLst>
                    <a:ext uri="{9D8B030D-6E8A-4147-A177-3AD203B41FA5}">
                      <a16:colId xmlns:a16="http://schemas.microsoft.com/office/drawing/2014/main" val="1070017833"/>
                    </a:ext>
                  </a:extLst>
                </a:gridCol>
                <a:gridCol w="475895">
                  <a:extLst>
                    <a:ext uri="{9D8B030D-6E8A-4147-A177-3AD203B41FA5}">
                      <a16:colId xmlns:a16="http://schemas.microsoft.com/office/drawing/2014/main" val="3509496752"/>
                    </a:ext>
                  </a:extLst>
                </a:gridCol>
                <a:gridCol w="475895">
                  <a:extLst>
                    <a:ext uri="{9D8B030D-6E8A-4147-A177-3AD203B41FA5}">
                      <a16:colId xmlns:a16="http://schemas.microsoft.com/office/drawing/2014/main" val="2489420743"/>
                    </a:ext>
                  </a:extLst>
                </a:gridCol>
              </a:tblGrid>
              <a:tr h="0">
                <a:tc gridSpan="9">
                  <a:txBody>
                    <a:bodyPr/>
                    <a:lstStyle/>
                    <a:p>
                      <a:endParaRPr lang="en-GB" sz="10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34374">
                <a:tc>
                  <a:txBody>
                    <a:bodyPr/>
                    <a:lstStyle/>
                    <a:p>
                      <a:pPr algn="ctr"/>
                      <a:r>
                        <a:rPr lang="en-GB" sz="550" b="1">
                          <a:solidFill>
                            <a:schemeClr val="bg1"/>
                          </a:solidFill>
                        </a:rPr>
                        <a:t>LSC</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lnR w="381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484394003"/>
                  </a:ext>
                </a:extLst>
              </a:tr>
              <a:tr h="234374">
                <a:tc>
                  <a:txBody>
                    <a:bodyPr/>
                    <a:lstStyle/>
                    <a:p>
                      <a:pPr algn="ctr"/>
                      <a:r>
                        <a:rPr lang="en-GB" sz="700"/>
                        <a:t>7.38%</a:t>
                      </a:r>
                    </a:p>
                  </a:txBody>
                  <a:tcPr anchor="ctr">
                    <a:lnL w="381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38100" cap="flat" cmpd="sng" algn="ctr">
                      <a:noFill/>
                      <a:prstDash val="solid"/>
                      <a:round/>
                      <a:headEnd type="none" w="med" len="med"/>
                      <a:tailEnd type="none" w="med" len="med"/>
                    </a:lnB>
                    <a:solidFill>
                      <a:srgbClr val="00B050"/>
                    </a:solidFill>
                  </a:tcPr>
                </a:tc>
                <a:tc>
                  <a:txBody>
                    <a:bodyPr/>
                    <a:lstStyle/>
                    <a:p>
                      <a:endParaRPr lang="en-GB" sz="1000"/>
                    </a:p>
                  </a:txBody>
                  <a:tcPr>
                    <a:lnL w="5715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B w="38100" cap="flat" cmpd="sng" algn="ctr">
                      <a:noFill/>
                      <a:prstDash val="solid"/>
                      <a:round/>
                      <a:headEnd type="none" w="med" len="med"/>
                      <a:tailEnd type="none" w="med" len="med"/>
                    </a:lnB>
                    <a:solidFill>
                      <a:schemeClr val="bg1"/>
                    </a:solidFill>
                  </a:tcPr>
                </a:tc>
                <a:tc>
                  <a:txBody>
                    <a:bodyPr/>
                    <a:lstStyle/>
                    <a:p>
                      <a:endParaRPr lang="en-GB" sz="1000"/>
                    </a:p>
                  </a:txBody>
                  <a:tcPr>
                    <a:lnR w="38100" cap="flat" cmpd="sng" algn="ctr">
                      <a:noFill/>
                      <a:prstDash val="solid"/>
                      <a:round/>
                      <a:headEnd type="none" w="med" len="med"/>
                      <a:tailEnd type="none" w="med" len="med"/>
                    </a:lnR>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36140083"/>
                  </a:ext>
                </a:extLst>
              </a:tr>
            </a:tbl>
          </a:graphicData>
        </a:graphic>
      </p:graphicFrame>
      <p:graphicFrame>
        <p:nvGraphicFramePr>
          <p:cNvPr id="23" name="Object 22">
            <a:extLst>
              <a:ext uri="{FF2B5EF4-FFF2-40B4-BE49-F238E27FC236}">
                <a16:creationId xmlns:a16="http://schemas.microsoft.com/office/drawing/2014/main" id="{334D1455-0172-6FBE-F263-4737BC5E8CB4}"/>
              </a:ext>
            </a:extLst>
          </p:cNvPr>
          <p:cNvGraphicFramePr>
            <a:graphicFrameLocks noChangeAspect="1"/>
          </p:cNvGraphicFramePr>
          <p:nvPr>
            <p:extLst>
              <p:ext uri="{D42A27DB-BD31-4B8C-83A1-F6EECF244321}">
                <p14:modId xmlns:p14="http://schemas.microsoft.com/office/powerpoint/2010/main" val="2853807045"/>
              </p:ext>
            </p:extLst>
          </p:nvPr>
        </p:nvGraphicFramePr>
        <p:xfrm>
          <a:off x="1007767" y="3225021"/>
          <a:ext cx="3690511" cy="153131"/>
        </p:xfrm>
        <a:graphic>
          <a:graphicData uri="http://schemas.openxmlformats.org/presentationml/2006/ole">
            <mc:AlternateContent xmlns:mc="http://schemas.openxmlformats.org/markup-compatibility/2006">
              <mc:Choice xmlns:v="urn:schemas-microsoft-com:vml" Requires="v">
                <p:oleObj name="Worksheet" r:id="rId8" imgW="4883113" imgH="209681" progId="Excel.Sheet.12">
                  <p:embed/>
                </p:oleObj>
              </mc:Choice>
              <mc:Fallback>
                <p:oleObj name="Worksheet" r:id="rId8" imgW="4883113" imgH="209681" progId="Excel.Sheet.12">
                  <p:embed/>
                  <p:pic>
                    <p:nvPicPr>
                      <p:cNvPr id="23" name="Object 22">
                        <a:extLst>
                          <a:ext uri="{FF2B5EF4-FFF2-40B4-BE49-F238E27FC236}">
                            <a16:creationId xmlns:a16="http://schemas.microsoft.com/office/drawing/2014/main" id="{334D1455-0172-6FBE-F263-4737BC5E8CB4}"/>
                          </a:ext>
                        </a:extLst>
                      </p:cNvPr>
                      <p:cNvPicPr/>
                      <p:nvPr/>
                    </p:nvPicPr>
                    <p:blipFill>
                      <a:blip r:embed="rId9"/>
                      <a:stretch>
                        <a:fillRect/>
                      </a:stretch>
                    </p:blipFill>
                    <p:spPr>
                      <a:xfrm>
                        <a:off x="1007767" y="3225021"/>
                        <a:ext cx="3690511" cy="153131"/>
                      </a:xfrm>
                      <a:prstGeom prst="rect">
                        <a:avLst/>
                      </a:prstGeom>
                    </p:spPr>
                  </p:pic>
                </p:oleObj>
              </mc:Fallback>
            </mc:AlternateContent>
          </a:graphicData>
        </a:graphic>
      </p:graphicFrame>
      <p:graphicFrame>
        <p:nvGraphicFramePr>
          <p:cNvPr id="24" name="Table 23">
            <a:extLst>
              <a:ext uri="{FF2B5EF4-FFF2-40B4-BE49-F238E27FC236}">
                <a16:creationId xmlns:a16="http://schemas.microsoft.com/office/drawing/2014/main" id="{27CADCD9-3011-AE57-9EF8-92477C405380}"/>
              </a:ext>
            </a:extLst>
          </p:cNvPr>
          <p:cNvGraphicFramePr>
            <a:graphicFrameLocks noGrp="1"/>
          </p:cNvGraphicFramePr>
          <p:nvPr>
            <p:extLst>
              <p:ext uri="{D42A27DB-BD31-4B8C-83A1-F6EECF244321}">
                <p14:modId xmlns:p14="http://schemas.microsoft.com/office/powerpoint/2010/main" val="371519935"/>
              </p:ext>
            </p:extLst>
          </p:nvPr>
        </p:nvGraphicFramePr>
        <p:xfrm>
          <a:off x="1007767" y="2938917"/>
          <a:ext cx="3690512" cy="274320"/>
        </p:xfrm>
        <a:graphic>
          <a:graphicData uri="http://schemas.openxmlformats.org/drawingml/2006/table">
            <a:tbl>
              <a:tblPr firstRow="1" bandRow="1">
                <a:tableStyleId>{5C22544A-7EE6-4342-B048-85BDC9FD1C3A}</a:tableStyleId>
              </a:tblPr>
              <a:tblGrid>
                <a:gridCol w="461314">
                  <a:extLst>
                    <a:ext uri="{9D8B030D-6E8A-4147-A177-3AD203B41FA5}">
                      <a16:colId xmlns:a16="http://schemas.microsoft.com/office/drawing/2014/main" val="3911876526"/>
                    </a:ext>
                  </a:extLst>
                </a:gridCol>
                <a:gridCol w="461314">
                  <a:extLst>
                    <a:ext uri="{9D8B030D-6E8A-4147-A177-3AD203B41FA5}">
                      <a16:colId xmlns:a16="http://schemas.microsoft.com/office/drawing/2014/main" val="3087199830"/>
                    </a:ext>
                  </a:extLst>
                </a:gridCol>
                <a:gridCol w="461314">
                  <a:extLst>
                    <a:ext uri="{9D8B030D-6E8A-4147-A177-3AD203B41FA5}">
                      <a16:colId xmlns:a16="http://schemas.microsoft.com/office/drawing/2014/main" val="3964182992"/>
                    </a:ext>
                  </a:extLst>
                </a:gridCol>
                <a:gridCol w="461314">
                  <a:extLst>
                    <a:ext uri="{9D8B030D-6E8A-4147-A177-3AD203B41FA5}">
                      <a16:colId xmlns:a16="http://schemas.microsoft.com/office/drawing/2014/main" val="1792330906"/>
                    </a:ext>
                  </a:extLst>
                </a:gridCol>
                <a:gridCol w="461314">
                  <a:extLst>
                    <a:ext uri="{9D8B030D-6E8A-4147-A177-3AD203B41FA5}">
                      <a16:colId xmlns:a16="http://schemas.microsoft.com/office/drawing/2014/main" val="969217739"/>
                    </a:ext>
                  </a:extLst>
                </a:gridCol>
                <a:gridCol w="461314">
                  <a:extLst>
                    <a:ext uri="{9D8B030D-6E8A-4147-A177-3AD203B41FA5}">
                      <a16:colId xmlns:a16="http://schemas.microsoft.com/office/drawing/2014/main" val="2132860509"/>
                    </a:ext>
                  </a:extLst>
                </a:gridCol>
                <a:gridCol w="461314">
                  <a:extLst>
                    <a:ext uri="{9D8B030D-6E8A-4147-A177-3AD203B41FA5}">
                      <a16:colId xmlns:a16="http://schemas.microsoft.com/office/drawing/2014/main" val="1409615274"/>
                    </a:ext>
                  </a:extLst>
                </a:gridCol>
                <a:gridCol w="461314">
                  <a:extLst>
                    <a:ext uri="{9D8B030D-6E8A-4147-A177-3AD203B41FA5}">
                      <a16:colId xmlns:a16="http://schemas.microsoft.com/office/drawing/2014/main" val="1333175452"/>
                    </a:ext>
                  </a:extLst>
                </a:gridCol>
              </a:tblGrid>
              <a:tr h="257770">
                <a:tc>
                  <a:txBody>
                    <a:bodyPr/>
                    <a:lstStyle/>
                    <a:p>
                      <a:r>
                        <a:rPr lang="en-GB" sz="600" b="1" err="1">
                          <a:solidFill>
                            <a:schemeClr val="tx1"/>
                          </a:solidFill>
                          <a:latin typeface="Calibri" panose="020F0502020204030204" pitchFamily="34" charset="0"/>
                          <a:ea typeface="Calibri" panose="020F0502020204030204" pitchFamily="34" charset="0"/>
                          <a:cs typeface="Calibri" panose="020F0502020204030204" pitchFamily="34" charset="0"/>
                        </a:rPr>
                        <a:t>BwD</a:t>
                      </a:r>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 (00Q)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err="1">
                          <a:solidFill>
                            <a:schemeClr val="tx1"/>
                          </a:solidFill>
                          <a:latin typeface="Calibri" panose="020F0502020204030204" pitchFamily="34" charset="0"/>
                          <a:ea typeface="Calibri" panose="020F0502020204030204" pitchFamily="34" charset="0"/>
                          <a:cs typeface="Calibri" panose="020F0502020204030204" pitchFamily="34" charset="0"/>
                        </a:rPr>
                        <a:t>Bpool</a:t>
                      </a:r>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 (00R)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EL (01A)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CSR (00X)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GP (01E)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WL (02G)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FW (02M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600" b="1" err="1">
                          <a:solidFill>
                            <a:schemeClr val="tx1"/>
                          </a:solidFill>
                          <a:latin typeface="Calibri" panose="020F0502020204030204" pitchFamily="34" charset="0"/>
                          <a:ea typeface="Calibri" panose="020F0502020204030204" pitchFamily="34" charset="0"/>
                          <a:cs typeface="Calibri" panose="020F0502020204030204" pitchFamily="34" charset="0"/>
                        </a:rPr>
                        <a:t>Mbay</a:t>
                      </a:r>
                      <a:r>
                        <a:rPr lang="en-GB" sz="600" b="1">
                          <a:solidFill>
                            <a:schemeClr val="tx1"/>
                          </a:solidFill>
                          <a:latin typeface="Calibri" panose="020F0502020204030204" pitchFamily="34" charset="0"/>
                          <a:ea typeface="Calibri" panose="020F0502020204030204" pitchFamily="34" charset="0"/>
                          <a:cs typeface="Calibri" panose="020F0502020204030204" pitchFamily="34" charset="0"/>
                        </a:rPr>
                        <a:t> (01K)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7212706"/>
                  </a:ext>
                </a:extLst>
              </a:tr>
            </a:tbl>
          </a:graphicData>
        </a:graphic>
      </p:graphicFrame>
    </p:spTree>
    <p:extLst>
      <p:ext uri="{BB962C8B-B14F-4D97-AF65-F5344CB8AC3E}">
        <p14:creationId xmlns:p14="http://schemas.microsoft.com/office/powerpoint/2010/main" val="182218160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12</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4262132986"/>
              </p:ext>
            </p:extLst>
          </p:nvPr>
        </p:nvGraphicFramePr>
        <p:xfrm>
          <a:off x="6279127" y="1111800"/>
          <a:ext cx="5721655" cy="5859995"/>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516595">
                <a:tc>
                  <a:txBody>
                    <a:bodyPr/>
                    <a:lstStyle/>
                    <a:p>
                      <a:r>
                        <a:rPr lang="en-GB" sz="1050" b="1">
                          <a:solidFill>
                            <a:schemeClr val="tx1"/>
                          </a:solidFill>
                          <a:latin typeface="Abadi Extra Light"/>
                        </a:rPr>
                        <a:t>What does this tell us?  </a:t>
                      </a:r>
                    </a:p>
                    <a:p>
                      <a:pPr marL="231775" indent="-231775">
                        <a:buFont typeface="Arial" panose="020B0604020202020204" pitchFamily="34" charset="0"/>
                        <a:buChar char="•"/>
                        <a:defRPr/>
                      </a:pPr>
                      <a:r>
                        <a:rPr lang="en-GB" sz="1050">
                          <a:solidFill>
                            <a:schemeClr val="tx1"/>
                          </a:solidFill>
                          <a:latin typeface="Abadi Extra Light"/>
                        </a:rPr>
                        <a:t>The LSC February 2025 position for the prescribing of high doses of opioids is 1.03 per 1,000. This demonstrates a small increase from the previous reporting period (0.02%) patients and remains above the national average of 0.80. </a:t>
                      </a:r>
                    </a:p>
                    <a:p>
                      <a:pPr marL="231775" indent="-231775">
                        <a:buFont typeface="Arial" panose="020B0604020202020204" pitchFamily="34" charset="0"/>
                        <a:buChar char="•"/>
                        <a:defRPr/>
                      </a:pPr>
                      <a:r>
                        <a:rPr lang="en-GB" sz="1050">
                          <a:solidFill>
                            <a:schemeClr val="tx1"/>
                          </a:solidFill>
                          <a:latin typeface="Abadi Extra Light"/>
                        </a:rPr>
                        <a:t>The prescribing of high doses of opioids is highest in Blackburn with Darwen, Blackpool, Fylde &amp; Wyre and West Lancashire and Morecambe Bay.  </a:t>
                      </a:r>
                    </a:p>
                    <a:p>
                      <a:pPr marL="231775" indent="-231775">
                        <a:buFont typeface="Arial" panose="020B0604020202020204" pitchFamily="34" charset="0"/>
                        <a:buChar char="•"/>
                        <a:defRPr/>
                      </a:pPr>
                      <a:r>
                        <a:rPr lang="en-GB" sz="1050">
                          <a:solidFill>
                            <a:schemeClr val="tx1"/>
                          </a:solidFill>
                          <a:latin typeface="Abadi Extra Light"/>
                        </a:rPr>
                        <a:t>Three sub ICB areas (Greater Preston, East Lancashire and Chorley and South Ribble) are below the national average.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806791">
                <a:tc>
                  <a:txBody>
                    <a:bodyPr/>
                    <a:lstStyle/>
                    <a:p>
                      <a:r>
                        <a:rPr lang="en-GB" sz="1050" b="1">
                          <a:solidFill>
                            <a:schemeClr val="tx1"/>
                          </a:solidFill>
                          <a:latin typeface="Abadi Extra Light"/>
                        </a:rPr>
                        <a:t>Actions/ updates :</a:t>
                      </a:r>
                      <a:endParaRPr lang="en-GB" sz="1050" i="0" kern="1200">
                        <a:solidFill>
                          <a:schemeClr val="tx1"/>
                        </a:solidFill>
                        <a:latin typeface="Abadi Extra Light" panose="020B0204020104020204" pitchFamily="34" charset="0"/>
                        <a:ea typeface="+mn-ea"/>
                        <a:cs typeface="+mn-cs"/>
                      </a:endParaRP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Development and mobilisation of the new general practice Medicines Optimisation Local Enhanced Services (LES) for 2025/26 which includes the reduction of opioid prescribing by practices.</a:t>
                      </a:r>
                    </a:p>
                    <a:p>
                      <a:pPr marL="171450" indent="-171450" algn="just"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A monthly medicines of misuse group is led by an ICB Medicines Optimisation Lead. This group has a 3A report which currently goes to LSC ICB Medicines Optimisation Lead meetings.</a:t>
                      </a:r>
                    </a:p>
                    <a:p>
                      <a:pPr marL="171450" indent="-171450" algn="just"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The Medicines Optimisation team have drafted a position statement on patient opioid contract and best interest opioid reductions – which will support risk assessment on initiation and dose reductions in complex. These documents have now been ratified and available as resources to primary care </a:t>
                      </a:r>
                    </a:p>
                    <a:p>
                      <a:pPr marL="171450" lvl="0" indent="-171450" algn="l"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ICB’s Blackpool Population Health Lead along with local authority public health colleagues and Substance misuse services met and have discussed joint objectives and a whole system approach to working collaboratively in Blackpool. The group are progressing and marketing strategy to enhance primary care referrals to drug and alcohol services and social prescribing initiatives.</a:t>
                      </a:r>
                    </a:p>
                    <a:p>
                      <a:pPr marL="171450" lvl="0" indent="-171450" algn="l"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Current communication related to MHRA prolonged released opioids is not aimed at primary care. This document is under review. A request has been made to add MHRA prolonged released opioids be added to the ICB Medicines Safety Group. </a:t>
                      </a:r>
                    </a:p>
                    <a:p>
                      <a:pPr marL="171450" lvl="0" indent="-171450" algn="l" defTabSz="914400"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The Pain Café in Millom is now live. The café aims to have individuals with lived experience  supporting the café as well as the local CDAS (Cumbria addiction Advice Solution).</a:t>
                      </a:r>
                    </a:p>
                    <a:p>
                      <a:pPr marL="171450" lvl="0" indent="-171450" algn="just">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631077">
                <a:tc>
                  <a:txBody>
                    <a:bodyPr/>
                    <a:lstStyle/>
                    <a:p>
                      <a:r>
                        <a:rPr lang="en-GB" sz="1050" b="1">
                          <a:solidFill>
                            <a:schemeClr val="tx1"/>
                          </a:solidFill>
                          <a:latin typeface="Abadi Extra Light"/>
                        </a:rPr>
                        <a:t>Risks:</a:t>
                      </a:r>
                      <a:endParaRPr lang="en-GB" sz="1050" i="0" kern="1200">
                        <a:solidFill>
                          <a:schemeClr val="tx1"/>
                        </a:solidFill>
                        <a:latin typeface="Abadi Extra Light"/>
                        <a:ea typeface="+mn-ea"/>
                        <a:cs typeface="+mn-cs"/>
                      </a:endParaRPr>
                    </a:p>
                    <a:p>
                      <a:pPr marL="171450" indent="-171450" algn="just"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Sustained community and clinical action is required, but even when in place this will take time for impacts to be seen on prescribing rates.</a:t>
                      </a:r>
                    </a:p>
                    <a:p>
                      <a:pPr marL="171450" indent="-171450" algn="just"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Medicines Optimisation and Practice Pharmacy Team capacity is limited but has recruited recently.  </a:t>
                      </a:r>
                    </a:p>
                    <a:p>
                      <a:pPr marL="171450" indent="-171450" algn="just" rtl="0" eaLnBrk="1" latinLnBrk="0" hangingPunct="1">
                        <a:buFont typeface="Arial" panose="020B0604020202020204" pitchFamily="34" charset="0"/>
                        <a:buChar char="•"/>
                      </a:pPr>
                      <a:r>
                        <a:rPr lang="en-GB" sz="1050" i="0" kern="1200">
                          <a:solidFill>
                            <a:schemeClr val="tx1"/>
                          </a:solidFill>
                          <a:latin typeface="Abadi Extra Light"/>
                          <a:ea typeface="+mn-ea"/>
                          <a:cs typeface="+mn-cs"/>
                        </a:rPr>
                        <a:t>Blackpool and Barrow areas are still ranked first and third in the UK for the highest rates </a:t>
                      </a:r>
                    </a:p>
                    <a:p>
                      <a:pPr marL="0" indent="0" algn="just" rtl="0" eaLnBrk="1" latinLnBrk="0" hangingPunct="1">
                        <a:buFont typeface="Arial" panose="020B0604020202020204" pitchFamily="34" charset="0"/>
                        <a:buNone/>
                      </a:pPr>
                      <a:r>
                        <a:rPr lang="en-GB" sz="1050" i="0" kern="1200">
                          <a:solidFill>
                            <a:schemeClr val="tx1"/>
                          </a:solidFill>
                          <a:latin typeface="Abadi Extra Light"/>
                          <a:ea typeface="+mn-ea"/>
                          <a:cs typeface="+mn-cs"/>
                        </a:rPr>
                        <a:t>     of drug related deaths. </a:t>
                      </a:r>
                    </a:p>
                    <a:p>
                      <a:pPr marL="0" lvl="0" indent="0" algn="just">
                        <a:buNone/>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695735426"/>
              </p:ext>
            </p:extLst>
          </p:nvPr>
        </p:nvGraphicFramePr>
        <p:xfrm>
          <a:off x="394167" y="2639020"/>
          <a:ext cx="5321930" cy="604520"/>
        </p:xfrm>
        <a:graphic>
          <a:graphicData uri="http://schemas.openxmlformats.org/drawingml/2006/table">
            <a:tbl>
              <a:tblPr firstRow="1" bandRow="1">
                <a:tableStyleId>{5C22544A-7EE6-4342-B048-85BDC9FD1C3A}</a:tableStyleId>
              </a:tblPr>
              <a:tblGrid>
                <a:gridCol w="532193">
                  <a:extLst>
                    <a:ext uri="{9D8B030D-6E8A-4147-A177-3AD203B41FA5}">
                      <a16:colId xmlns:a16="http://schemas.microsoft.com/office/drawing/2014/main" val="2634743259"/>
                    </a:ext>
                  </a:extLst>
                </a:gridCol>
                <a:gridCol w="532193">
                  <a:extLst>
                    <a:ext uri="{9D8B030D-6E8A-4147-A177-3AD203B41FA5}">
                      <a16:colId xmlns:a16="http://schemas.microsoft.com/office/drawing/2014/main" val="1602483377"/>
                    </a:ext>
                  </a:extLst>
                </a:gridCol>
                <a:gridCol w="532193">
                  <a:extLst>
                    <a:ext uri="{9D8B030D-6E8A-4147-A177-3AD203B41FA5}">
                      <a16:colId xmlns:a16="http://schemas.microsoft.com/office/drawing/2014/main" val="2929746958"/>
                    </a:ext>
                  </a:extLst>
                </a:gridCol>
                <a:gridCol w="532193">
                  <a:extLst>
                    <a:ext uri="{9D8B030D-6E8A-4147-A177-3AD203B41FA5}">
                      <a16:colId xmlns:a16="http://schemas.microsoft.com/office/drawing/2014/main" val="2660940487"/>
                    </a:ext>
                  </a:extLst>
                </a:gridCol>
                <a:gridCol w="532193">
                  <a:extLst>
                    <a:ext uri="{9D8B030D-6E8A-4147-A177-3AD203B41FA5}">
                      <a16:colId xmlns:a16="http://schemas.microsoft.com/office/drawing/2014/main" val="3507435902"/>
                    </a:ext>
                  </a:extLst>
                </a:gridCol>
                <a:gridCol w="532193">
                  <a:extLst>
                    <a:ext uri="{9D8B030D-6E8A-4147-A177-3AD203B41FA5}">
                      <a16:colId xmlns:a16="http://schemas.microsoft.com/office/drawing/2014/main" val="2335844761"/>
                    </a:ext>
                  </a:extLst>
                </a:gridCol>
                <a:gridCol w="532193">
                  <a:extLst>
                    <a:ext uri="{9D8B030D-6E8A-4147-A177-3AD203B41FA5}">
                      <a16:colId xmlns:a16="http://schemas.microsoft.com/office/drawing/2014/main" val="2259887316"/>
                    </a:ext>
                  </a:extLst>
                </a:gridCol>
                <a:gridCol w="532193">
                  <a:extLst>
                    <a:ext uri="{9D8B030D-6E8A-4147-A177-3AD203B41FA5}">
                      <a16:colId xmlns:a16="http://schemas.microsoft.com/office/drawing/2014/main" val="1070017833"/>
                    </a:ext>
                  </a:extLst>
                </a:gridCol>
                <a:gridCol w="532193">
                  <a:extLst>
                    <a:ext uri="{9D8B030D-6E8A-4147-A177-3AD203B41FA5}">
                      <a16:colId xmlns:a16="http://schemas.microsoft.com/office/drawing/2014/main" val="3509496752"/>
                    </a:ext>
                  </a:extLst>
                </a:gridCol>
                <a:gridCol w="532193">
                  <a:extLst>
                    <a:ext uri="{9D8B030D-6E8A-4147-A177-3AD203B41FA5}">
                      <a16:colId xmlns:a16="http://schemas.microsoft.com/office/drawing/2014/main" val="2489420743"/>
                    </a:ext>
                  </a:extLst>
                </a:gridCol>
              </a:tblGrid>
              <a:tr h="0">
                <a:tc gridSpan="10">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173747">
                <a:tc>
                  <a:txBody>
                    <a:bodyPr/>
                    <a:lstStyle/>
                    <a:p>
                      <a:pPr algn="ctr"/>
                      <a:r>
                        <a:rPr lang="en-GB" sz="60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60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73747">
                <a:tc>
                  <a:txBody>
                    <a:bodyPr/>
                    <a:lstStyle/>
                    <a:p>
                      <a:pPr algn="ctr"/>
                      <a:r>
                        <a:rPr lang="en-GB" sz="600"/>
                        <a:t>0.80</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600"/>
                        <a:t>1.01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790603161"/>
              </p:ext>
            </p:extLst>
          </p:nvPr>
        </p:nvGraphicFramePr>
        <p:xfrm>
          <a:off x="394168" y="1064084"/>
          <a:ext cx="5358810" cy="7391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69490">
                <a:tc>
                  <a:txBody>
                    <a:bodyPr/>
                    <a:lstStyle/>
                    <a:p>
                      <a:r>
                        <a:rPr lang="en-GB" sz="8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8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prescribing data and indicates quality of prescribing through responsible prescribing of high dose of opioids per 1000 population. Provides an insight into prescribing and clinical quality. The definition of high dose is above 120mg morphine equivalent per day. There is little evidence that long term prescribing above this dose is helpful and risk of harm is present. </a:t>
                      </a:r>
                      <a:endParaRPr lang="en-GB" sz="8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832320630"/>
              </p:ext>
            </p:extLst>
          </p:nvPr>
        </p:nvGraphicFramePr>
        <p:xfrm>
          <a:off x="478551" y="60240"/>
          <a:ext cx="9669438" cy="1051560"/>
        </p:xfrm>
        <a:graphic>
          <a:graphicData uri="http://schemas.openxmlformats.org/drawingml/2006/table">
            <a:tbl>
              <a:tblPr firstRow="1" bandRow="1">
                <a:tableStyleId>{5940675A-B579-460E-94D1-54222C63F5DA}</a:tableStyleId>
              </a:tblPr>
              <a:tblGrid>
                <a:gridCol w="814137">
                  <a:extLst>
                    <a:ext uri="{9D8B030D-6E8A-4147-A177-3AD203B41FA5}">
                      <a16:colId xmlns:a16="http://schemas.microsoft.com/office/drawing/2014/main" val="844903451"/>
                    </a:ext>
                  </a:extLst>
                </a:gridCol>
                <a:gridCol w="1023484">
                  <a:extLst>
                    <a:ext uri="{9D8B030D-6E8A-4147-A177-3AD203B41FA5}">
                      <a16:colId xmlns:a16="http://schemas.microsoft.com/office/drawing/2014/main" val="150642026"/>
                    </a:ext>
                  </a:extLst>
                </a:gridCol>
                <a:gridCol w="1707152">
                  <a:extLst>
                    <a:ext uri="{9D8B030D-6E8A-4147-A177-3AD203B41FA5}">
                      <a16:colId xmlns:a16="http://schemas.microsoft.com/office/drawing/2014/main" val="2633645383"/>
                    </a:ext>
                  </a:extLst>
                </a:gridCol>
                <a:gridCol w="605015">
                  <a:extLst>
                    <a:ext uri="{9D8B030D-6E8A-4147-A177-3AD203B41FA5}">
                      <a16:colId xmlns:a16="http://schemas.microsoft.com/office/drawing/2014/main" val="2170868012"/>
                    </a:ext>
                  </a:extLst>
                </a:gridCol>
                <a:gridCol w="1423803">
                  <a:extLst>
                    <a:ext uri="{9D8B030D-6E8A-4147-A177-3AD203B41FA5}">
                      <a16:colId xmlns:a16="http://schemas.microsoft.com/office/drawing/2014/main" val="1688799777"/>
                    </a:ext>
                  </a:extLst>
                </a:gridCol>
                <a:gridCol w="1063314">
                  <a:extLst>
                    <a:ext uri="{9D8B030D-6E8A-4147-A177-3AD203B41FA5}">
                      <a16:colId xmlns:a16="http://schemas.microsoft.com/office/drawing/2014/main" val="1375552321"/>
                    </a:ext>
                  </a:extLst>
                </a:gridCol>
                <a:gridCol w="3032533">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4"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8. High Dose Opioids : Opioids with likely daily dose of ≥120mg morphine equivalence per 1000 patients: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Quality Committee   /   Primary Care Quality Group &amp;  Medicines Safety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Kathryn Lord &amp; Nicola Baxter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Andrew White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Faye Prescott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2" name="Content Placeholder 2">
            <a:extLst>
              <a:ext uri="{FF2B5EF4-FFF2-40B4-BE49-F238E27FC236}">
                <a16:creationId xmlns:a16="http://schemas.microsoft.com/office/drawing/2014/main" id="{84C3C12A-E785-7672-7308-0F69CF9C8F8A}"/>
              </a:ext>
            </a:extLst>
          </p:cNvPr>
          <p:cNvGraphicFramePr>
            <a:graphicFrameLocks/>
          </p:cNvGraphicFramePr>
          <p:nvPr>
            <p:extLst>
              <p:ext uri="{D42A27DB-BD31-4B8C-83A1-F6EECF244321}">
                <p14:modId xmlns:p14="http://schemas.microsoft.com/office/powerpoint/2010/main" val="2970235417"/>
              </p:ext>
            </p:extLst>
          </p:nvPr>
        </p:nvGraphicFramePr>
        <p:xfrm>
          <a:off x="3804438" y="4187892"/>
          <a:ext cx="2108437" cy="731520"/>
        </p:xfrm>
        <a:graphic>
          <a:graphicData uri="http://schemas.openxmlformats.org/drawingml/2006/table">
            <a:tbl>
              <a:tblPr firstRow="1" bandRow="1">
                <a:tableStyleId>{5940675A-B579-460E-94D1-54222C63F5DA}</a:tableStyleId>
              </a:tblPr>
              <a:tblGrid>
                <a:gridCol w="2108437">
                  <a:extLst>
                    <a:ext uri="{9D8B030D-6E8A-4147-A177-3AD203B41FA5}">
                      <a16:colId xmlns:a16="http://schemas.microsoft.com/office/drawing/2014/main" val="1772709669"/>
                    </a:ext>
                  </a:extLst>
                </a:gridCol>
              </a:tblGrid>
              <a:tr h="598264">
                <a:tc>
                  <a:txBody>
                    <a:bodyPr/>
                    <a:lstStyle/>
                    <a:p>
                      <a:pPr marL="0" algn="r" defTabSz="914400" rtl="0" eaLnBrk="1" latinLnBrk="0" hangingPunct="1"/>
                      <a:r>
                        <a:rPr lang="en-GB" sz="105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Line graph of LSC’s  monthly performance(blue line) compared to England (orange line) since June 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3" name="Content Placeholder 2">
            <a:extLst>
              <a:ext uri="{FF2B5EF4-FFF2-40B4-BE49-F238E27FC236}">
                <a16:creationId xmlns:a16="http://schemas.microsoft.com/office/drawing/2014/main" id="{AB6CF12E-4779-D8AF-D19F-ED97D911C7D5}"/>
              </a:ext>
            </a:extLst>
          </p:cNvPr>
          <p:cNvGraphicFramePr>
            <a:graphicFrameLocks/>
          </p:cNvGraphicFramePr>
          <p:nvPr>
            <p:extLst>
              <p:ext uri="{D42A27DB-BD31-4B8C-83A1-F6EECF244321}">
                <p14:modId xmlns:p14="http://schemas.microsoft.com/office/powerpoint/2010/main" val="739494634"/>
              </p:ext>
            </p:extLst>
          </p:nvPr>
        </p:nvGraphicFramePr>
        <p:xfrm>
          <a:off x="481725" y="5404875"/>
          <a:ext cx="1875305" cy="731520"/>
        </p:xfrm>
        <a:graphic>
          <a:graphicData uri="http://schemas.openxmlformats.org/drawingml/2006/table">
            <a:tbl>
              <a:tblPr firstRow="1" bandRow="1">
                <a:tableStyleId>{5940675A-B579-460E-94D1-54222C63F5DA}</a:tableStyleId>
              </a:tblPr>
              <a:tblGrid>
                <a:gridCol w="1875305">
                  <a:extLst>
                    <a:ext uri="{9D8B030D-6E8A-4147-A177-3AD203B41FA5}">
                      <a16:colId xmlns:a16="http://schemas.microsoft.com/office/drawing/2014/main" val="1772709669"/>
                    </a:ext>
                  </a:extLst>
                </a:gridCol>
              </a:tblGrid>
              <a:tr h="598264">
                <a:tc>
                  <a:txBody>
                    <a:bodyPr/>
                    <a:lstStyle/>
                    <a:p>
                      <a:pPr marL="0" algn="l" defTabSz="914400" rtl="0" eaLnBrk="1" latinLnBrk="0" hangingPunct="1"/>
                      <a:r>
                        <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Comparison of Place level performance against LSC ICB (dark grey) and England (orange line) </a:t>
                      </a:r>
                      <a:r>
                        <a:rPr lang="en-GB" sz="1050" b="1" i="0" kern="12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GB" sz="1050" b="1" i="0"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17" name="TextBox 16">
            <a:extLst>
              <a:ext uri="{FF2B5EF4-FFF2-40B4-BE49-F238E27FC236}">
                <a16:creationId xmlns:a16="http://schemas.microsoft.com/office/drawing/2014/main" id="{ECFCE053-38F0-D49F-943C-6C2E67EFD288}"/>
              </a:ext>
            </a:extLst>
          </p:cNvPr>
          <p:cNvSpPr txBox="1"/>
          <p:nvPr/>
        </p:nvSpPr>
        <p:spPr>
          <a:xfrm>
            <a:off x="-31168" y="86852"/>
            <a:ext cx="400110" cy="6721473"/>
          </a:xfrm>
          <a:prstGeom prst="rect">
            <a:avLst/>
          </a:prstGeom>
          <a:noFill/>
          <a:ln>
            <a:solidFill>
              <a:srgbClr val="4472C4"/>
            </a:solidFill>
          </a:ln>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Prescribing </a:t>
            </a:r>
          </a:p>
        </p:txBody>
      </p:sp>
      <p:sp>
        <p:nvSpPr>
          <p:cNvPr id="14" name="TextBox 13">
            <a:extLst>
              <a:ext uri="{FF2B5EF4-FFF2-40B4-BE49-F238E27FC236}">
                <a16:creationId xmlns:a16="http://schemas.microsoft.com/office/drawing/2014/main" id="{62C44739-EEED-2D9C-808E-71FB336A6D8B}"/>
              </a:ext>
            </a:extLst>
          </p:cNvPr>
          <p:cNvSpPr txBox="1"/>
          <p:nvPr/>
        </p:nvSpPr>
        <p:spPr>
          <a:xfrm>
            <a:off x="321262" y="2449607"/>
            <a:ext cx="6126070" cy="230832"/>
          </a:xfrm>
          <a:prstGeom prst="rect">
            <a:avLst/>
          </a:prstGeom>
          <a:noFill/>
        </p:spPr>
        <p:txBody>
          <a:bodyPr wrap="square">
            <a:spAutoFit/>
          </a:bodyPr>
          <a:lstStyle/>
          <a:p>
            <a:r>
              <a:rPr lang="en-GB" sz="900" b="1" i="0">
                <a:solidFill>
                  <a:schemeClr val="bg1">
                    <a:lumMod val="50000"/>
                  </a:schemeClr>
                </a:solidFill>
                <a:latin typeface="Abadi Extra Light"/>
                <a:ea typeface="Calibri"/>
                <a:cs typeface="Calibri"/>
              </a:rPr>
              <a:t>January 2025:</a:t>
            </a:r>
            <a:endParaRPr lang="en-GB" sz="1400" i="0">
              <a:solidFill>
                <a:schemeClr val="bg1">
                  <a:lumMod val="50000"/>
                </a:schemeClr>
              </a:solidFill>
              <a:highlight>
                <a:srgbClr val="FFFF00"/>
              </a:highlight>
              <a:latin typeface="Abadi Extra Light"/>
              <a:ea typeface="Calibri"/>
              <a:cs typeface="Calibri"/>
            </a:endParaRPr>
          </a:p>
        </p:txBody>
      </p:sp>
      <p:sp>
        <p:nvSpPr>
          <p:cNvPr id="18" name="TextBox 17">
            <a:extLst>
              <a:ext uri="{FF2B5EF4-FFF2-40B4-BE49-F238E27FC236}">
                <a16:creationId xmlns:a16="http://schemas.microsoft.com/office/drawing/2014/main" id="{76EFC839-2795-7C57-BFBD-D06882BF9859}"/>
              </a:ext>
            </a:extLst>
          </p:cNvPr>
          <p:cNvSpPr txBox="1"/>
          <p:nvPr/>
        </p:nvSpPr>
        <p:spPr>
          <a:xfrm>
            <a:off x="368942" y="3125250"/>
            <a:ext cx="6126070" cy="230832"/>
          </a:xfrm>
          <a:prstGeom prst="rect">
            <a:avLst/>
          </a:prstGeom>
          <a:noFill/>
        </p:spPr>
        <p:txBody>
          <a:bodyPr wrap="square">
            <a:spAutoFit/>
          </a:bodyPr>
          <a:lstStyle/>
          <a:p>
            <a:r>
              <a:rPr lang="en-GB" sz="900" b="1" i="0">
                <a:solidFill>
                  <a:schemeClr val="bg1">
                    <a:lumMod val="50000"/>
                  </a:schemeClr>
                </a:solidFill>
                <a:latin typeface="Abadi Extra Light"/>
                <a:ea typeface="Calibri"/>
                <a:cs typeface="Calibri"/>
              </a:rPr>
              <a:t>February 2025:</a:t>
            </a:r>
            <a:endParaRPr lang="en-GB" sz="1400" i="0">
              <a:solidFill>
                <a:schemeClr val="bg1">
                  <a:lumMod val="50000"/>
                </a:schemeClr>
              </a:solidFill>
              <a:highlight>
                <a:srgbClr val="FFFF00"/>
              </a:highlight>
              <a:latin typeface="Abadi Extra Light"/>
              <a:ea typeface="Calibri"/>
              <a:cs typeface="Calibri"/>
            </a:endParaRPr>
          </a:p>
        </p:txBody>
      </p:sp>
      <p:graphicFrame>
        <p:nvGraphicFramePr>
          <p:cNvPr id="19" name="Table 18">
            <a:extLst>
              <a:ext uri="{FF2B5EF4-FFF2-40B4-BE49-F238E27FC236}">
                <a16:creationId xmlns:a16="http://schemas.microsoft.com/office/drawing/2014/main" id="{D9CD0875-2F27-C979-8B24-56FCDC059B3A}"/>
              </a:ext>
            </a:extLst>
          </p:cNvPr>
          <p:cNvGraphicFramePr>
            <a:graphicFrameLocks noGrp="1"/>
          </p:cNvGraphicFramePr>
          <p:nvPr>
            <p:extLst>
              <p:ext uri="{D42A27DB-BD31-4B8C-83A1-F6EECF244321}">
                <p14:modId xmlns:p14="http://schemas.microsoft.com/office/powerpoint/2010/main" val="466444042"/>
              </p:ext>
            </p:extLst>
          </p:nvPr>
        </p:nvGraphicFramePr>
        <p:xfrm>
          <a:off x="394166" y="3305235"/>
          <a:ext cx="5321940" cy="152400"/>
        </p:xfrm>
        <a:graphic>
          <a:graphicData uri="http://schemas.openxmlformats.org/drawingml/2006/table">
            <a:tbl>
              <a:tblPr firstRow="1" bandRow="1">
                <a:tableStyleId>{5C22544A-7EE6-4342-B048-85BDC9FD1C3A}</a:tableStyleId>
              </a:tblPr>
              <a:tblGrid>
                <a:gridCol w="5321940">
                  <a:extLst>
                    <a:ext uri="{9D8B030D-6E8A-4147-A177-3AD203B41FA5}">
                      <a16:colId xmlns:a16="http://schemas.microsoft.com/office/drawing/2014/main" val="61517296"/>
                    </a:ext>
                  </a:extLst>
                </a:gridCol>
              </a:tblGrid>
              <a:tr h="117579">
                <a:tc>
                  <a:txBody>
                    <a:bodyPr/>
                    <a:lstStyle/>
                    <a:p>
                      <a:endParaRPr lang="en-GB" sz="400"/>
                    </a:p>
                  </a:txBody>
                  <a:tcPr/>
                </a:tc>
                <a:extLst>
                  <a:ext uri="{0D108BD9-81ED-4DB2-BD59-A6C34878D82A}">
                    <a16:rowId xmlns:a16="http://schemas.microsoft.com/office/drawing/2014/main" val="919266331"/>
                  </a:ext>
                </a:extLst>
              </a:tr>
            </a:tbl>
          </a:graphicData>
        </a:graphic>
      </p:graphicFrame>
      <p:pic>
        <p:nvPicPr>
          <p:cNvPr id="2" name="Picture 1">
            <a:extLst>
              <a:ext uri="{FF2B5EF4-FFF2-40B4-BE49-F238E27FC236}">
                <a16:creationId xmlns:a16="http://schemas.microsoft.com/office/drawing/2014/main" id="{DFF9AE00-5636-8310-22D1-FCCB2B556A29}"/>
              </a:ext>
            </a:extLst>
          </p:cNvPr>
          <p:cNvPicPr>
            <a:picLocks noChangeAspect="1"/>
          </p:cNvPicPr>
          <p:nvPr/>
        </p:nvPicPr>
        <p:blipFill>
          <a:blip r:embed="rId4"/>
          <a:stretch>
            <a:fillRect/>
          </a:stretch>
        </p:blipFill>
        <p:spPr>
          <a:xfrm>
            <a:off x="1412676" y="3459873"/>
            <a:ext cx="4303423" cy="415100"/>
          </a:xfrm>
          <a:prstGeom prst="rect">
            <a:avLst/>
          </a:prstGeom>
        </p:spPr>
      </p:pic>
      <p:pic>
        <p:nvPicPr>
          <p:cNvPr id="8" name="Picture 7">
            <a:extLst>
              <a:ext uri="{FF2B5EF4-FFF2-40B4-BE49-F238E27FC236}">
                <a16:creationId xmlns:a16="http://schemas.microsoft.com/office/drawing/2014/main" id="{45858CAD-4551-A9AE-9F2B-C96013B107DE}"/>
              </a:ext>
            </a:extLst>
          </p:cNvPr>
          <p:cNvPicPr>
            <a:picLocks noChangeAspect="1"/>
          </p:cNvPicPr>
          <p:nvPr/>
        </p:nvPicPr>
        <p:blipFill>
          <a:blip r:embed="rId5"/>
          <a:stretch>
            <a:fillRect/>
          </a:stretch>
        </p:blipFill>
        <p:spPr>
          <a:xfrm>
            <a:off x="431042" y="3896050"/>
            <a:ext cx="3132248" cy="1391245"/>
          </a:xfrm>
          <a:prstGeom prst="rect">
            <a:avLst/>
          </a:prstGeom>
        </p:spPr>
      </p:pic>
      <p:pic>
        <p:nvPicPr>
          <p:cNvPr id="21" name="Picture 20">
            <a:extLst>
              <a:ext uri="{FF2B5EF4-FFF2-40B4-BE49-F238E27FC236}">
                <a16:creationId xmlns:a16="http://schemas.microsoft.com/office/drawing/2014/main" id="{2DCDBD35-57E9-F8EE-6811-E477A38C9B6B}"/>
              </a:ext>
            </a:extLst>
          </p:cNvPr>
          <p:cNvPicPr>
            <a:picLocks noChangeAspect="1"/>
          </p:cNvPicPr>
          <p:nvPr/>
        </p:nvPicPr>
        <p:blipFill>
          <a:blip r:embed="rId6"/>
          <a:stretch>
            <a:fillRect/>
          </a:stretch>
        </p:blipFill>
        <p:spPr>
          <a:xfrm>
            <a:off x="2216502" y="5298346"/>
            <a:ext cx="3172715" cy="1567196"/>
          </a:xfrm>
          <a:prstGeom prst="rect">
            <a:avLst/>
          </a:prstGeom>
        </p:spPr>
      </p:pic>
      <p:graphicFrame>
        <p:nvGraphicFramePr>
          <p:cNvPr id="22" name="Table 21">
            <a:extLst>
              <a:ext uri="{FF2B5EF4-FFF2-40B4-BE49-F238E27FC236}">
                <a16:creationId xmlns:a16="http://schemas.microsoft.com/office/drawing/2014/main" id="{5AECD5B9-29A0-809F-D10C-4D07DD39D2F5}"/>
              </a:ext>
            </a:extLst>
          </p:cNvPr>
          <p:cNvGraphicFramePr>
            <a:graphicFrameLocks noGrp="1"/>
          </p:cNvGraphicFramePr>
          <p:nvPr>
            <p:extLst>
              <p:ext uri="{D42A27DB-BD31-4B8C-83A1-F6EECF244321}">
                <p14:modId xmlns:p14="http://schemas.microsoft.com/office/powerpoint/2010/main" val="2898746034"/>
              </p:ext>
            </p:extLst>
          </p:nvPr>
        </p:nvGraphicFramePr>
        <p:xfrm>
          <a:off x="394166" y="3457636"/>
          <a:ext cx="997566" cy="427876"/>
        </p:xfrm>
        <a:graphic>
          <a:graphicData uri="http://schemas.openxmlformats.org/drawingml/2006/table">
            <a:tbl>
              <a:tblPr firstRow="1" bandRow="1">
                <a:tableStyleId>{5C22544A-7EE6-4342-B048-85BDC9FD1C3A}</a:tableStyleId>
              </a:tblPr>
              <a:tblGrid>
                <a:gridCol w="519687">
                  <a:extLst>
                    <a:ext uri="{9D8B030D-6E8A-4147-A177-3AD203B41FA5}">
                      <a16:colId xmlns:a16="http://schemas.microsoft.com/office/drawing/2014/main" val="3726825925"/>
                    </a:ext>
                  </a:extLst>
                </a:gridCol>
                <a:gridCol w="477879">
                  <a:extLst>
                    <a:ext uri="{9D8B030D-6E8A-4147-A177-3AD203B41FA5}">
                      <a16:colId xmlns:a16="http://schemas.microsoft.com/office/drawing/2014/main" val="559725932"/>
                    </a:ext>
                  </a:extLst>
                </a:gridCol>
              </a:tblGrid>
              <a:tr h="204637">
                <a:tc>
                  <a:txBody>
                    <a:bodyPr/>
                    <a:lstStyle/>
                    <a:p>
                      <a:r>
                        <a:rPr lang="en-GB" sz="550"/>
                        <a:t>National</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3239">
                <a:tc>
                  <a:txBody>
                    <a:bodyPr/>
                    <a:lstStyle/>
                    <a:p>
                      <a:r>
                        <a:rPr lang="en-GB" sz="700"/>
                        <a:t>0.80</a:t>
                      </a:r>
                    </a:p>
                  </a:txBody>
                  <a:tcPr>
                    <a:solidFill>
                      <a:schemeClr val="bg1"/>
                    </a:solidFill>
                  </a:tcPr>
                </a:tc>
                <a:tc>
                  <a:txBody>
                    <a:bodyPr/>
                    <a:lstStyle/>
                    <a:p>
                      <a:r>
                        <a:rPr lang="en-GB" sz="700"/>
                        <a:t>1.03</a:t>
                      </a:r>
                    </a:p>
                  </a:txBody>
                  <a:tcPr>
                    <a:solidFill>
                      <a:schemeClr val="bg1"/>
                    </a:solidFill>
                  </a:tcPr>
                </a:tc>
                <a:extLst>
                  <a:ext uri="{0D108BD9-81ED-4DB2-BD59-A6C34878D82A}">
                    <a16:rowId xmlns:a16="http://schemas.microsoft.com/office/drawing/2014/main" val="3917901504"/>
                  </a:ext>
                </a:extLst>
              </a:tr>
            </a:tbl>
          </a:graphicData>
        </a:graphic>
      </p:graphicFrame>
      <p:pic>
        <p:nvPicPr>
          <p:cNvPr id="6" name="Picture 5">
            <a:extLst>
              <a:ext uri="{FF2B5EF4-FFF2-40B4-BE49-F238E27FC236}">
                <a16:creationId xmlns:a16="http://schemas.microsoft.com/office/drawing/2014/main" id="{B3327EB8-07AC-74AD-55DE-A2FE90204D44}"/>
              </a:ext>
            </a:extLst>
          </p:cNvPr>
          <p:cNvPicPr>
            <a:picLocks noChangeAspect="1"/>
          </p:cNvPicPr>
          <p:nvPr/>
        </p:nvPicPr>
        <p:blipFill>
          <a:blip r:embed="rId7"/>
          <a:stretch>
            <a:fillRect/>
          </a:stretch>
        </p:blipFill>
        <p:spPr>
          <a:xfrm>
            <a:off x="1419376" y="2773180"/>
            <a:ext cx="4296723" cy="389890"/>
          </a:xfrm>
          <a:prstGeom prst="rect">
            <a:avLst/>
          </a:prstGeom>
        </p:spPr>
      </p:pic>
      <p:sp>
        <p:nvSpPr>
          <p:cNvPr id="7" name="TextBox 6">
            <a:extLst>
              <a:ext uri="{FF2B5EF4-FFF2-40B4-BE49-F238E27FC236}">
                <a16:creationId xmlns:a16="http://schemas.microsoft.com/office/drawing/2014/main" id="{DD678659-2679-C39D-80EA-3CDEC2682F34}"/>
              </a:ext>
            </a:extLst>
          </p:cNvPr>
          <p:cNvSpPr txBox="1"/>
          <p:nvPr/>
        </p:nvSpPr>
        <p:spPr>
          <a:xfrm>
            <a:off x="321262" y="1692681"/>
            <a:ext cx="2834751" cy="230832"/>
          </a:xfrm>
          <a:prstGeom prst="rect">
            <a:avLst/>
          </a:prstGeom>
          <a:noFill/>
        </p:spPr>
        <p:txBody>
          <a:bodyPr wrap="square" rtlCol="0">
            <a:spAutoFit/>
          </a:bodyPr>
          <a:lstStyle/>
          <a:p>
            <a:r>
              <a:rPr lang="en-GB" sz="900">
                <a:latin typeface="Abadi Extra Light" panose="020B0204020104020204" pitchFamily="34" charset="0"/>
              </a:rPr>
              <a:t>December 2024</a:t>
            </a:r>
          </a:p>
        </p:txBody>
      </p:sp>
      <p:graphicFrame>
        <p:nvGraphicFramePr>
          <p:cNvPr id="15" name="Table 14">
            <a:extLst>
              <a:ext uri="{FF2B5EF4-FFF2-40B4-BE49-F238E27FC236}">
                <a16:creationId xmlns:a16="http://schemas.microsoft.com/office/drawing/2014/main" id="{F2CD30E6-2D70-974E-CD6E-CABF04A13F46}"/>
              </a:ext>
            </a:extLst>
          </p:cNvPr>
          <p:cNvGraphicFramePr>
            <a:graphicFrameLocks noGrp="1"/>
          </p:cNvGraphicFramePr>
          <p:nvPr>
            <p:extLst>
              <p:ext uri="{D42A27DB-BD31-4B8C-83A1-F6EECF244321}">
                <p14:modId xmlns:p14="http://schemas.microsoft.com/office/powerpoint/2010/main" val="2501174268"/>
              </p:ext>
            </p:extLst>
          </p:nvPr>
        </p:nvGraphicFramePr>
        <p:xfrm>
          <a:off x="394165" y="1892021"/>
          <a:ext cx="5321930" cy="604520"/>
        </p:xfrm>
        <a:graphic>
          <a:graphicData uri="http://schemas.openxmlformats.org/drawingml/2006/table">
            <a:tbl>
              <a:tblPr firstRow="1" bandRow="1">
                <a:tableStyleId>{5C22544A-7EE6-4342-B048-85BDC9FD1C3A}</a:tableStyleId>
              </a:tblPr>
              <a:tblGrid>
                <a:gridCol w="532193">
                  <a:extLst>
                    <a:ext uri="{9D8B030D-6E8A-4147-A177-3AD203B41FA5}">
                      <a16:colId xmlns:a16="http://schemas.microsoft.com/office/drawing/2014/main" val="2634743259"/>
                    </a:ext>
                  </a:extLst>
                </a:gridCol>
                <a:gridCol w="532193">
                  <a:extLst>
                    <a:ext uri="{9D8B030D-6E8A-4147-A177-3AD203B41FA5}">
                      <a16:colId xmlns:a16="http://schemas.microsoft.com/office/drawing/2014/main" val="1602483377"/>
                    </a:ext>
                  </a:extLst>
                </a:gridCol>
                <a:gridCol w="532193">
                  <a:extLst>
                    <a:ext uri="{9D8B030D-6E8A-4147-A177-3AD203B41FA5}">
                      <a16:colId xmlns:a16="http://schemas.microsoft.com/office/drawing/2014/main" val="2929746958"/>
                    </a:ext>
                  </a:extLst>
                </a:gridCol>
                <a:gridCol w="532193">
                  <a:extLst>
                    <a:ext uri="{9D8B030D-6E8A-4147-A177-3AD203B41FA5}">
                      <a16:colId xmlns:a16="http://schemas.microsoft.com/office/drawing/2014/main" val="2660940487"/>
                    </a:ext>
                  </a:extLst>
                </a:gridCol>
                <a:gridCol w="532193">
                  <a:extLst>
                    <a:ext uri="{9D8B030D-6E8A-4147-A177-3AD203B41FA5}">
                      <a16:colId xmlns:a16="http://schemas.microsoft.com/office/drawing/2014/main" val="3507435902"/>
                    </a:ext>
                  </a:extLst>
                </a:gridCol>
                <a:gridCol w="532193">
                  <a:extLst>
                    <a:ext uri="{9D8B030D-6E8A-4147-A177-3AD203B41FA5}">
                      <a16:colId xmlns:a16="http://schemas.microsoft.com/office/drawing/2014/main" val="2335844761"/>
                    </a:ext>
                  </a:extLst>
                </a:gridCol>
                <a:gridCol w="532193">
                  <a:extLst>
                    <a:ext uri="{9D8B030D-6E8A-4147-A177-3AD203B41FA5}">
                      <a16:colId xmlns:a16="http://schemas.microsoft.com/office/drawing/2014/main" val="2259887316"/>
                    </a:ext>
                  </a:extLst>
                </a:gridCol>
                <a:gridCol w="532193">
                  <a:extLst>
                    <a:ext uri="{9D8B030D-6E8A-4147-A177-3AD203B41FA5}">
                      <a16:colId xmlns:a16="http://schemas.microsoft.com/office/drawing/2014/main" val="1070017833"/>
                    </a:ext>
                  </a:extLst>
                </a:gridCol>
                <a:gridCol w="532193">
                  <a:extLst>
                    <a:ext uri="{9D8B030D-6E8A-4147-A177-3AD203B41FA5}">
                      <a16:colId xmlns:a16="http://schemas.microsoft.com/office/drawing/2014/main" val="3509496752"/>
                    </a:ext>
                  </a:extLst>
                </a:gridCol>
                <a:gridCol w="532193">
                  <a:extLst>
                    <a:ext uri="{9D8B030D-6E8A-4147-A177-3AD203B41FA5}">
                      <a16:colId xmlns:a16="http://schemas.microsoft.com/office/drawing/2014/main" val="2489420743"/>
                    </a:ext>
                  </a:extLst>
                </a:gridCol>
              </a:tblGrid>
              <a:tr h="0">
                <a:tc gridSpan="10">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36550">
                <a:tc>
                  <a:txBody>
                    <a:bodyPr/>
                    <a:lstStyle/>
                    <a:p>
                      <a:pPr algn="ctr"/>
                      <a:r>
                        <a:rPr lang="en-GB" sz="60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60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6550">
                <a:tc>
                  <a:txBody>
                    <a:bodyPr/>
                    <a:lstStyle/>
                    <a:p>
                      <a:pPr algn="ctr"/>
                      <a:r>
                        <a:rPr lang="en-GB" sz="600"/>
                        <a:t>0.78</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600"/>
                        <a:t>1.01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16" name="Picture 15">
            <a:extLst>
              <a:ext uri="{FF2B5EF4-FFF2-40B4-BE49-F238E27FC236}">
                <a16:creationId xmlns:a16="http://schemas.microsoft.com/office/drawing/2014/main" id="{577BDBE6-2CE8-3085-B0FD-6764828005D1}"/>
              </a:ext>
            </a:extLst>
          </p:cNvPr>
          <p:cNvPicPr>
            <a:picLocks noChangeAspect="1"/>
          </p:cNvPicPr>
          <p:nvPr/>
        </p:nvPicPr>
        <p:blipFill>
          <a:blip r:embed="rId7"/>
          <a:stretch>
            <a:fillRect/>
          </a:stretch>
        </p:blipFill>
        <p:spPr>
          <a:xfrm>
            <a:off x="1391731" y="2012477"/>
            <a:ext cx="4324366" cy="481428"/>
          </a:xfrm>
          <a:prstGeom prst="rect">
            <a:avLst/>
          </a:prstGeom>
        </p:spPr>
      </p:pic>
    </p:spTree>
    <p:extLst>
      <p:ext uri="{BB962C8B-B14F-4D97-AF65-F5344CB8AC3E}">
        <p14:creationId xmlns:p14="http://schemas.microsoft.com/office/powerpoint/2010/main" val="42392505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13</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584806770"/>
              </p:ext>
            </p:extLst>
          </p:nvPr>
        </p:nvGraphicFramePr>
        <p:xfrm>
          <a:off x="5762536" y="1297283"/>
          <a:ext cx="6411744" cy="5608320"/>
        </p:xfrm>
        <a:graphic>
          <a:graphicData uri="http://schemas.openxmlformats.org/drawingml/2006/table">
            <a:tbl>
              <a:tblPr firstRow="1" bandRow="1">
                <a:tableStyleId>{5940675A-B579-460E-94D1-54222C63F5DA}</a:tableStyleId>
              </a:tblPr>
              <a:tblGrid>
                <a:gridCol w="6411744">
                  <a:extLst>
                    <a:ext uri="{9D8B030D-6E8A-4147-A177-3AD203B41FA5}">
                      <a16:colId xmlns:a16="http://schemas.microsoft.com/office/drawing/2014/main" val="1772709669"/>
                    </a:ext>
                  </a:extLst>
                </a:gridCol>
              </a:tblGrid>
              <a:tr h="86775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solidFill>
                            <a:schemeClr val="tx1"/>
                          </a:solidFill>
                          <a:latin typeface="Abadi Extra Light"/>
                        </a:rPr>
                        <a:t>What does this tell us?  </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badi Extra Light" panose="020B0204020104020204" pitchFamily="34" charset="0"/>
                          <a:ea typeface="+mn-ea"/>
                          <a:cs typeface="+mn-cs"/>
                        </a:rPr>
                        <a:t>LSC remains on track to deliver its 24/25 AHC targets, however, the ICB is below regional and national averages.</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cap="none" spc="0" normalizeH="0" baseline="0" noProof="0">
                          <a:ln>
                            <a:noFill/>
                          </a:ln>
                          <a:solidFill>
                            <a:schemeClr val="tx1"/>
                          </a:solidFill>
                          <a:effectLst/>
                          <a:uLnTx/>
                          <a:uFillTx/>
                          <a:latin typeface="Abadi Extra Light"/>
                          <a:ea typeface="+mn-ea"/>
                          <a:cs typeface="Arial"/>
                        </a:rPr>
                        <a:t>All sub ICB areas report a significant increase in completed AHC’s since the previous reporting period. </a:t>
                      </a:r>
                      <a:endParaRPr kumimoji="0" lang="en-GB" sz="1000" b="0" i="0" u="none" strike="noStrike" kern="1200" cap="none" spc="0" normalizeH="0" baseline="0" noProof="0">
                        <a:ln>
                          <a:noFill/>
                        </a:ln>
                        <a:solidFill>
                          <a:schemeClr val="tx1"/>
                        </a:solidFill>
                        <a:effectLst/>
                        <a:uLnTx/>
                        <a:uFillTx/>
                        <a:latin typeface="Abadi Extra Light" panose="020B0204020104020204" pitchFamily="34" charset="0"/>
                        <a:ea typeface="+mn-ea"/>
                        <a:cs typeface="+mn-cs"/>
                      </a:endParaRP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badi Extra Light" panose="020B0204020104020204" pitchFamily="34" charset="0"/>
                          <a:ea typeface="+mn-ea"/>
                          <a:cs typeface="+mn-cs"/>
                        </a:rPr>
                        <a:t>This is a cumulative target which increases month on month and is aiming to achieve 76% by March 2025.</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Abadi Extra Light" panose="020B0204020104020204" pitchFamily="34" charset="0"/>
                          <a:ea typeface="+mn-ea"/>
                          <a:cs typeface="+mn-cs"/>
                        </a:rPr>
                        <a:t>There is variation at sub-ICB (former CCG) level with performance to February 2025 ranging from 65.6% - 77%. Beneath this there will be further variation by PCN and practice. </a:t>
                      </a:r>
                    </a:p>
                    <a:p>
                      <a:pPr marL="180975" marR="0" lvl="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cap="none" spc="0" normalizeH="0" baseline="0" noProof="0">
                          <a:ln>
                            <a:noFill/>
                          </a:ln>
                          <a:solidFill>
                            <a:schemeClr val="tx1"/>
                          </a:solidFill>
                          <a:effectLst/>
                          <a:uLnTx/>
                          <a:uFillTx/>
                          <a:latin typeface="Abadi Extra Light"/>
                          <a:ea typeface="+mn-ea"/>
                          <a:cs typeface="Arial"/>
                        </a:rPr>
                        <a:t>Blackpool is the only sub-ICB area that is below trajectory, and may not achieve 24/25 target, however, the ICB collectively looks likely to achieve target.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solidFill>
                            <a:schemeClr val="tx1"/>
                          </a:solidFill>
                          <a:latin typeface="Abadi Extra Light"/>
                        </a:rPr>
                        <a:t>Actions:</a:t>
                      </a:r>
                      <a:endParaRPr kumimoji="0" lang="en-GB" sz="1000" b="0" i="0" u="none" strike="noStrike" kern="1200" cap="none" spc="0" normalizeH="0" baseline="0" noProof="0">
                        <a:ln>
                          <a:noFill/>
                        </a:ln>
                        <a:solidFill>
                          <a:schemeClr val="tx1"/>
                        </a:solidFill>
                        <a:effectLst/>
                        <a:uLnTx/>
                        <a:uFillTx/>
                        <a:latin typeface="Abadi Extra Light" panose="020B0204020104020204" pitchFamily="34" charset="0"/>
                        <a:ea typeface="+mn-ea"/>
                        <a:cs typeface="Arial"/>
                      </a:endParaRPr>
                    </a:p>
                    <a:p>
                      <a:pPr marL="171450" indent="-171450">
                        <a:buFont typeface="Arial" panose="020B0604020202020204" pitchFamily="34" charset="0"/>
                        <a:buChar char="•"/>
                      </a:pPr>
                      <a:r>
                        <a:rPr lang="en-US" sz="1000" b="0" i="0" u="none" strike="noStrike" kern="1200" cap="none" spc="0" normalizeH="0" baseline="0" noProof="0">
                          <a:ln>
                            <a:noFill/>
                          </a:ln>
                          <a:solidFill>
                            <a:schemeClr val="tx1"/>
                          </a:solidFill>
                          <a:effectLst/>
                          <a:uLnTx/>
                          <a:uFillTx/>
                          <a:latin typeface="Abadi Extra Light"/>
                          <a:ea typeface="+mn-ea"/>
                          <a:cs typeface="Arial"/>
                        </a:rPr>
                        <a:t>Shorter training continues to be offered to administrative practice staff to support their roles.  Requests from practices for face to face training are scheduled.</a:t>
                      </a:r>
                      <a:endParaRPr lang="en-US" sz="1000">
                        <a:solidFill>
                          <a:schemeClr val="tx1"/>
                        </a:solidFill>
                        <a:latin typeface="Abadi Extra Light"/>
                      </a:endParaRPr>
                    </a:p>
                    <a:p>
                      <a:pPr marL="171450" lvl="0" indent="-171450">
                        <a:buFont typeface="Arial" panose="020B0604020202020204" pitchFamily="34" charset="0"/>
                        <a:buChar char="•"/>
                      </a:pPr>
                      <a:r>
                        <a:rPr lang="en-US" sz="1000" b="0" i="0" u="none" strike="noStrike" kern="1200" cap="none" spc="0" normalizeH="0" baseline="0" noProof="0">
                          <a:ln>
                            <a:noFill/>
                          </a:ln>
                          <a:solidFill>
                            <a:schemeClr val="tx1"/>
                          </a:solidFill>
                          <a:effectLst/>
                          <a:uLnTx/>
                          <a:uFillTx/>
                          <a:latin typeface="Abadi Extra Light"/>
                          <a:ea typeface="+mn-ea"/>
                          <a:cs typeface="Arial"/>
                        </a:rPr>
                        <a:t>43</a:t>
                      </a:r>
                      <a:r>
                        <a:rPr kumimoji="0" lang="en-US" sz="1000" b="0" i="0" u="none" strike="noStrike" kern="1200" cap="none" spc="0" normalizeH="0" baseline="0" noProof="0">
                          <a:ln>
                            <a:noFill/>
                          </a:ln>
                          <a:solidFill>
                            <a:schemeClr val="tx1"/>
                          </a:solidFill>
                          <a:effectLst/>
                          <a:uLnTx/>
                          <a:uFillTx/>
                          <a:latin typeface="Abadi Extra Light"/>
                          <a:ea typeface="+mn-ea"/>
                          <a:cs typeface="Arial"/>
                        </a:rPr>
                        <a:t> practices </a:t>
                      </a:r>
                      <a:r>
                        <a:rPr lang="en-US" sz="1000" b="0" i="0" u="none" strike="noStrike" kern="1200" cap="none" spc="0" normalizeH="0" baseline="0" noProof="0">
                          <a:ln>
                            <a:noFill/>
                          </a:ln>
                          <a:solidFill>
                            <a:schemeClr val="tx1"/>
                          </a:solidFill>
                          <a:effectLst/>
                          <a:uLnTx/>
                          <a:uFillTx/>
                          <a:latin typeface="Abadi Extra Light"/>
                          <a:ea typeface="+mn-ea"/>
                          <a:cs typeface="Arial"/>
                        </a:rPr>
                        <a:t>who are</a:t>
                      </a:r>
                      <a:r>
                        <a:rPr kumimoji="0" lang="en-US" sz="1000" b="0" i="0" u="none" strike="noStrike" kern="1200" cap="none" spc="0" normalizeH="0" baseline="0" noProof="0">
                          <a:ln>
                            <a:noFill/>
                          </a:ln>
                          <a:solidFill>
                            <a:schemeClr val="tx1"/>
                          </a:solidFill>
                          <a:effectLst/>
                          <a:uLnTx/>
                          <a:uFillTx/>
                          <a:latin typeface="Abadi Extra Light"/>
                          <a:ea typeface="+mn-ea"/>
                          <a:cs typeface="Arial"/>
                        </a:rPr>
                        <a:t> </a:t>
                      </a:r>
                      <a:r>
                        <a:rPr lang="en-US" sz="1000" b="0" i="0" u="none" strike="noStrike" kern="1200" cap="none" spc="0" normalizeH="0" baseline="0" noProof="0">
                          <a:ln>
                            <a:noFill/>
                          </a:ln>
                          <a:solidFill>
                            <a:schemeClr val="tx1"/>
                          </a:solidFill>
                          <a:effectLst/>
                          <a:uLnTx/>
                          <a:uFillTx/>
                          <a:latin typeface="Abadi Extra Light"/>
                          <a:ea typeface="+mn-ea"/>
                          <a:cs typeface="Arial"/>
                        </a:rPr>
                        <a:t>part </a:t>
                      </a:r>
                      <a:r>
                        <a:rPr kumimoji="0" lang="en-US" sz="1000" b="0" i="0" u="none" strike="noStrike" kern="1200" cap="none" spc="0" normalizeH="0" baseline="0" noProof="0">
                          <a:ln>
                            <a:noFill/>
                          </a:ln>
                          <a:solidFill>
                            <a:schemeClr val="tx1"/>
                          </a:solidFill>
                          <a:effectLst/>
                          <a:uLnTx/>
                          <a:uFillTx/>
                          <a:latin typeface="Abadi Extra Light"/>
                          <a:ea typeface="+mn-ea"/>
                          <a:cs typeface="Arial"/>
                        </a:rPr>
                        <a:t>of LD champion co-produced model</a:t>
                      </a:r>
                      <a:r>
                        <a:rPr lang="en-US" sz="1000" b="0" i="0" u="none" strike="noStrike" kern="1200" cap="none" spc="0" normalizeH="0" baseline="0" noProof="0">
                          <a:ln>
                            <a:noFill/>
                          </a:ln>
                          <a:solidFill>
                            <a:schemeClr val="tx1"/>
                          </a:solidFill>
                          <a:effectLst/>
                          <a:uLnTx/>
                          <a:uFillTx/>
                          <a:latin typeface="Abadi Extra Light"/>
                          <a:ea typeface="+mn-ea"/>
                          <a:cs typeface="Arial"/>
                        </a:rPr>
                        <a:t>,</a:t>
                      </a:r>
                      <a:r>
                        <a:rPr kumimoji="0" lang="en-US" sz="1000" b="0" i="0" u="none" strike="noStrike" kern="1200" cap="none" spc="0" normalizeH="0" baseline="0" noProof="0">
                          <a:ln>
                            <a:noFill/>
                          </a:ln>
                          <a:solidFill>
                            <a:schemeClr val="tx1"/>
                          </a:solidFill>
                          <a:effectLst/>
                          <a:uLnTx/>
                          <a:uFillTx/>
                          <a:latin typeface="Abadi Extra Light"/>
                          <a:ea typeface="+mn-ea"/>
                          <a:cs typeface="Arial"/>
                        </a:rPr>
                        <a:t> </a:t>
                      </a:r>
                      <a:r>
                        <a:rPr lang="en-US" sz="1000" b="0" i="0" u="none" strike="noStrike" kern="1200" cap="none" spc="0" normalizeH="0" baseline="0" noProof="0">
                          <a:ln>
                            <a:noFill/>
                          </a:ln>
                          <a:solidFill>
                            <a:schemeClr val="tx1"/>
                          </a:solidFill>
                          <a:effectLst/>
                          <a:uLnTx/>
                          <a:uFillTx/>
                          <a:latin typeface="Abadi Extra Light"/>
                          <a:ea typeface="+mn-ea"/>
                          <a:cs typeface="Arial"/>
                        </a:rPr>
                        <a:t>and roll-out is phased to enable the team to support during the highest quarter of health check delivery.  Excellent examples are being received from practices, who continue to develop initiatives to support patients with a learning disability.  Each practice has an action plan.  </a:t>
                      </a:r>
                      <a:endParaRPr lang="en-US" sz="1000">
                        <a:solidFill>
                          <a:schemeClr val="tx1"/>
                        </a:solidFill>
                        <a:latin typeface="Abadi Extra Light"/>
                      </a:endParaRPr>
                    </a:p>
                    <a:p>
                      <a:pPr marL="171450" lvl="0" indent="-171450">
                        <a:buFont typeface="Arial" panose="020B0604020202020204" pitchFamily="34" charset="0"/>
                        <a:buChar char="•"/>
                      </a:pPr>
                      <a:r>
                        <a:rPr lang="en-US" sz="1000" b="0" i="0" u="none" strike="noStrike" kern="1200" cap="none" spc="0" normalizeH="0" baseline="0" noProof="0">
                          <a:ln>
                            <a:noFill/>
                          </a:ln>
                          <a:solidFill>
                            <a:schemeClr val="tx1"/>
                          </a:solidFill>
                          <a:effectLst/>
                          <a:uLnTx/>
                          <a:uFillTx/>
                          <a:latin typeface="Abadi Extra Light"/>
                          <a:ea typeface="+mn-ea"/>
                          <a:cs typeface="Arial"/>
                        </a:rPr>
                        <a:t>Feedback from breast screening officers are positive and the impact of a pilot (Central Lancs) to encourage females with LD to be prioritised is yielding results.  Early stages of a project scope has been developed to support bowel screening.</a:t>
                      </a:r>
                    </a:p>
                    <a:p>
                      <a:pPr marL="171450" lvl="0" indent="-171450">
                        <a:buFont typeface="Arial" panose="020B0604020202020204" pitchFamily="34" charset="0"/>
                        <a:buChar char="•"/>
                      </a:pPr>
                      <a:r>
                        <a:rPr lang="en-US" sz="1000">
                          <a:solidFill>
                            <a:schemeClr val="tx1"/>
                          </a:solidFill>
                          <a:latin typeface="Abadi Extra Light"/>
                          <a:cs typeface="Arial"/>
                        </a:rPr>
                        <a:t>Over 1,485  </a:t>
                      </a:r>
                      <a:r>
                        <a:rPr kumimoji="0" lang="en-US" sz="1000" b="0" i="0" u="none" strike="noStrike" kern="1200" cap="none" spc="0" normalizeH="0" baseline="0" noProof="0">
                          <a:ln>
                            <a:noFill/>
                          </a:ln>
                          <a:solidFill>
                            <a:schemeClr val="tx1"/>
                          </a:solidFill>
                          <a:effectLst/>
                          <a:uLnTx/>
                          <a:uFillTx/>
                          <a:latin typeface="Abadi Extra Light"/>
                          <a:ea typeface="+mn-ea"/>
                          <a:cs typeface="Arial"/>
                        </a:rPr>
                        <a:t>people with LD, parents and </a:t>
                      </a:r>
                      <a:r>
                        <a:rPr lang="en-US" sz="1000" b="0" i="0" u="none" strike="noStrike" kern="1200" cap="none" spc="0" normalizeH="0" baseline="0" noProof="0">
                          <a:ln>
                            <a:noFill/>
                          </a:ln>
                          <a:solidFill>
                            <a:schemeClr val="tx1"/>
                          </a:solidFill>
                          <a:effectLst/>
                          <a:uLnTx/>
                          <a:uFillTx/>
                          <a:latin typeface="Abadi Extra Light"/>
                          <a:ea typeface="+mn-ea"/>
                          <a:cs typeface="Arial"/>
                        </a:rPr>
                        <a:t>carers</a:t>
                      </a:r>
                      <a:r>
                        <a:rPr kumimoji="0" lang="en-US" sz="1000" b="0" i="0" u="none" strike="noStrike" kern="1200" cap="none" spc="0" normalizeH="0" baseline="0" noProof="0">
                          <a:ln>
                            <a:noFill/>
                          </a:ln>
                          <a:solidFill>
                            <a:schemeClr val="tx1"/>
                          </a:solidFill>
                          <a:effectLst/>
                          <a:uLnTx/>
                          <a:uFillTx/>
                          <a:latin typeface="Abadi Extra Light"/>
                          <a:ea typeface="+mn-ea"/>
                          <a:cs typeface="Arial"/>
                        </a:rPr>
                        <a:t> have attended AHC workshops to demonstrate </a:t>
                      </a:r>
                      <a:r>
                        <a:rPr lang="en-US" sz="1000">
                          <a:solidFill>
                            <a:schemeClr val="tx1"/>
                          </a:solidFill>
                          <a:latin typeface="Abadi Extra Light"/>
                          <a:cs typeface="Arial"/>
                        </a:rPr>
                        <a:t>health checks.  A schedule of workshops have been identified throughout the year supporting, men's and women's health.  These continue to be effective in reducing barriers to attendance, and empowering people with a LD to question their health check.</a:t>
                      </a:r>
                      <a:endParaRPr lang="en-US" sz="1000">
                        <a:solidFill>
                          <a:schemeClr val="tx1"/>
                        </a:solidFill>
                        <a:latin typeface="Abadi Extra Light"/>
                      </a:endParaRPr>
                    </a:p>
                    <a:p>
                      <a:pPr marL="171450" indent="-171450">
                        <a:buFont typeface="Arial" panose="020B0604020202020204" pitchFamily="34" charset="0"/>
                        <a:buChar char="•"/>
                      </a:pPr>
                      <a:r>
                        <a:rPr kumimoji="0" lang="en-US" sz="1000" b="0" i="0" u="none" strike="noStrike" kern="1200" cap="none" spc="0" normalizeH="0" baseline="0" noProof="0">
                          <a:ln>
                            <a:noFill/>
                          </a:ln>
                          <a:solidFill>
                            <a:schemeClr val="tx1"/>
                          </a:solidFill>
                          <a:effectLst/>
                          <a:uLnTx/>
                          <a:uFillTx/>
                          <a:latin typeface="Abadi Extra Light"/>
                          <a:ea typeface="+mn-ea"/>
                          <a:cs typeface="Arial"/>
                        </a:rPr>
                        <a:t>The number of Health Action Plans (HAP) continues to increase in the ICB.</a:t>
                      </a:r>
                      <a:r>
                        <a:rPr lang="en-US" sz="1000" b="0" i="0" u="none" strike="noStrike" kern="1200" cap="none" spc="0" normalizeH="0" baseline="0" noProof="0">
                          <a:ln>
                            <a:noFill/>
                          </a:ln>
                          <a:solidFill>
                            <a:schemeClr val="tx1"/>
                          </a:solidFill>
                          <a:effectLst/>
                          <a:uLnTx/>
                          <a:uFillTx/>
                          <a:latin typeface="Abadi Extra Light"/>
                          <a:ea typeface="+mn-ea"/>
                          <a:cs typeface="Arial"/>
                        </a:rPr>
                        <a:t> February 2025 data shows 837</a:t>
                      </a:r>
                      <a:r>
                        <a:rPr lang="en-US" sz="1000">
                          <a:solidFill>
                            <a:schemeClr val="tx1"/>
                          </a:solidFill>
                          <a:latin typeface="Abadi Extra Light"/>
                          <a:cs typeface="Arial"/>
                        </a:rPr>
                        <a:t> more HAPs </a:t>
                      </a:r>
                      <a:r>
                        <a:rPr kumimoji="0" lang="en-US" sz="1000" b="0" i="0" u="none" strike="noStrike" kern="1200" cap="none" spc="0" normalizeH="0" baseline="0" noProof="0">
                          <a:ln>
                            <a:noFill/>
                          </a:ln>
                          <a:solidFill>
                            <a:schemeClr val="tx1"/>
                          </a:solidFill>
                          <a:effectLst/>
                          <a:uLnTx/>
                          <a:uFillTx/>
                          <a:latin typeface="Abadi Extra Light"/>
                          <a:ea typeface="+mn-ea"/>
                          <a:cs typeface="Arial"/>
                        </a:rPr>
                        <a:t>than at </a:t>
                      </a:r>
                      <a:r>
                        <a:rPr lang="en-US" sz="1000" b="0" i="0" u="none" strike="noStrike" kern="1200" cap="none" spc="0" normalizeH="0" baseline="0" noProof="0">
                          <a:ln>
                            <a:noFill/>
                          </a:ln>
                          <a:solidFill>
                            <a:schemeClr val="tx1"/>
                          </a:solidFill>
                          <a:effectLst/>
                          <a:uLnTx/>
                          <a:uFillTx/>
                          <a:latin typeface="Abadi Extra Light"/>
                          <a:ea typeface="+mn-ea"/>
                          <a:cs typeface="Arial"/>
                        </a:rPr>
                        <a:t>February 2024.  These plans are essential for enabling individuals to manage their own wellbeing</a:t>
                      </a:r>
                      <a:r>
                        <a:rPr lang="en-US" sz="1000">
                          <a:solidFill>
                            <a:schemeClr val="tx1"/>
                          </a:solidFill>
                          <a:latin typeface="Abadi Extra Light"/>
                          <a:cs typeface="Arial"/>
                        </a:rPr>
                        <a:t>.  </a:t>
                      </a:r>
                      <a:endParaRPr lang="en-US" sz="1000" b="0" i="0" u="none" strike="noStrike" kern="1200" cap="none" spc="0" normalizeH="0" baseline="0" noProof="0">
                        <a:ln>
                          <a:noFill/>
                        </a:ln>
                        <a:solidFill>
                          <a:schemeClr val="tx1"/>
                        </a:solidFill>
                        <a:effectLst/>
                        <a:uLnTx/>
                        <a:uFillTx/>
                        <a:latin typeface="Abadi Extra Light"/>
                        <a:cs typeface="Arial"/>
                      </a:endParaRPr>
                    </a:p>
                    <a:p>
                      <a:pPr marL="171450" lvl="0" indent="-171450">
                        <a:buFont typeface="Arial" panose="020B0604020202020204" pitchFamily="34" charset="0"/>
                        <a:buChar char="•"/>
                      </a:pPr>
                      <a:r>
                        <a:rPr kumimoji="0" lang="en-US" sz="1000" b="0" i="0" u="none" strike="noStrike" kern="1200" cap="none" spc="0" normalizeH="0" baseline="0" noProof="0">
                          <a:ln>
                            <a:noFill/>
                          </a:ln>
                          <a:solidFill>
                            <a:schemeClr val="tx1"/>
                          </a:solidFill>
                          <a:effectLst/>
                          <a:uLnTx/>
                          <a:uFillTx/>
                          <a:latin typeface="Abadi Extra Light"/>
                          <a:ea typeface="+mn-ea"/>
                          <a:cs typeface="Arial"/>
                        </a:rPr>
                        <a:t>ICB dashboard provides monthly data at practice and PCN level, allowing us to identify areas of concern and respond accordingly</a:t>
                      </a:r>
                      <a:endParaRPr lang="en-US" sz="1000" b="0" i="0" u="none" strike="noStrike" kern="1200" cap="none" spc="0" normalizeH="0" baseline="0" noProof="0">
                        <a:ln>
                          <a:noFill/>
                        </a:ln>
                        <a:solidFill>
                          <a:schemeClr val="tx1"/>
                        </a:solidFill>
                        <a:effectLst/>
                        <a:uLnTx/>
                        <a:uFillTx/>
                        <a:latin typeface="Abadi Extra Light"/>
                        <a:cs typeface="Aria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00" b="1">
                          <a:solidFill>
                            <a:schemeClr val="tx1"/>
                          </a:solidFill>
                          <a:latin typeface="Abadi Extra Light" panose="020B0204020104020204" pitchFamily="34" charset="0"/>
                        </a:rPr>
                        <a:t>Risks:</a:t>
                      </a:r>
                      <a:endParaRPr lang="en-GB" sz="1000" b="0">
                        <a:solidFill>
                          <a:schemeClr val="tx1"/>
                        </a:solidFill>
                        <a:latin typeface="Abadi Extra Light" panose="020B0204020104020204" pitchFamily="34" charset="0"/>
                      </a:endParaRPr>
                    </a:p>
                    <a:p>
                      <a:pPr marL="171450" indent="-171450" algn="just" defTabSz="914400" rtl="0" eaLnBrk="1" latinLnBrk="0" hangingPunct="1">
                        <a:buFont typeface="Arial" panose="020B0604020202020204" pitchFamily="34" charset="0"/>
                        <a:buChar char="•"/>
                      </a:pPr>
                      <a:r>
                        <a:rPr lang="en-GB" sz="1000" i="0" kern="1200">
                          <a:solidFill>
                            <a:schemeClr val="tx1"/>
                          </a:solidFill>
                          <a:latin typeface="Abadi Extra Light" panose="020B0204020104020204" pitchFamily="34" charset="0"/>
                          <a:ea typeface="+mn-ea"/>
                          <a:cs typeface="+mn-cs"/>
                        </a:rPr>
                        <a:t>Without ongoing messaging and work with practices and staff, lived experience and advocacy group, there is a risk that performance may always reduce to below target.</a:t>
                      </a:r>
                    </a:p>
                    <a:p>
                      <a:pPr marL="171450" lvl="0" indent="-171450" algn="just">
                        <a:buFont typeface="Arial" panose="020B0604020202020204" pitchFamily="34" charset="0"/>
                        <a:buChar char="•"/>
                      </a:pPr>
                      <a:r>
                        <a:rPr lang="en-GB" sz="1000" i="0" kern="1200">
                          <a:solidFill>
                            <a:schemeClr val="tx1"/>
                          </a:solidFill>
                          <a:latin typeface="Abadi Extra Light" panose="020B0204020104020204" pitchFamily="34" charset="0"/>
                          <a:ea typeface="+mn-ea"/>
                          <a:cs typeface="+mn-cs"/>
                        </a:rPr>
                        <a:t>Without constant communication and work with wider health colleagues to deliver key health messages in an accessible format, people with an LD will continue to be disadvantaged, and experience avoidable mortality.</a:t>
                      </a:r>
                    </a:p>
                    <a:p>
                      <a:pPr marL="171450" lvl="0" indent="-171450" algn="just">
                        <a:buFont typeface="Arial" panose="020B0604020202020204" pitchFamily="34" charset="0"/>
                        <a:buChar char="•"/>
                      </a:pPr>
                      <a:r>
                        <a:rPr lang="en-GB" sz="1000" i="0" kern="1200">
                          <a:solidFill>
                            <a:schemeClr val="tx1"/>
                          </a:solidFill>
                          <a:latin typeface="Abadi Extra Light"/>
                          <a:ea typeface="+mn-ea"/>
                          <a:cs typeface="+mn-cs"/>
                        </a:rPr>
                        <a:t>Without the ICB investment and BI team support to collate and produce monthly LD AHC dashboard,, and separate data searches targeted activity to address quality issues cannot continue.</a:t>
                      </a:r>
                    </a:p>
                    <a:p>
                      <a:pPr marL="171450" lvl="0" indent="-171450" algn="just">
                        <a:buFont typeface="Arial" panose="020B0604020202020204" pitchFamily="34" charset="0"/>
                        <a:buChar char="•"/>
                      </a:pPr>
                      <a:r>
                        <a:rPr lang="en-GB" sz="1000" i="0" kern="1200">
                          <a:solidFill>
                            <a:schemeClr val="tx1"/>
                          </a:solidFill>
                          <a:latin typeface="Abadi Extra Light"/>
                          <a:ea typeface="+mn-ea"/>
                          <a:cs typeface="+mn-cs"/>
                        </a:rPr>
                        <a:t>In Fylde and Wyre one practice has not renewed their data sharing agreement, and this impacts slightly upon our collation and comparisons within the ICB.  However, the data for this report remains uncompromised.  Within Morecambe Bay data was delayed due to an issue with EMIS</a:t>
                      </a:r>
                    </a:p>
                    <a:p>
                      <a:pPr marL="171450" lvl="0" indent="-171450" algn="just">
                        <a:buFont typeface="Arial" panose="020B0604020202020204" pitchFamily="34" charset="0"/>
                        <a:buChar char="•"/>
                      </a:pPr>
                      <a:r>
                        <a:rPr lang="en-GB" sz="1000" i="0" kern="1200">
                          <a:solidFill>
                            <a:schemeClr val="tx1"/>
                          </a:solidFill>
                          <a:latin typeface="Abadi Extra Light"/>
                          <a:ea typeface="+mn-ea"/>
                          <a:cs typeface="+mn-cs"/>
                        </a:rPr>
                        <a:t>LD register validation in Blackpool is not undertaken by the health facilitation team but by the CLDT.  </a:t>
                      </a:r>
                    </a:p>
                    <a:p>
                      <a:endParaRPr lang="en-GB" sz="100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64797618"/>
              </p:ext>
            </p:extLst>
          </p:nvPr>
        </p:nvGraphicFramePr>
        <p:xfrm>
          <a:off x="406231" y="2975555"/>
          <a:ext cx="5195839" cy="619760"/>
        </p:xfrm>
        <a:graphic>
          <a:graphicData uri="http://schemas.openxmlformats.org/drawingml/2006/table">
            <a:tbl>
              <a:tblPr firstRow="1" bandRow="1">
                <a:tableStyleId>{5C22544A-7EE6-4342-B048-85BDC9FD1C3A}</a:tableStyleId>
              </a:tblPr>
              <a:tblGrid>
                <a:gridCol w="472349">
                  <a:extLst>
                    <a:ext uri="{9D8B030D-6E8A-4147-A177-3AD203B41FA5}">
                      <a16:colId xmlns:a16="http://schemas.microsoft.com/office/drawing/2014/main" val="2634743259"/>
                    </a:ext>
                  </a:extLst>
                </a:gridCol>
                <a:gridCol w="472349">
                  <a:extLst>
                    <a:ext uri="{9D8B030D-6E8A-4147-A177-3AD203B41FA5}">
                      <a16:colId xmlns:a16="http://schemas.microsoft.com/office/drawing/2014/main" val="1414988195"/>
                    </a:ext>
                  </a:extLst>
                </a:gridCol>
                <a:gridCol w="472349">
                  <a:extLst>
                    <a:ext uri="{9D8B030D-6E8A-4147-A177-3AD203B41FA5}">
                      <a16:colId xmlns:a16="http://schemas.microsoft.com/office/drawing/2014/main" val="1602483377"/>
                    </a:ext>
                  </a:extLst>
                </a:gridCol>
                <a:gridCol w="472349">
                  <a:extLst>
                    <a:ext uri="{9D8B030D-6E8A-4147-A177-3AD203B41FA5}">
                      <a16:colId xmlns:a16="http://schemas.microsoft.com/office/drawing/2014/main" val="2929746958"/>
                    </a:ext>
                  </a:extLst>
                </a:gridCol>
                <a:gridCol w="472349">
                  <a:extLst>
                    <a:ext uri="{9D8B030D-6E8A-4147-A177-3AD203B41FA5}">
                      <a16:colId xmlns:a16="http://schemas.microsoft.com/office/drawing/2014/main" val="2660940487"/>
                    </a:ext>
                  </a:extLst>
                </a:gridCol>
                <a:gridCol w="472349">
                  <a:extLst>
                    <a:ext uri="{9D8B030D-6E8A-4147-A177-3AD203B41FA5}">
                      <a16:colId xmlns:a16="http://schemas.microsoft.com/office/drawing/2014/main" val="3507435902"/>
                    </a:ext>
                  </a:extLst>
                </a:gridCol>
                <a:gridCol w="472349">
                  <a:extLst>
                    <a:ext uri="{9D8B030D-6E8A-4147-A177-3AD203B41FA5}">
                      <a16:colId xmlns:a16="http://schemas.microsoft.com/office/drawing/2014/main" val="2335844761"/>
                    </a:ext>
                  </a:extLst>
                </a:gridCol>
                <a:gridCol w="472349">
                  <a:extLst>
                    <a:ext uri="{9D8B030D-6E8A-4147-A177-3AD203B41FA5}">
                      <a16:colId xmlns:a16="http://schemas.microsoft.com/office/drawing/2014/main" val="2259887316"/>
                    </a:ext>
                  </a:extLst>
                </a:gridCol>
                <a:gridCol w="472349">
                  <a:extLst>
                    <a:ext uri="{9D8B030D-6E8A-4147-A177-3AD203B41FA5}">
                      <a16:colId xmlns:a16="http://schemas.microsoft.com/office/drawing/2014/main" val="1070017833"/>
                    </a:ext>
                  </a:extLst>
                </a:gridCol>
                <a:gridCol w="472349">
                  <a:extLst>
                    <a:ext uri="{9D8B030D-6E8A-4147-A177-3AD203B41FA5}">
                      <a16:colId xmlns:a16="http://schemas.microsoft.com/office/drawing/2014/main" val="3509496752"/>
                    </a:ext>
                  </a:extLst>
                </a:gridCol>
                <a:gridCol w="472349">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0807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95836">
                <a:tc>
                  <a:txBody>
                    <a:bodyPr/>
                    <a:lstStyle/>
                    <a:p>
                      <a:pPr algn="ctr"/>
                      <a:r>
                        <a:rPr lang="en-GB" sz="750"/>
                        <a:t>62.6%</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65.6%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61.2%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482856275"/>
              </p:ext>
            </p:extLst>
          </p:nvPr>
        </p:nvGraphicFramePr>
        <p:xfrm>
          <a:off x="554066" y="1275301"/>
          <a:ext cx="5099655" cy="662940"/>
        </p:xfrm>
        <a:graphic>
          <a:graphicData uri="http://schemas.openxmlformats.org/drawingml/2006/table">
            <a:tbl>
              <a:tblPr firstRow="1" bandRow="1">
                <a:tableStyleId>{5940675A-B579-460E-94D1-54222C63F5DA}</a:tableStyleId>
              </a:tblPr>
              <a:tblGrid>
                <a:gridCol w="5099655">
                  <a:extLst>
                    <a:ext uri="{9D8B030D-6E8A-4147-A177-3AD203B41FA5}">
                      <a16:colId xmlns:a16="http://schemas.microsoft.com/office/drawing/2014/main" val="1772709669"/>
                    </a:ext>
                  </a:extLst>
                </a:gridCol>
              </a:tblGrid>
              <a:tr h="598264">
                <a:tc>
                  <a:txBody>
                    <a:bodyPr/>
                    <a:lstStyle/>
                    <a:p>
                      <a:r>
                        <a:rPr lang="en-GB" sz="9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9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Annual Health Checks (AHC) being undertaken for patients on the Learning Disability register is a key focus for quality of care. This data is collated via  the General Practice Extraction Service (GPES) every six months. </a:t>
                      </a:r>
                    </a:p>
                    <a:p>
                      <a:pPr algn="just"/>
                      <a:r>
                        <a:rPr lang="en-GB" sz="900" b="0" i="0" kern="1200" noProof="0">
                          <a:solidFill>
                            <a:schemeClr val="bg1">
                              <a:lumMod val="50000"/>
                            </a:schemeClr>
                          </a:solidFill>
                          <a:latin typeface="Abadi Extra Light" panose="020B0204020104020204" pitchFamily="34" charset="0"/>
                          <a:ea typeface="+mn-ea"/>
                          <a:cs typeface="+mn-cs"/>
                        </a:rPr>
                        <a:t>This is a cumulative target which increases month on month and is aiming to achieve 76% by March 2025</a:t>
                      </a:r>
                      <a:r>
                        <a:rPr lang="en-GB" sz="1050" b="0" i="0" kern="1200" noProof="0">
                          <a:solidFill>
                            <a:schemeClr val="bg1">
                              <a:lumMod val="50000"/>
                            </a:schemeClr>
                          </a:solidFill>
                          <a:latin typeface="Abadi Extra Light" panose="020B0204020104020204" pitchFamily="34" charset="0"/>
                          <a:ea typeface="+mn-ea"/>
                          <a:cs typeface="+mn-cs"/>
                        </a:rPr>
                        <a:t>. </a:t>
                      </a:r>
                      <a:endParaRPr lang="en-GB" sz="1050" b="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816538750"/>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Quality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tx1"/>
                          </a:solidFill>
                          <a:effectLst/>
                          <a:uLnTx/>
                          <a:uFillTx/>
                          <a:latin typeface="+mn-lt"/>
                          <a:ea typeface="+mj-ea"/>
                          <a:cs typeface="+mj-cs"/>
                        </a:rPr>
                        <a:t>12. </a:t>
                      </a:r>
                      <a:r>
                        <a:rPr kumimoji="0" lang="en-US" sz="1600" b="0" i="0" u="none" strike="noStrike" kern="1200" cap="none" spc="0" normalizeH="0" baseline="0" noProof="0">
                          <a:ln>
                            <a:noFill/>
                          </a:ln>
                          <a:solidFill>
                            <a:schemeClr val="tx1"/>
                          </a:solidFill>
                          <a:effectLst/>
                          <a:uLnTx/>
                          <a:uFillTx/>
                          <a:latin typeface="+mn-lt"/>
                          <a:ea typeface="+mj-ea"/>
                          <a:cs typeface="+mj-cs"/>
                        </a:rPr>
                        <a:t>% of people aged 14 and over with a learning disability on the GP register receiving an AHC: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&amp; Quality Committee / Primary Care Quality Group &amp; Finance &amp; Performance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Debbie </a:t>
                      </a:r>
                      <a:r>
                        <a:rPr lang="en-GB" sz="900" err="1">
                          <a:solidFill>
                            <a:schemeClr val="tx1"/>
                          </a:solidFill>
                        </a:rPr>
                        <a:t>Wardleworth</a:t>
                      </a:r>
                      <a:endParaRPr lang="en-GB" sz="90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Dr Lindsey Dickinson / Dr Felicity Guest</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6" name="TextBox 5">
            <a:extLst>
              <a:ext uri="{FF2B5EF4-FFF2-40B4-BE49-F238E27FC236}">
                <a16:creationId xmlns:a16="http://schemas.microsoft.com/office/drawing/2014/main" id="{EAC5E90F-5020-C9EF-41C9-9DB603C0892B}"/>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Checks</a:t>
            </a:r>
          </a:p>
        </p:txBody>
      </p:sp>
      <p:sp>
        <p:nvSpPr>
          <p:cNvPr id="8" name="TextBox 7">
            <a:extLst>
              <a:ext uri="{FF2B5EF4-FFF2-40B4-BE49-F238E27FC236}">
                <a16:creationId xmlns:a16="http://schemas.microsoft.com/office/drawing/2014/main" id="{186DA21B-6D9B-E953-82E5-724261AC36DA}"/>
              </a:ext>
            </a:extLst>
          </p:cNvPr>
          <p:cNvSpPr txBox="1"/>
          <p:nvPr/>
        </p:nvSpPr>
        <p:spPr>
          <a:xfrm>
            <a:off x="339052" y="2767229"/>
            <a:ext cx="5124047" cy="253916"/>
          </a:xfrm>
          <a:prstGeom prst="rect">
            <a:avLst/>
          </a:prstGeom>
          <a:noFill/>
        </p:spPr>
        <p:txBody>
          <a:bodyPr wrap="square">
            <a:spAutoFit/>
          </a:bodyPr>
          <a:lstStyle/>
          <a:p>
            <a:r>
              <a:rPr lang="en-GB" sz="1050" b="1" i="0">
                <a:solidFill>
                  <a:schemeClr val="bg1">
                    <a:lumMod val="50000"/>
                  </a:schemeClr>
                </a:solidFill>
                <a:latin typeface="Abadi Extra Light"/>
                <a:ea typeface="Calibri"/>
                <a:cs typeface="Calibri"/>
              </a:rPr>
              <a:t>January 2025</a:t>
            </a:r>
            <a:endParaRPr lang="en-GB" sz="1050"/>
          </a:p>
        </p:txBody>
      </p:sp>
      <p:sp>
        <p:nvSpPr>
          <p:cNvPr id="14" name="TextBox 13">
            <a:extLst>
              <a:ext uri="{FF2B5EF4-FFF2-40B4-BE49-F238E27FC236}">
                <a16:creationId xmlns:a16="http://schemas.microsoft.com/office/drawing/2014/main" id="{FDCCBF6B-41AB-8B87-0FC1-EE02710F25C6}"/>
              </a:ext>
            </a:extLst>
          </p:cNvPr>
          <p:cNvSpPr txBox="1"/>
          <p:nvPr/>
        </p:nvSpPr>
        <p:spPr>
          <a:xfrm>
            <a:off x="339052" y="3486186"/>
            <a:ext cx="5530120" cy="261610"/>
          </a:xfrm>
          <a:prstGeom prst="rect">
            <a:avLst/>
          </a:prstGeom>
          <a:noFill/>
        </p:spPr>
        <p:txBody>
          <a:bodyPr wrap="square">
            <a:spAutoFit/>
          </a:bodyPr>
          <a:lstStyle/>
          <a:p>
            <a:r>
              <a:rPr lang="en-GB" sz="1050" b="1">
                <a:solidFill>
                  <a:schemeClr val="bg1">
                    <a:lumMod val="50000"/>
                  </a:schemeClr>
                </a:solidFill>
                <a:latin typeface="Abadi Extra Light"/>
                <a:ea typeface="Calibri"/>
                <a:cs typeface="Calibri"/>
              </a:rPr>
              <a:t>February 2025</a:t>
            </a:r>
            <a:endParaRPr lang="en-GB" sz="1050"/>
          </a:p>
        </p:txBody>
      </p:sp>
      <p:graphicFrame>
        <p:nvGraphicFramePr>
          <p:cNvPr id="13" name="Table 12">
            <a:extLst>
              <a:ext uri="{FF2B5EF4-FFF2-40B4-BE49-F238E27FC236}">
                <a16:creationId xmlns:a16="http://schemas.microsoft.com/office/drawing/2014/main" id="{2B1A6075-78B1-552F-7E34-84E2B802C17D}"/>
              </a:ext>
            </a:extLst>
          </p:cNvPr>
          <p:cNvGraphicFramePr>
            <a:graphicFrameLocks noGrp="1"/>
          </p:cNvGraphicFramePr>
          <p:nvPr>
            <p:extLst>
              <p:ext uri="{D42A27DB-BD31-4B8C-83A1-F6EECF244321}">
                <p14:modId xmlns:p14="http://schemas.microsoft.com/office/powerpoint/2010/main" val="3680516666"/>
              </p:ext>
            </p:extLst>
          </p:nvPr>
        </p:nvGraphicFramePr>
        <p:xfrm>
          <a:off x="406231" y="3881569"/>
          <a:ext cx="1382891" cy="483979"/>
        </p:xfrm>
        <a:graphic>
          <a:graphicData uri="http://schemas.openxmlformats.org/drawingml/2006/table">
            <a:tbl>
              <a:tblPr firstRow="1" bandRow="1">
                <a:tableStyleId>{5C22544A-7EE6-4342-B048-85BDC9FD1C3A}</a:tableStyleId>
              </a:tblPr>
              <a:tblGrid>
                <a:gridCol w="492167">
                  <a:extLst>
                    <a:ext uri="{9D8B030D-6E8A-4147-A177-3AD203B41FA5}">
                      <a16:colId xmlns:a16="http://schemas.microsoft.com/office/drawing/2014/main" val="3726825925"/>
                    </a:ext>
                  </a:extLst>
                </a:gridCol>
                <a:gridCol w="438150">
                  <a:extLst>
                    <a:ext uri="{9D8B030D-6E8A-4147-A177-3AD203B41FA5}">
                      <a16:colId xmlns:a16="http://schemas.microsoft.com/office/drawing/2014/main" val="3657229042"/>
                    </a:ext>
                  </a:extLst>
                </a:gridCol>
                <a:gridCol w="452574">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700"/>
                        <a:t>73.5%</a:t>
                      </a:r>
                    </a:p>
                  </a:txBody>
                  <a:tcPr>
                    <a:solidFill>
                      <a:schemeClr val="bg1"/>
                    </a:solidFill>
                  </a:tcPr>
                </a:tc>
                <a:tc>
                  <a:txBody>
                    <a:bodyPr/>
                    <a:lstStyle/>
                    <a:p>
                      <a:r>
                        <a:rPr lang="en-GB" sz="700"/>
                        <a:t>76.0%</a:t>
                      </a:r>
                    </a:p>
                  </a:txBody>
                  <a:tcPr>
                    <a:solidFill>
                      <a:schemeClr val="bg1"/>
                    </a:solidFill>
                  </a:tcPr>
                </a:tc>
                <a:tc>
                  <a:txBody>
                    <a:bodyPr/>
                    <a:lstStyle/>
                    <a:p>
                      <a:r>
                        <a:rPr lang="en-GB" sz="700"/>
                        <a:t>72.6%</a:t>
                      </a:r>
                    </a:p>
                  </a:txBody>
                  <a:tcPr>
                    <a:solidFill>
                      <a:schemeClr val="bg1"/>
                    </a:solidFill>
                  </a:tcPr>
                </a:tc>
                <a:extLst>
                  <a:ext uri="{0D108BD9-81ED-4DB2-BD59-A6C34878D82A}">
                    <a16:rowId xmlns:a16="http://schemas.microsoft.com/office/drawing/2014/main" val="3917901504"/>
                  </a:ext>
                </a:extLst>
              </a:tr>
            </a:tbl>
          </a:graphicData>
        </a:graphic>
      </p:graphicFrame>
      <p:graphicFrame>
        <p:nvGraphicFramePr>
          <p:cNvPr id="16" name="Table 15">
            <a:extLst>
              <a:ext uri="{FF2B5EF4-FFF2-40B4-BE49-F238E27FC236}">
                <a16:creationId xmlns:a16="http://schemas.microsoft.com/office/drawing/2014/main" id="{23A289AD-2CCB-23D0-D9D1-96C63186BD74}"/>
              </a:ext>
            </a:extLst>
          </p:cNvPr>
          <p:cNvGraphicFramePr>
            <a:graphicFrameLocks noGrp="1"/>
          </p:cNvGraphicFramePr>
          <p:nvPr>
            <p:extLst>
              <p:ext uri="{D42A27DB-BD31-4B8C-83A1-F6EECF244321}">
                <p14:modId xmlns:p14="http://schemas.microsoft.com/office/powerpoint/2010/main" val="388054362"/>
              </p:ext>
            </p:extLst>
          </p:nvPr>
        </p:nvGraphicFramePr>
        <p:xfrm>
          <a:off x="412211" y="3701382"/>
          <a:ext cx="5195845" cy="152400"/>
        </p:xfrm>
        <a:graphic>
          <a:graphicData uri="http://schemas.openxmlformats.org/drawingml/2006/table">
            <a:tbl>
              <a:tblPr firstRow="1" bandRow="1">
                <a:tableStyleId>{5C22544A-7EE6-4342-B048-85BDC9FD1C3A}</a:tableStyleId>
              </a:tblPr>
              <a:tblGrid>
                <a:gridCol w="5195845">
                  <a:extLst>
                    <a:ext uri="{9D8B030D-6E8A-4147-A177-3AD203B41FA5}">
                      <a16:colId xmlns:a16="http://schemas.microsoft.com/office/drawing/2014/main" val="61517296"/>
                    </a:ext>
                  </a:extLst>
                </a:gridCol>
              </a:tblGrid>
              <a:tr h="0">
                <a:tc>
                  <a:txBody>
                    <a:bodyPr/>
                    <a:lstStyle/>
                    <a:p>
                      <a:endParaRPr lang="en-GB" sz="400"/>
                    </a:p>
                  </a:txBody>
                  <a:tcPr/>
                </a:tc>
                <a:extLst>
                  <a:ext uri="{0D108BD9-81ED-4DB2-BD59-A6C34878D82A}">
                    <a16:rowId xmlns:a16="http://schemas.microsoft.com/office/drawing/2014/main" val="919266331"/>
                  </a:ext>
                </a:extLst>
              </a:tr>
            </a:tbl>
          </a:graphicData>
        </a:graphic>
      </p:graphicFrame>
      <p:pic>
        <p:nvPicPr>
          <p:cNvPr id="10" name="Picture 9">
            <a:extLst>
              <a:ext uri="{FF2B5EF4-FFF2-40B4-BE49-F238E27FC236}">
                <a16:creationId xmlns:a16="http://schemas.microsoft.com/office/drawing/2014/main" id="{3FF39095-4185-850B-CC9E-126B977E1D8B}"/>
              </a:ext>
            </a:extLst>
          </p:cNvPr>
          <p:cNvPicPr>
            <a:picLocks noChangeAspect="1"/>
          </p:cNvPicPr>
          <p:nvPr/>
        </p:nvPicPr>
        <p:blipFill>
          <a:blip r:embed="rId4"/>
          <a:stretch>
            <a:fillRect/>
          </a:stretch>
        </p:blipFill>
        <p:spPr>
          <a:xfrm>
            <a:off x="1866362" y="3884473"/>
            <a:ext cx="3741694" cy="481075"/>
          </a:xfrm>
          <a:prstGeom prst="rect">
            <a:avLst/>
          </a:prstGeom>
        </p:spPr>
      </p:pic>
      <p:pic>
        <p:nvPicPr>
          <p:cNvPr id="15" name="Picture 14">
            <a:extLst>
              <a:ext uri="{FF2B5EF4-FFF2-40B4-BE49-F238E27FC236}">
                <a16:creationId xmlns:a16="http://schemas.microsoft.com/office/drawing/2014/main" id="{0EF9DB94-3853-7BF7-71CD-FA7A45786B23}"/>
              </a:ext>
            </a:extLst>
          </p:cNvPr>
          <p:cNvPicPr>
            <a:picLocks noChangeAspect="1"/>
          </p:cNvPicPr>
          <p:nvPr/>
        </p:nvPicPr>
        <p:blipFill>
          <a:blip r:embed="rId5"/>
          <a:stretch>
            <a:fillRect/>
          </a:stretch>
        </p:blipFill>
        <p:spPr>
          <a:xfrm>
            <a:off x="708896" y="4405111"/>
            <a:ext cx="3867522" cy="2425835"/>
          </a:xfrm>
          <a:prstGeom prst="rect">
            <a:avLst/>
          </a:prstGeom>
        </p:spPr>
      </p:pic>
      <p:pic>
        <p:nvPicPr>
          <p:cNvPr id="2" name="Picture 1">
            <a:extLst>
              <a:ext uri="{FF2B5EF4-FFF2-40B4-BE49-F238E27FC236}">
                <a16:creationId xmlns:a16="http://schemas.microsoft.com/office/drawing/2014/main" id="{CE97C720-32D3-9AD7-F0B7-2620D017690E}"/>
              </a:ext>
            </a:extLst>
          </p:cNvPr>
          <p:cNvPicPr>
            <a:picLocks noChangeAspect="1"/>
          </p:cNvPicPr>
          <p:nvPr/>
        </p:nvPicPr>
        <p:blipFill>
          <a:blip r:embed="rId6"/>
          <a:stretch>
            <a:fillRect/>
          </a:stretch>
        </p:blipFill>
        <p:spPr>
          <a:xfrm>
            <a:off x="1855333" y="3127212"/>
            <a:ext cx="3763863" cy="468103"/>
          </a:xfrm>
          <a:prstGeom prst="rect">
            <a:avLst/>
          </a:prstGeom>
        </p:spPr>
      </p:pic>
      <p:sp>
        <p:nvSpPr>
          <p:cNvPr id="7" name="TextBox 6">
            <a:extLst>
              <a:ext uri="{FF2B5EF4-FFF2-40B4-BE49-F238E27FC236}">
                <a16:creationId xmlns:a16="http://schemas.microsoft.com/office/drawing/2014/main" id="{15D9932D-20DB-777F-5955-78DC4C893498}"/>
              </a:ext>
            </a:extLst>
          </p:cNvPr>
          <p:cNvSpPr txBox="1"/>
          <p:nvPr/>
        </p:nvSpPr>
        <p:spPr>
          <a:xfrm>
            <a:off x="375194" y="1852012"/>
            <a:ext cx="5124047" cy="253916"/>
          </a:xfrm>
          <a:prstGeom prst="rect">
            <a:avLst/>
          </a:prstGeom>
          <a:noFill/>
        </p:spPr>
        <p:txBody>
          <a:bodyPr wrap="square">
            <a:spAutoFit/>
          </a:bodyPr>
          <a:lstStyle/>
          <a:p>
            <a:r>
              <a:rPr lang="en-GB" sz="1050" b="1" i="0">
                <a:solidFill>
                  <a:schemeClr val="bg1">
                    <a:lumMod val="50000"/>
                  </a:schemeClr>
                </a:solidFill>
                <a:latin typeface="Abadi Extra Light"/>
                <a:ea typeface="Calibri"/>
                <a:cs typeface="Calibri"/>
              </a:rPr>
              <a:t>December 2024</a:t>
            </a:r>
            <a:endParaRPr lang="en-GB" sz="1050"/>
          </a:p>
        </p:txBody>
      </p:sp>
      <p:graphicFrame>
        <p:nvGraphicFramePr>
          <p:cNvPr id="12" name="Table 11">
            <a:extLst>
              <a:ext uri="{FF2B5EF4-FFF2-40B4-BE49-F238E27FC236}">
                <a16:creationId xmlns:a16="http://schemas.microsoft.com/office/drawing/2014/main" id="{06F789D5-3C4F-30CF-54E2-7E3E06DD037F}"/>
              </a:ext>
            </a:extLst>
          </p:cNvPr>
          <p:cNvGraphicFramePr>
            <a:graphicFrameLocks noGrp="1"/>
          </p:cNvGraphicFramePr>
          <p:nvPr>
            <p:extLst>
              <p:ext uri="{D42A27DB-BD31-4B8C-83A1-F6EECF244321}">
                <p14:modId xmlns:p14="http://schemas.microsoft.com/office/powerpoint/2010/main" val="2997143896"/>
              </p:ext>
            </p:extLst>
          </p:nvPr>
        </p:nvGraphicFramePr>
        <p:xfrm>
          <a:off x="406438" y="2081855"/>
          <a:ext cx="5195630" cy="619760"/>
        </p:xfrm>
        <a:graphic>
          <a:graphicData uri="http://schemas.openxmlformats.org/drawingml/2006/table">
            <a:tbl>
              <a:tblPr firstRow="1" bandRow="1">
                <a:tableStyleId>{5C22544A-7EE6-4342-B048-85BDC9FD1C3A}</a:tableStyleId>
              </a:tblPr>
              <a:tblGrid>
                <a:gridCol w="472330">
                  <a:extLst>
                    <a:ext uri="{9D8B030D-6E8A-4147-A177-3AD203B41FA5}">
                      <a16:colId xmlns:a16="http://schemas.microsoft.com/office/drawing/2014/main" val="2634743259"/>
                    </a:ext>
                  </a:extLst>
                </a:gridCol>
                <a:gridCol w="472330">
                  <a:extLst>
                    <a:ext uri="{9D8B030D-6E8A-4147-A177-3AD203B41FA5}">
                      <a16:colId xmlns:a16="http://schemas.microsoft.com/office/drawing/2014/main" val="1414988195"/>
                    </a:ext>
                  </a:extLst>
                </a:gridCol>
                <a:gridCol w="472330">
                  <a:extLst>
                    <a:ext uri="{9D8B030D-6E8A-4147-A177-3AD203B41FA5}">
                      <a16:colId xmlns:a16="http://schemas.microsoft.com/office/drawing/2014/main" val="1602483377"/>
                    </a:ext>
                  </a:extLst>
                </a:gridCol>
                <a:gridCol w="472330">
                  <a:extLst>
                    <a:ext uri="{9D8B030D-6E8A-4147-A177-3AD203B41FA5}">
                      <a16:colId xmlns:a16="http://schemas.microsoft.com/office/drawing/2014/main" val="2929746958"/>
                    </a:ext>
                  </a:extLst>
                </a:gridCol>
                <a:gridCol w="472330">
                  <a:extLst>
                    <a:ext uri="{9D8B030D-6E8A-4147-A177-3AD203B41FA5}">
                      <a16:colId xmlns:a16="http://schemas.microsoft.com/office/drawing/2014/main" val="2660940487"/>
                    </a:ext>
                  </a:extLst>
                </a:gridCol>
                <a:gridCol w="472330">
                  <a:extLst>
                    <a:ext uri="{9D8B030D-6E8A-4147-A177-3AD203B41FA5}">
                      <a16:colId xmlns:a16="http://schemas.microsoft.com/office/drawing/2014/main" val="3507435902"/>
                    </a:ext>
                  </a:extLst>
                </a:gridCol>
                <a:gridCol w="472330">
                  <a:extLst>
                    <a:ext uri="{9D8B030D-6E8A-4147-A177-3AD203B41FA5}">
                      <a16:colId xmlns:a16="http://schemas.microsoft.com/office/drawing/2014/main" val="2335844761"/>
                    </a:ext>
                  </a:extLst>
                </a:gridCol>
                <a:gridCol w="472330">
                  <a:extLst>
                    <a:ext uri="{9D8B030D-6E8A-4147-A177-3AD203B41FA5}">
                      <a16:colId xmlns:a16="http://schemas.microsoft.com/office/drawing/2014/main" val="2259887316"/>
                    </a:ext>
                  </a:extLst>
                </a:gridCol>
                <a:gridCol w="472330">
                  <a:extLst>
                    <a:ext uri="{9D8B030D-6E8A-4147-A177-3AD203B41FA5}">
                      <a16:colId xmlns:a16="http://schemas.microsoft.com/office/drawing/2014/main" val="1070017833"/>
                    </a:ext>
                  </a:extLst>
                </a:gridCol>
                <a:gridCol w="472330">
                  <a:extLst>
                    <a:ext uri="{9D8B030D-6E8A-4147-A177-3AD203B41FA5}">
                      <a16:colId xmlns:a16="http://schemas.microsoft.com/office/drawing/2014/main" val="3509496752"/>
                    </a:ext>
                  </a:extLst>
                </a:gridCol>
                <a:gridCol w="472330">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0807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95836">
                <a:tc>
                  <a:txBody>
                    <a:bodyPr/>
                    <a:lstStyle/>
                    <a:p>
                      <a:pPr algn="ctr"/>
                      <a:r>
                        <a:rPr lang="en-GB" sz="750"/>
                        <a:t>52%</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55.1%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50.5%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17" name="Picture 16">
            <a:extLst>
              <a:ext uri="{FF2B5EF4-FFF2-40B4-BE49-F238E27FC236}">
                <a16:creationId xmlns:a16="http://schemas.microsoft.com/office/drawing/2014/main" id="{5F4AB578-61A6-AAF4-D342-F985D5960EC5}"/>
              </a:ext>
            </a:extLst>
          </p:cNvPr>
          <p:cNvPicPr>
            <a:picLocks noChangeAspect="1"/>
          </p:cNvPicPr>
          <p:nvPr/>
        </p:nvPicPr>
        <p:blipFill>
          <a:blip r:embed="rId7"/>
          <a:stretch>
            <a:fillRect/>
          </a:stretch>
        </p:blipFill>
        <p:spPr>
          <a:xfrm>
            <a:off x="1792252" y="2213019"/>
            <a:ext cx="3809818" cy="475688"/>
          </a:xfrm>
          <a:prstGeom prst="rect">
            <a:avLst/>
          </a:prstGeom>
        </p:spPr>
      </p:pic>
    </p:spTree>
    <p:extLst>
      <p:ext uri="{BB962C8B-B14F-4D97-AF65-F5344CB8AC3E}">
        <p14:creationId xmlns:p14="http://schemas.microsoft.com/office/powerpoint/2010/main" val="132565221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613084015"/>
              </p:ext>
            </p:extLst>
          </p:nvPr>
        </p:nvGraphicFramePr>
        <p:xfrm>
          <a:off x="5912875" y="1287983"/>
          <a:ext cx="5902189" cy="5690806"/>
        </p:xfrm>
        <a:graphic>
          <a:graphicData uri="http://schemas.openxmlformats.org/drawingml/2006/table">
            <a:tbl>
              <a:tblPr firstRow="1" bandRow="1">
                <a:tableStyleId>{5940675A-B579-460E-94D1-54222C63F5DA}</a:tableStyleId>
              </a:tblPr>
              <a:tblGrid>
                <a:gridCol w="5902189">
                  <a:extLst>
                    <a:ext uri="{9D8B030D-6E8A-4147-A177-3AD203B41FA5}">
                      <a16:colId xmlns:a16="http://schemas.microsoft.com/office/drawing/2014/main" val="1772709669"/>
                    </a:ext>
                  </a:extLst>
                </a:gridCol>
              </a:tblGrid>
              <a:tr h="707489">
                <a:tc>
                  <a:txBody>
                    <a:bodyPr/>
                    <a:lstStyle/>
                    <a:p>
                      <a:r>
                        <a:rPr lang="en-GB" sz="1050" b="1" dirty="0">
                          <a:solidFill>
                            <a:schemeClr val="tx1"/>
                          </a:solidFill>
                          <a:latin typeface="Abadi Extra Light"/>
                        </a:rPr>
                        <a:t>How are we performing?</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The performance of the ICB has decreased slightly since the previous reporting period (-1.6%)and in Feb stands at 94.1% of the cumulative planned trajectory. </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Performance in Jan and Feb has declined when compared to the planned trajectory, for unknown reasons. A full analysis to understand this will be available following the national process of end of year reviews which is completed in June.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dirty="0">
                          <a:latin typeface="Abadi Extra Light" panose="020B0204020104020204" pitchFamily="34" charset="0"/>
                          <a:ea typeface="Calibri" panose="020F0502020204030204" pitchFamily="34" charset="0"/>
                        </a:rPr>
                        <a:t>To note, providers have 2 months to submit an FP17 on completion of a course of treatment which can affect when activity is reported.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50" dirty="0">
                          <a:latin typeface="Abadi Extra Light" panose="020B0204020104020204" pitchFamily="34" charset="0"/>
                        </a:rPr>
                        <a:t>Contractors are required to deliver contracts over a 12 month period, April – March, which is not necessarily delivered in equal 12ths.</a:t>
                      </a:r>
                      <a:endParaRPr lang="en-GB" sz="950" dirty="0">
                        <a:latin typeface="Abadi Extra Light" panose="020B0204020104020204" pitchFamily="34" charset="0"/>
                        <a:ea typeface="Calibri" panose="020F050202020403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438407">
                <a:tc>
                  <a:txBody>
                    <a:bodyPr/>
                    <a:lstStyle/>
                    <a:p>
                      <a:r>
                        <a:rPr lang="en-GB" sz="1050" b="1" dirty="0">
                          <a:solidFill>
                            <a:schemeClr val="tx1"/>
                          </a:solidFill>
                          <a:latin typeface="Abadi Extra Light"/>
                        </a:rPr>
                        <a:t>Actions:</a:t>
                      </a:r>
                    </a:p>
                    <a:p>
                      <a:pPr marL="0" indent="0" algn="just" defTabSz="914400" rtl="0" eaLnBrk="1" latinLnBrk="0" hangingPunct="1">
                        <a:buFont typeface="Arial" panose="020B0604020202020204" pitchFamily="34" charset="0"/>
                        <a:buNone/>
                      </a:pPr>
                      <a:r>
                        <a:rPr lang="en-GB" sz="950" i="0" kern="1200" dirty="0">
                          <a:solidFill>
                            <a:schemeClr val="tx1"/>
                          </a:solidFill>
                          <a:latin typeface="Abadi Extra Light"/>
                          <a:ea typeface="+mn-ea"/>
                          <a:cs typeface="+mn-cs"/>
                        </a:rPr>
                        <a:t>The ICB’s local Dental Access and Oral Health Improvement Programme was developed to enhance its understanding and management of oral health for LSC, and includes local and national initiatives :-</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Child Access and Oral Health Improvement </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Care Homes support</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Urgent Dental Care pathway </a:t>
                      </a:r>
                    </a:p>
                    <a:p>
                      <a:pPr marL="171450" lvl="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Additional Treatments required following Urgent Care. </a:t>
                      </a:r>
                    </a:p>
                    <a:p>
                      <a:pPr marL="171450" indent="-171450" algn="just" defTabSz="914400" rtl="0" eaLnBrk="1" latinLnBrk="0" hangingPunct="1">
                        <a:buFont typeface="Arial" panose="020B0604020202020204" pitchFamily="34" charset="0"/>
                        <a:buChar char="•"/>
                      </a:pPr>
                      <a:r>
                        <a:rPr lang="en-GB" sz="950" i="0" kern="1200" dirty="0">
                          <a:solidFill>
                            <a:schemeClr val="tx1"/>
                          </a:solidFill>
                          <a:latin typeface="Abadi Extra Light"/>
                          <a:ea typeface="+mn-ea"/>
                          <a:cs typeface="+mn-cs"/>
                        </a:rPr>
                        <a:t>Additional access to routine care is also offered through a specific pathway to patients who are within prioritised groups to ensure their oral health does not impact or prevent treatment for other conditions.</a:t>
                      </a: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commissioning of 110% of contracted UDA’s by allowing 10% over performance provider payments.</a:t>
                      </a:r>
                      <a:endParaRPr lang="en-GB" sz="950" i="0" kern="1200" dirty="0">
                        <a:solidFill>
                          <a:schemeClr val="tx1"/>
                        </a:solidFill>
                        <a:latin typeface="Abadi Extra Light"/>
                        <a:ea typeface="+mn-ea"/>
                        <a:cs typeface="+mn-cs"/>
                      </a:endParaRP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In March 2024, the New Patient Premium (NPP) was introduced nationally to support anyone who had not been able to receive NHS dental care in the preceding 2 years. </a:t>
                      </a: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The ICB has undertaken the mid-year performance review; any contract with performance lower than 30% for months 1-6 is reviewed and performance action plans are developed by contractors. Where contractors can demonstrate how they will achieve their annual target and mutually agreed adjustment can be implemented. The ICB is working with 29 contractors as part of this process.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697919">
                <a:tc>
                  <a:txBody>
                    <a:bodyPr/>
                    <a:lstStyle/>
                    <a:p>
                      <a:r>
                        <a:rPr lang="en-GB" sz="1050" b="1" dirty="0">
                          <a:solidFill>
                            <a:schemeClr val="tx1"/>
                          </a:solidFill>
                          <a:latin typeface="Abadi Extra Light"/>
                        </a:rPr>
                        <a:t>Risks:</a:t>
                      </a:r>
                      <a:endParaRPr lang="en-GB" sz="1050" b="0" dirty="0">
                        <a:solidFill>
                          <a:schemeClr val="tx1"/>
                        </a:solidFill>
                        <a:latin typeface="Abadi Extra Light"/>
                      </a:endParaRP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The focus of many of the above initiatives is on reducing health inequalities, and therefore the impact on improving dental access across the whole L&amp;SC population may be minimal.</a:t>
                      </a: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The demand on the services are higher than pre-pandemic levels as the oral health of many patients declined during COVID due to restricted access during the pandemic, as a result many patients require more clinical time and a greater number of appointments to make them orally fit.</a:t>
                      </a:r>
                    </a:p>
                    <a:p>
                      <a:pPr marL="171450" lvl="0" indent="-171450" algn="just" defTabSz="914400" rtl="0" eaLnBrk="1" latinLnBrk="0" hangingPunct="1">
                        <a:buFont typeface="Arial" panose="020B0604020202020204" pitchFamily="34" charset="0"/>
                        <a:buChar char="•"/>
                      </a:pPr>
                      <a:r>
                        <a:rPr lang="en-GB" sz="950" i="0" kern="1200" noProof="0" dirty="0">
                          <a:solidFill>
                            <a:schemeClr val="tx1"/>
                          </a:solidFill>
                          <a:latin typeface="Abadi Extra Light"/>
                          <a:ea typeface="+mn-ea"/>
                          <a:cs typeface="+mn-cs"/>
                        </a:rPr>
                        <a:t>Ongoing challenges in NHS Dental clinician recruitment and retention could further impact upon access to Dental Services and there is a risk that there will not be enough staff to deliver the core and additional / advanced services.</a:t>
                      </a:r>
                    </a:p>
                    <a:p>
                      <a:pPr marL="171450" lvl="0" indent="-171450" algn="just">
                        <a:buFont typeface="Arial" panose="020B0604020202020204" pitchFamily="34" charset="0"/>
                        <a:buChar char="•"/>
                      </a:pPr>
                      <a:r>
                        <a:rPr lang="en-GB" sz="950" i="0" kern="1200" noProof="0" dirty="0">
                          <a:solidFill>
                            <a:schemeClr val="tx1"/>
                          </a:solidFill>
                          <a:latin typeface="Abadi Extra Light"/>
                          <a:ea typeface="+mn-ea"/>
                          <a:cs typeface="+mn-cs"/>
                        </a:rPr>
                        <a:t>Risk of under reporting: none of the activity provided under the New Patient Premium initiative is included in the actual UDA's delivered therefore activity will increase in future when reporting is improved.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633300097"/>
              </p:ext>
            </p:extLst>
          </p:nvPr>
        </p:nvGraphicFramePr>
        <p:xfrm>
          <a:off x="678999" y="1450729"/>
          <a:ext cx="5233876" cy="598264"/>
        </p:xfrm>
        <a:graphic>
          <a:graphicData uri="http://schemas.openxmlformats.org/drawingml/2006/table">
            <a:tbl>
              <a:tblPr firstRow="1" bandRow="1">
                <a:tableStyleId>{5940675A-B579-460E-94D1-54222C63F5DA}</a:tableStyleId>
              </a:tblPr>
              <a:tblGrid>
                <a:gridCol w="5233876">
                  <a:extLst>
                    <a:ext uri="{9D8B030D-6E8A-4147-A177-3AD203B41FA5}">
                      <a16:colId xmlns:a16="http://schemas.microsoft.com/office/drawing/2014/main" val="1772709669"/>
                    </a:ext>
                  </a:extLst>
                </a:gridCol>
              </a:tblGrid>
              <a:tr h="598264">
                <a:tc>
                  <a:txBody>
                    <a:bodyPr/>
                    <a:lstStyle/>
                    <a:p>
                      <a:r>
                        <a:rPr lang="en-GB" sz="1050" b="1" i="0">
                          <a:solidFill>
                            <a:schemeClr val="tx1"/>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tx1"/>
                          </a:solidFill>
                          <a:latin typeface="Abadi Extra Light" panose="020B0204020104020204" pitchFamily="34" charset="0"/>
                          <a:ea typeface="Calibri" panose="020F0502020204030204" pitchFamily="34" charset="0"/>
                          <a:cs typeface="Calibri" panose="020F0502020204030204" pitchFamily="34" charset="0"/>
                        </a:rPr>
                        <a:t>The graph details the number of delivered Units of Dental Activity (UDA) in 2024/25, compared to phased trajectory of UDA delivery within the financial year.</a:t>
                      </a:r>
                      <a:endParaRPr lang="en-GB" sz="1050" i="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670087396"/>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14. Units of Dental Activity delivered as a proportion of all Units of Dental Activity contracted :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&amp; Finance &amp; Performance Committee / Primary Services Dental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7" name="TextBox 6">
            <a:extLst>
              <a:ext uri="{FF2B5EF4-FFF2-40B4-BE49-F238E27FC236}">
                <a16:creationId xmlns:a16="http://schemas.microsoft.com/office/drawing/2014/main" id="{73F89BB6-AE30-76F2-E0C9-669CC7C6E5E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graphicFrame>
        <p:nvGraphicFramePr>
          <p:cNvPr id="6" name="Table 5">
            <a:extLst>
              <a:ext uri="{FF2B5EF4-FFF2-40B4-BE49-F238E27FC236}">
                <a16:creationId xmlns:a16="http://schemas.microsoft.com/office/drawing/2014/main" id="{71517A0D-2F11-EEC9-155B-1A3CACFDC83B}"/>
              </a:ext>
            </a:extLst>
          </p:cNvPr>
          <p:cNvGraphicFramePr>
            <a:graphicFrameLocks noGrp="1"/>
          </p:cNvGraphicFramePr>
          <p:nvPr>
            <p:extLst>
              <p:ext uri="{D42A27DB-BD31-4B8C-83A1-F6EECF244321}">
                <p14:modId xmlns:p14="http://schemas.microsoft.com/office/powerpoint/2010/main" val="483877585"/>
              </p:ext>
            </p:extLst>
          </p:nvPr>
        </p:nvGraphicFramePr>
        <p:xfrm>
          <a:off x="717085" y="2563659"/>
          <a:ext cx="5084859" cy="259080"/>
        </p:xfrm>
        <a:graphic>
          <a:graphicData uri="http://schemas.openxmlformats.org/drawingml/2006/table">
            <a:tbl>
              <a:tblPr firstRow="1" bandRow="1">
                <a:tableStyleId>{5A111915-BE36-4E01-A7E5-04B1672EAD32}</a:tableStyleId>
              </a:tblPr>
              <a:tblGrid>
                <a:gridCol w="1394612">
                  <a:extLst>
                    <a:ext uri="{9D8B030D-6E8A-4147-A177-3AD203B41FA5}">
                      <a16:colId xmlns:a16="http://schemas.microsoft.com/office/drawing/2014/main" val="1144645483"/>
                    </a:ext>
                  </a:extLst>
                </a:gridCol>
                <a:gridCol w="2455789">
                  <a:extLst>
                    <a:ext uri="{9D8B030D-6E8A-4147-A177-3AD203B41FA5}">
                      <a16:colId xmlns:a16="http://schemas.microsoft.com/office/drawing/2014/main" val="1701075339"/>
                    </a:ext>
                  </a:extLst>
                </a:gridCol>
                <a:gridCol w="1234458">
                  <a:extLst>
                    <a:ext uri="{9D8B030D-6E8A-4147-A177-3AD203B41FA5}">
                      <a16:colId xmlns:a16="http://schemas.microsoft.com/office/drawing/2014/main" val="2762054569"/>
                    </a:ext>
                  </a:extLst>
                </a:gridCol>
              </a:tblGrid>
              <a:tr h="161544">
                <a:tc>
                  <a:txBody>
                    <a:bodyPr/>
                    <a:lstStyle/>
                    <a:p>
                      <a:r>
                        <a:rPr lang="en-GB" sz="1100" b="1">
                          <a:solidFill>
                            <a:schemeClr val="bg1"/>
                          </a:solidFill>
                        </a:rPr>
                        <a:t>LSC</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February 2025</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94.1%</a:t>
                      </a:r>
                    </a:p>
                  </a:txBody>
                  <a:tcPr anchor="ctr">
                    <a:noFill/>
                  </a:tcPr>
                </a:tc>
                <a:extLst>
                  <a:ext uri="{0D108BD9-81ED-4DB2-BD59-A6C34878D82A}">
                    <a16:rowId xmlns:a16="http://schemas.microsoft.com/office/drawing/2014/main" val="223102144"/>
                  </a:ext>
                </a:extLst>
              </a:tr>
            </a:tbl>
          </a:graphicData>
        </a:graphic>
      </p:graphicFrame>
      <p:pic>
        <p:nvPicPr>
          <p:cNvPr id="2" name="Picture 1">
            <a:extLst>
              <a:ext uri="{FF2B5EF4-FFF2-40B4-BE49-F238E27FC236}">
                <a16:creationId xmlns:a16="http://schemas.microsoft.com/office/drawing/2014/main" id="{A11F32B6-1232-A6F5-73EF-8DA93BCD7871}"/>
              </a:ext>
            </a:extLst>
          </p:cNvPr>
          <p:cNvPicPr>
            <a:picLocks noChangeAspect="1"/>
          </p:cNvPicPr>
          <p:nvPr/>
        </p:nvPicPr>
        <p:blipFill>
          <a:blip r:embed="rId3"/>
          <a:stretch>
            <a:fillRect/>
          </a:stretch>
        </p:blipFill>
        <p:spPr>
          <a:xfrm>
            <a:off x="659986" y="3132263"/>
            <a:ext cx="4850494" cy="3035074"/>
          </a:xfrm>
          <a:prstGeom prst="rect">
            <a:avLst/>
          </a:prstGeom>
        </p:spPr>
      </p:pic>
      <p:graphicFrame>
        <p:nvGraphicFramePr>
          <p:cNvPr id="8" name="Table 7">
            <a:extLst>
              <a:ext uri="{FF2B5EF4-FFF2-40B4-BE49-F238E27FC236}">
                <a16:creationId xmlns:a16="http://schemas.microsoft.com/office/drawing/2014/main" id="{1D8C0F16-0B40-EE3E-8031-B87B8D88CCE5}"/>
              </a:ext>
            </a:extLst>
          </p:cNvPr>
          <p:cNvGraphicFramePr>
            <a:graphicFrameLocks noGrp="1"/>
          </p:cNvGraphicFramePr>
          <p:nvPr>
            <p:extLst>
              <p:ext uri="{D42A27DB-BD31-4B8C-83A1-F6EECF244321}">
                <p14:modId xmlns:p14="http://schemas.microsoft.com/office/powerpoint/2010/main" val="2041044912"/>
              </p:ext>
            </p:extLst>
          </p:nvPr>
        </p:nvGraphicFramePr>
        <p:xfrm>
          <a:off x="691871" y="2176786"/>
          <a:ext cx="5084859" cy="259080"/>
        </p:xfrm>
        <a:graphic>
          <a:graphicData uri="http://schemas.openxmlformats.org/drawingml/2006/table">
            <a:tbl>
              <a:tblPr firstRow="1" bandRow="1">
                <a:tableStyleId>{5A111915-BE36-4E01-A7E5-04B1672EAD32}</a:tableStyleId>
              </a:tblPr>
              <a:tblGrid>
                <a:gridCol w="1394612">
                  <a:extLst>
                    <a:ext uri="{9D8B030D-6E8A-4147-A177-3AD203B41FA5}">
                      <a16:colId xmlns:a16="http://schemas.microsoft.com/office/drawing/2014/main" val="1144645483"/>
                    </a:ext>
                  </a:extLst>
                </a:gridCol>
                <a:gridCol w="2455789">
                  <a:extLst>
                    <a:ext uri="{9D8B030D-6E8A-4147-A177-3AD203B41FA5}">
                      <a16:colId xmlns:a16="http://schemas.microsoft.com/office/drawing/2014/main" val="1701075339"/>
                    </a:ext>
                  </a:extLst>
                </a:gridCol>
                <a:gridCol w="1234458">
                  <a:extLst>
                    <a:ext uri="{9D8B030D-6E8A-4147-A177-3AD203B41FA5}">
                      <a16:colId xmlns:a16="http://schemas.microsoft.com/office/drawing/2014/main" val="2762054569"/>
                    </a:ext>
                  </a:extLst>
                </a:gridCol>
              </a:tblGrid>
              <a:tr h="161544">
                <a:tc>
                  <a:txBody>
                    <a:bodyPr/>
                    <a:lstStyle/>
                    <a:p>
                      <a:r>
                        <a:rPr lang="en-GB" sz="1100" b="1">
                          <a:solidFill>
                            <a:schemeClr val="bg1"/>
                          </a:solidFill>
                        </a:rPr>
                        <a:t>LSC</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January 2025</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95.7%</a:t>
                      </a:r>
                    </a:p>
                  </a:txBody>
                  <a:tcPr anchor="ctr">
                    <a:noFill/>
                  </a:tcPr>
                </a:tc>
                <a:extLst>
                  <a:ext uri="{0D108BD9-81ED-4DB2-BD59-A6C34878D82A}">
                    <a16:rowId xmlns:a16="http://schemas.microsoft.com/office/drawing/2014/main" val="223102144"/>
                  </a:ext>
                </a:extLst>
              </a:tr>
            </a:tbl>
          </a:graphicData>
        </a:graphic>
      </p:graphicFrame>
    </p:spTree>
    <p:extLst>
      <p:ext uri="{BB962C8B-B14F-4D97-AF65-F5344CB8AC3E}">
        <p14:creationId xmlns:p14="http://schemas.microsoft.com/office/powerpoint/2010/main" val="87378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15</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364429073"/>
              </p:ext>
            </p:extLst>
          </p:nvPr>
        </p:nvGraphicFramePr>
        <p:xfrm>
          <a:off x="6279126" y="1297283"/>
          <a:ext cx="5599981" cy="6084553"/>
        </p:xfrm>
        <a:graphic>
          <a:graphicData uri="http://schemas.openxmlformats.org/drawingml/2006/table">
            <a:tbl>
              <a:tblPr firstRow="1" bandRow="1">
                <a:tableStyleId>{5940675A-B579-460E-94D1-54222C63F5DA}</a:tableStyleId>
              </a:tblPr>
              <a:tblGrid>
                <a:gridCol w="5599981">
                  <a:extLst>
                    <a:ext uri="{9D8B030D-6E8A-4147-A177-3AD203B41FA5}">
                      <a16:colId xmlns:a16="http://schemas.microsoft.com/office/drawing/2014/main" val="1772709669"/>
                    </a:ext>
                  </a:extLst>
                </a:gridCol>
              </a:tblGrid>
              <a:tr h="1157159">
                <a:tc>
                  <a:txBody>
                    <a:bodyPr/>
                    <a:lstStyle/>
                    <a:p>
                      <a:r>
                        <a:rPr lang="en-GB" sz="1050" b="1">
                          <a:solidFill>
                            <a:schemeClr val="tx1"/>
                          </a:solidFill>
                          <a:latin typeface="Abadi Extra Light"/>
                        </a:rPr>
                        <a:t>What does this tell us?  </a:t>
                      </a:r>
                    </a:p>
                    <a:p>
                      <a:pPr marL="171450" indent="-171450" algn="just" defTabSz="914400" rtl="0" eaLnBrk="1" latinLnBrk="0" hangingPunct="1">
                        <a:buFont typeface="Arial" panose="020B0604020202020204" pitchFamily="34" charset="0"/>
                        <a:buChar char="•"/>
                        <a:defRPr/>
                      </a:pPr>
                      <a:r>
                        <a:rPr lang="en-US" sz="1050" i="0" kern="1200">
                          <a:solidFill>
                            <a:schemeClr val="tx1"/>
                          </a:solidFill>
                          <a:latin typeface="Abadi Extra Light" panose="020B0204020104020204" pitchFamily="34" charset="0"/>
                          <a:ea typeface="+mn-ea"/>
                          <a:cs typeface="+mn-cs"/>
                        </a:rPr>
                        <a:t>2024-25 NHS planning round required a quarterly plan for the number of unique adults (18+) with a postcode within each ICB who have received a course of treatment at any NHS dental contract within the past 24 months.   </a:t>
                      </a:r>
                    </a:p>
                    <a:p>
                      <a:pPr marL="171450" indent="-171450" algn="just" defTabSz="914400" rtl="0" eaLnBrk="1" latinLnBrk="0" hangingPunct="1">
                        <a:buFont typeface="Arial" panose="020B0604020202020204" pitchFamily="34" charset="0"/>
                        <a:buChar char="•"/>
                        <a:defRPr/>
                      </a:pPr>
                      <a:r>
                        <a:rPr lang="en-US" sz="1050" i="0" kern="1200">
                          <a:solidFill>
                            <a:schemeClr val="tx1"/>
                          </a:solidFill>
                          <a:latin typeface="Abadi Extra Light" panose="020B0204020104020204" pitchFamily="34" charset="0"/>
                          <a:ea typeface="+mn-ea"/>
                          <a:cs typeface="+mn-cs"/>
                        </a:rPr>
                        <a:t>It was the ICB’s ambition for 40% of the adult population to have seen an NHS dentist by March 2025. The LSC position at March 2025 is 39%.</a:t>
                      </a:r>
                    </a:p>
                    <a:p>
                      <a:pPr marL="171450" indent="-171450" algn="just" defTabSz="914400" rtl="0" eaLnBrk="1" latinLnBrk="0" hangingPunct="1">
                        <a:buFont typeface="Arial" panose="020B0604020202020204" pitchFamily="34" charset="0"/>
                        <a:buChar char="•"/>
                        <a:defRPr/>
                      </a:pPr>
                      <a:endParaRPr lang="en-US" sz="1050" i="0" kern="1200">
                        <a:solidFill>
                          <a:schemeClr val="tx1"/>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panose="020B0204020104020204" pitchFamily="34" charset="0"/>
                          <a:ea typeface="+mn-ea"/>
                          <a:cs typeface="+mn-cs"/>
                        </a:rPr>
                        <a:t>The ICB has developed a local Dental Access and Oral Health Improvement Programme to enhance its understanding and management of oral health for the population of Lancashire and South Cumbria. As part of the programme a number of local initiatives have been developed to improve access for adults as follows:</a:t>
                      </a:r>
                      <a:endParaRPr lang="en-US" sz="1050" i="0" kern="1200" noProof="0">
                        <a:solidFill>
                          <a:schemeClr val="tx1"/>
                        </a:solidFill>
                        <a:latin typeface="Abadi Extra Light" panose="020B0204020104020204" pitchFamily="34" charset="0"/>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Care Homes support to increase the numbers of elderly patients accessing dental services.</a:t>
                      </a:r>
                      <a:endParaRPr lang="en-US" sz="1050" i="0" kern="1200" noProof="0">
                        <a:solidFill>
                          <a:schemeClr val="tx1"/>
                        </a:solidFill>
                        <a:latin typeface="Abadi Extra Light" panose="020B0204020104020204" pitchFamily="34" charset="0"/>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Urgent Dental Care pathway to increase access to approximately 20,000 additional appointments.</a:t>
                      </a:r>
                      <a:endParaRPr lang="en-US" sz="1050" i="0" kern="1200" noProof="0">
                        <a:solidFill>
                          <a:schemeClr val="tx1"/>
                        </a:solidFill>
                        <a:latin typeface="Abadi Extra Light" panose="020B0204020104020204" pitchFamily="34" charset="0"/>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Additional Treatments required following Urgent Care. Additional access offered to Pathway 1 patients who require additional treatment.</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Additional access to routine care is also offered through a specific pathway to patients who are within prioritised groups to ensure their oral health does not impact or prevent treatment for other conditions.</a:t>
                      </a:r>
                      <a:endParaRPr lang="en-US" sz="1050" i="0" kern="1200" noProof="0">
                        <a:solidFill>
                          <a:schemeClr val="tx1"/>
                        </a:solidFill>
                        <a:latin typeface="Abadi Extra Light" panose="020B0204020104020204" pitchFamily="34" charset="0"/>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The commissioning of 110% of contracted UDA’s by allowing the payment of 10% over performance to providers. This was offered across 5 geographical areas of the ICB with the greatest oral health and access need.</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In March 2024, the New Patient Premium (NPP) was introduced nationally to support anyone who had not been able to receive NHS dental care in the preceding 2 years</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panose="020B0204020104020204" pitchFamily="34" charset="0"/>
                          <a:ea typeface="+mn-ea"/>
                          <a:cs typeface="+mn-cs"/>
                        </a:rPr>
                        <a:t>A review of the data set adopted has been undertaken to ensure consistency and accuracy of data.</a:t>
                      </a:r>
                    </a:p>
                    <a:p>
                      <a:pPr marL="71755" lvl="0" indent="0">
                        <a:buClr>
                          <a:srgbClr val="000000"/>
                        </a:buClr>
                        <a:buFont typeface="Arial,Sans-Serif"/>
                        <a:buNone/>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panose="020B0204020104020204" pitchFamily="34" charset="0"/>
                          <a:ea typeface="+mn-ea"/>
                          <a:cs typeface="+mn-cs"/>
                        </a:rPr>
                        <a:t>The risks for this indicator are as detailed on the previous slide (metric 14.) </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panose="020B0204020104020204" pitchFamily="34" charset="0"/>
                          <a:ea typeface="+mn-ea"/>
                          <a:cs typeface="+mn-cs"/>
                        </a:rPr>
                        <a:t>The increased number of repeat appointments for adults with complex dental issues arising during the covid pandemic are still impacting upon the performance of this metric.</a:t>
                      </a:r>
                    </a:p>
                    <a:p>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358686814"/>
              </p:ext>
            </p:extLst>
          </p:nvPr>
        </p:nvGraphicFramePr>
        <p:xfrm>
          <a:off x="565862" y="1142557"/>
          <a:ext cx="5344074" cy="731520"/>
        </p:xfrm>
        <a:graphic>
          <a:graphicData uri="http://schemas.openxmlformats.org/drawingml/2006/table">
            <a:tbl>
              <a:tblPr firstRow="1" bandRow="1">
                <a:tableStyleId>{5940675A-B579-460E-94D1-54222C63F5DA}</a:tableStyleId>
              </a:tblPr>
              <a:tblGrid>
                <a:gridCol w="5344074">
                  <a:extLst>
                    <a:ext uri="{9D8B030D-6E8A-4147-A177-3AD203B41FA5}">
                      <a16:colId xmlns:a16="http://schemas.microsoft.com/office/drawing/2014/main" val="1772709669"/>
                    </a:ext>
                  </a:extLst>
                </a:gridCol>
              </a:tblGrid>
              <a:tr h="632937">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adult (over 18 years) patients (i.e. individual patients) seen by an NHS Dentist on a 24 month rolling basis as a percentage of the total adult (over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215506985"/>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15.1 Number of unique patients seen by an NHS dentist - adults : Mar-25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Finance &amp; Performance 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a:t>
                      </a:r>
                      <a:r>
                        <a:rPr lang="en-GB" sz="900" err="1">
                          <a:solidFill>
                            <a:schemeClr val="tx1"/>
                          </a:solidFill>
                        </a:rPr>
                        <a:t>Lepiorz</a:t>
                      </a:r>
                      <a:endParaRPr lang="en-GB" sz="90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a:t>
                      </a:r>
                      <a:r>
                        <a:rPr lang="en-GB" sz="900" err="1">
                          <a:solidFill>
                            <a:schemeClr val="tx1"/>
                          </a:solidFill>
                        </a:rPr>
                        <a:t>Lepiorz</a:t>
                      </a:r>
                      <a:endParaRPr lang="en-GB" sz="90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8" name="Table 7">
            <a:extLst>
              <a:ext uri="{FF2B5EF4-FFF2-40B4-BE49-F238E27FC236}">
                <a16:creationId xmlns:a16="http://schemas.microsoft.com/office/drawing/2014/main" id="{C0D8733F-48B8-CA4E-D567-93184EAD6643}"/>
              </a:ext>
            </a:extLst>
          </p:cNvPr>
          <p:cNvGraphicFramePr>
            <a:graphicFrameLocks noGrp="1"/>
          </p:cNvGraphicFramePr>
          <p:nvPr>
            <p:extLst>
              <p:ext uri="{D42A27DB-BD31-4B8C-83A1-F6EECF244321}">
                <p14:modId xmlns:p14="http://schemas.microsoft.com/office/powerpoint/2010/main" val="1174558824"/>
              </p:ext>
            </p:extLst>
          </p:nvPr>
        </p:nvGraphicFramePr>
        <p:xfrm>
          <a:off x="621470" y="2329837"/>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Adults</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Q4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Mar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39%</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9" name="TextBox 8">
            <a:extLst>
              <a:ext uri="{FF2B5EF4-FFF2-40B4-BE49-F238E27FC236}">
                <a16:creationId xmlns:a16="http://schemas.microsoft.com/office/drawing/2014/main" id="{5D3C4600-EEB6-DFBB-4E55-A748091F16F8}"/>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pic>
        <p:nvPicPr>
          <p:cNvPr id="10" name="Picture 9">
            <a:extLst>
              <a:ext uri="{FF2B5EF4-FFF2-40B4-BE49-F238E27FC236}">
                <a16:creationId xmlns:a16="http://schemas.microsoft.com/office/drawing/2014/main" id="{D5F7A20A-8962-60F1-B945-E45EC40CFECC}"/>
              </a:ext>
            </a:extLst>
          </p:cNvPr>
          <p:cNvPicPr>
            <a:picLocks noChangeAspect="1"/>
          </p:cNvPicPr>
          <p:nvPr/>
        </p:nvPicPr>
        <p:blipFill>
          <a:blip r:embed="rId4"/>
          <a:stretch>
            <a:fillRect/>
          </a:stretch>
        </p:blipFill>
        <p:spPr>
          <a:xfrm>
            <a:off x="744384" y="3044677"/>
            <a:ext cx="4510128" cy="2442763"/>
          </a:xfrm>
          <a:prstGeom prst="rect">
            <a:avLst/>
          </a:prstGeom>
        </p:spPr>
      </p:pic>
      <p:graphicFrame>
        <p:nvGraphicFramePr>
          <p:cNvPr id="2" name="Table 1">
            <a:extLst>
              <a:ext uri="{FF2B5EF4-FFF2-40B4-BE49-F238E27FC236}">
                <a16:creationId xmlns:a16="http://schemas.microsoft.com/office/drawing/2014/main" id="{E0659199-A19D-7EBE-E6BD-8B1A64E9D525}"/>
              </a:ext>
            </a:extLst>
          </p:cNvPr>
          <p:cNvGraphicFramePr>
            <a:graphicFrameLocks noGrp="1"/>
          </p:cNvGraphicFramePr>
          <p:nvPr>
            <p:extLst>
              <p:ext uri="{D42A27DB-BD31-4B8C-83A1-F6EECF244321}">
                <p14:modId xmlns:p14="http://schemas.microsoft.com/office/powerpoint/2010/main" val="1787037571"/>
              </p:ext>
            </p:extLst>
          </p:nvPr>
        </p:nvGraphicFramePr>
        <p:xfrm>
          <a:off x="621470" y="1905864"/>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Adults</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Q4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40%</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Feb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38.8%</a:t>
                      </a:r>
                    </a:p>
                  </a:txBody>
                  <a:tcPr anchor="ctr">
                    <a:solidFill>
                      <a:schemeClr val="accent4"/>
                    </a:solidFill>
                  </a:tcPr>
                </a:tc>
                <a:extLst>
                  <a:ext uri="{0D108BD9-81ED-4DB2-BD59-A6C34878D82A}">
                    <a16:rowId xmlns:a16="http://schemas.microsoft.com/office/drawing/2014/main" val="223102144"/>
                  </a:ext>
                </a:extLst>
              </a:tr>
            </a:tbl>
          </a:graphicData>
        </a:graphic>
      </p:graphicFrame>
    </p:spTree>
    <p:extLst>
      <p:ext uri="{BB962C8B-B14F-4D97-AF65-F5344CB8AC3E}">
        <p14:creationId xmlns:p14="http://schemas.microsoft.com/office/powerpoint/2010/main" val="351186882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962187665"/>
              </p:ext>
            </p:extLst>
          </p:nvPr>
        </p:nvGraphicFramePr>
        <p:xfrm>
          <a:off x="6279126" y="1297283"/>
          <a:ext cx="5721655" cy="512443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195751">
                <a:tc>
                  <a:txBody>
                    <a:bodyPr/>
                    <a:lstStyle/>
                    <a:p>
                      <a:r>
                        <a:rPr lang="en-GB" sz="1050" b="1">
                          <a:solidFill>
                            <a:schemeClr val="tx1"/>
                          </a:solidFill>
                          <a:latin typeface="Abadi Extra Light"/>
                        </a:rPr>
                        <a:t>What does this tell us?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2024-25 Planning required a quarterly plan for the number of unique children (under 18s) with a postcode within each ICB who have received a course of treatment at any NHS dental contract within the past 12 months.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It is the ICB’s ambition for 60% of children to have seen an NHS dentist by March 2025. This has been achieved in June 2024 and the number of children seen by a NHS dentist has continued to grow each month and currently stands at 62.4%.</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lvl="0" indent="0" algn="just" defTabSz="914400" rtl="0" eaLnBrk="1" latinLnBrk="0" hangingPunct="1">
                        <a:buFont typeface="Arial" panose="020B0604020202020204" pitchFamily="34" charset="0"/>
                        <a:buNone/>
                      </a:pPr>
                      <a:r>
                        <a:rPr lang="en-GB" sz="1050" i="0" kern="1200" noProof="0">
                          <a:solidFill>
                            <a:schemeClr val="tx1"/>
                          </a:solidFill>
                          <a:latin typeface="Abadi Extra Light"/>
                          <a:ea typeface="+mn-ea"/>
                          <a:cs typeface="+mn-cs"/>
                        </a:rPr>
                        <a:t>The ICB’s Dental Access and Oral Health Improvement Programme includes specific work streams for children's services this includes: </a:t>
                      </a:r>
                    </a:p>
                    <a:p>
                      <a:pPr marL="171450" lvl="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Child Access and Oral Health Improvement commencing October 2024</a:t>
                      </a: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Additional access to routine care is also offered through a specific pathway to patients who are within prioritised group (namely looked after children) to ensure their oral health does not impact or prevent treatment for other conditions.</a:t>
                      </a:r>
                      <a:endParaRPr lang="en-US" sz="1050" i="0" kern="1200" noProof="0">
                        <a:solidFill>
                          <a:schemeClr val="tx1"/>
                        </a:solidFill>
                        <a:latin typeface="Abadi Extra Light"/>
                        <a:ea typeface="+mn-ea"/>
                        <a:cs typeface="+mn-cs"/>
                      </a:endParaRPr>
                    </a:p>
                    <a:p>
                      <a:pPr marL="171450" lvl="0" indent="-171450" algn="just" defTabSz="914400" rtl="0" eaLnBrk="1" latinLnBrk="0" hangingPunct="1">
                        <a:buClr>
                          <a:srgbClr val="000000"/>
                        </a:buClr>
                        <a:buFont typeface="Arial" panose="020B0604020202020204" pitchFamily="34" charset="0"/>
                        <a:buChar char="•"/>
                      </a:pPr>
                      <a:r>
                        <a:rPr lang="en-GB" sz="1050" i="0" kern="1200" noProof="0">
                          <a:solidFill>
                            <a:schemeClr val="tx1"/>
                          </a:solidFill>
                          <a:latin typeface="Abadi Extra Light"/>
                          <a:ea typeface="+mn-ea"/>
                          <a:cs typeface="+mn-cs"/>
                        </a:rPr>
                        <a:t>The Primary Dental Services Statement of Financial Entitlements (Amendment) (No2) Directions 2022 (SFE’s) also applies to children’s dental services.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050" i="0" kern="1200" noProof="0">
                          <a:solidFill>
                            <a:schemeClr val="tx1"/>
                          </a:solidFill>
                          <a:latin typeface="Abadi Extra Light" panose="020B0204020104020204" pitchFamily="34" charset="0"/>
                          <a:ea typeface="+mn-ea"/>
                          <a:cs typeface="+mn-cs"/>
                        </a:rPr>
                        <a:t>A review of the data set adopted for this indicator has been undertaken to ensure the consistency and accuracy of data.</a:t>
                      </a:r>
                    </a:p>
                    <a:p>
                      <a:pPr marL="0" lvl="0" indent="0" algn="just" defTabSz="914400" rtl="0" eaLnBrk="1" latinLnBrk="0" hangingPunct="1">
                        <a:buClr>
                          <a:srgbClr val="000000"/>
                        </a:buClr>
                        <a:buFont typeface="Arial" panose="020B0604020202020204" pitchFamily="34" charset="0"/>
                        <a:buNone/>
                      </a:pPr>
                      <a:endParaRPr lang="en-GB" sz="105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The risks for this indicator are as detailed on the previous slide (metric 14.) </a:t>
                      </a: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041893379"/>
              </p:ext>
            </p:extLst>
          </p:nvPr>
        </p:nvGraphicFramePr>
        <p:xfrm>
          <a:off x="554066" y="1297283"/>
          <a:ext cx="5358810" cy="73152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number of unique child (under 18 years) patients (i.e. individual patients) seen by an NHS Dentist on a 24 month rolling basis as a % of the total child (under 18 years) population.</a:t>
                      </a:r>
                    </a:p>
                    <a:p>
                      <a:pPr algn="just"/>
                      <a:endPar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523542329"/>
              </p:ext>
            </p:extLst>
          </p:nvPr>
        </p:nvGraphicFramePr>
        <p:xfrm>
          <a:off x="549503" y="188851"/>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15.2 Number of unique patients seen by an NHS dentist - children : Mar-25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Finance &amp; Performance Committee</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a:t>
                      </a:r>
                      <a:r>
                        <a:rPr lang="en-GB" sz="900" err="1">
                          <a:solidFill>
                            <a:schemeClr val="tx1"/>
                          </a:solidFill>
                        </a:rPr>
                        <a:t>Lepiorz</a:t>
                      </a:r>
                      <a:endParaRPr lang="en-GB" sz="90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Shane Morgan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9" name="Table 18">
            <a:extLst>
              <a:ext uri="{FF2B5EF4-FFF2-40B4-BE49-F238E27FC236}">
                <a16:creationId xmlns:a16="http://schemas.microsoft.com/office/drawing/2014/main" id="{E35DD926-B9CD-C9AE-378B-DD1766C0944B}"/>
              </a:ext>
            </a:extLst>
          </p:cNvPr>
          <p:cNvGraphicFramePr>
            <a:graphicFrameLocks noGrp="1"/>
          </p:cNvGraphicFramePr>
          <p:nvPr>
            <p:extLst>
              <p:ext uri="{D42A27DB-BD31-4B8C-83A1-F6EECF244321}">
                <p14:modId xmlns:p14="http://schemas.microsoft.com/office/powerpoint/2010/main" val="1817700910"/>
              </p:ext>
            </p:extLst>
          </p:nvPr>
        </p:nvGraphicFramePr>
        <p:xfrm>
          <a:off x="520884" y="2642864"/>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Children</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Q4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60%</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Mar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62.4%</a:t>
                      </a:r>
                    </a:p>
                  </a:txBody>
                  <a:tcPr anchor="ctr">
                    <a:solidFill>
                      <a:schemeClr val="accent4"/>
                    </a:solidFill>
                  </a:tcPr>
                </a:tc>
                <a:extLst>
                  <a:ext uri="{0D108BD9-81ED-4DB2-BD59-A6C34878D82A}">
                    <a16:rowId xmlns:a16="http://schemas.microsoft.com/office/drawing/2014/main" val="223102144"/>
                  </a:ext>
                </a:extLst>
              </a:tr>
            </a:tbl>
          </a:graphicData>
        </a:graphic>
      </p:graphicFrame>
      <p:sp>
        <p:nvSpPr>
          <p:cNvPr id="9" name="TextBox 8">
            <a:extLst>
              <a:ext uri="{FF2B5EF4-FFF2-40B4-BE49-F238E27FC236}">
                <a16:creationId xmlns:a16="http://schemas.microsoft.com/office/drawing/2014/main" id="{5CEE0EF3-E3C7-5D77-5C30-CA52032C2AED}"/>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Dental:    </a:t>
            </a:r>
            <a:r>
              <a:rPr lang="en-GB" sz="1400">
                <a:latin typeface="Abadi Extra Light" panose="020B0204020104020204" pitchFamily="34" charset="0"/>
              </a:rPr>
              <a:t>Activity </a:t>
            </a:r>
          </a:p>
        </p:txBody>
      </p:sp>
      <p:pic>
        <p:nvPicPr>
          <p:cNvPr id="2" name="Picture 1">
            <a:extLst>
              <a:ext uri="{FF2B5EF4-FFF2-40B4-BE49-F238E27FC236}">
                <a16:creationId xmlns:a16="http://schemas.microsoft.com/office/drawing/2014/main" id="{44018E79-6C67-8637-F642-3C6C846FD214}"/>
              </a:ext>
            </a:extLst>
          </p:cNvPr>
          <p:cNvPicPr>
            <a:picLocks noChangeAspect="1"/>
          </p:cNvPicPr>
          <p:nvPr/>
        </p:nvPicPr>
        <p:blipFill>
          <a:blip r:embed="rId3"/>
          <a:stretch>
            <a:fillRect/>
          </a:stretch>
        </p:blipFill>
        <p:spPr>
          <a:xfrm>
            <a:off x="673389" y="3147277"/>
            <a:ext cx="4912012" cy="2676297"/>
          </a:xfrm>
          <a:prstGeom prst="rect">
            <a:avLst/>
          </a:prstGeom>
        </p:spPr>
      </p:pic>
      <p:graphicFrame>
        <p:nvGraphicFramePr>
          <p:cNvPr id="6" name="Table 5">
            <a:extLst>
              <a:ext uri="{FF2B5EF4-FFF2-40B4-BE49-F238E27FC236}">
                <a16:creationId xmlns:a16="http://schemas.microsoft.com/office/drawing/2014/main" id="{FDA96552-0964-4439-8228-F203B78140CD}"/>
              </a:ext>
            </a:extLst>
          </p:cNvPr>
          <p:cNvGraphicFramePr>
            <a:graphicFrameLocks noGrp="1"/>
          </p:cNvGraphicFramePr>
          <p:nvPr>
            <p:extLst>
              <p:ext uri="{D42A27DB-BD31-4B8C-83A1-F6EECF244321}">
                <p14:modId xmlns:p14="http://schemas.microsoft.com/office/powerpoint/2010/main" val="3554241530"/>
              </p:ext>
            </p:extLst>
          </p:nvPr>
        </p:nvGraphicFramePr>
        <p:xfrm>
          <a:off x="537092" y="2173364"/>
          <a:ext cx="5411380" cy="259080"/>
        </p:xfrm>
        <a:graphic>
          <a:graphicData uri="http://schemas.openxmlformats.org/drawingml/2006/table">
            <a:tbl>
              <a:tblPr firstRow="1" bandRow="1">
                <a:tableStyleId>{5A111915-BE36-4E01-A7E5-04B1672EAD32}</a:tableStyleId>
              </a:tblPr>
              <a:tblGrid>
                <a:gridCol w="1344203">
                  <a:extLst>
                    <a:ext uri="{9D8B030D-6E8A-4147-A177-3AD203B41FA5}">
                      <a16:colId xmlns:a16="http://schemas.microsoft.com/office/drawing/2014/main" val="1144645483"/>
                    </a:ext>
                  </a:extLst>
                </a:gridCol>
                <a:gridCol w="1181100">
                  <a:extLst>
                    <a:ext uri="{9D8B030D-6E8A-4147-A177-3AD203B41FA5}">
                      <a16:colId xmlns:a16="http://schemas.microsoft.com/office/drawing/2014/main" val="1701075339"/>
                    </a:ext>
                  </a:extLst>
                </a:gridCol>
                <a:gridCol w="809625">
                  <a:extLst>
                    <a:ext uri="{9D8B030D-6E8A-4147-A177-3AD203B41FA5}">
                      <a16:colId xmlns:a16="http://schemas.microsoft.com/office/drawing/2014/main" val="2762054569"/>
                    </a:ext>
                  </a:extLst>
                </a:gridCol>
                <a:gridCol w="1304925">
                  <a:extLst>
                    <a:ext uri="{9D8B030D-6E8A-4147-A177-3AD203B41FA5}">
                      <a16:colId xmlns:a16="http://schemas.microsoft.com/office/drawing/2014/main" val="228390609"/>
                    </a:ext>
                  </a:extLst>
                </a:gridCol>
                <a:gridCol w="771527">
                  <a:extLst>
                    <a:ext uri="{9D8B030D-6E8A-4147-A177-3AD203B41FA5}">
                      <a16:colId xmlns:a16="http://schemas.microsoft.com/office/drawing/2014/main" val="2813126454"/>
                    </a:ext>
                  </a:extLst>
                </a:gridCol>
              </a:tblGrid>
              <a:tr h="161544">
                <a:tc>
                  <a:txBody>
                    <a:bodyPr/>
                    <a:lstStyle/>
                    <a:p>
                      <a:r>
                        <a:rPr lang="en-GB" sz="1100" b="1">
                          <a:solidFill>
                            <a:schemeClr val="bg1"/>
                          </a:solidFill>
                        </a:rPr>
                        <a:t>Children</a:t>
                      </a:r>
                    </a:p>
                  </a:txBody>
                  <a:tcPr>
                    <a:lnL w="6350" cap="flat" cmpd="sng" algn="ctr">
                      <a:noFill/>
                      <a:prstDash val="solid"/>
                      <a:miter lim="800000"/>
                    </a:lnL>
                    <a:solidFill>
                      <a:schemeClr val="accent1"/>
                    </a:solidFill>
                  </a:tcPr>
                </a:tc>
                <a:tc>
                  <a:txBody>
                    <a:bodyPr/>
                    <a:lstStyle/>
                    <a:p>
                      <a:pPr marL="0" algn="l" defTabSz="914400" rtl="0" eaLnBrk="1" latinLnBrk="0" hangingPunct="1"/>
                      <a:r>
                        <a:rPr lang="en-GB" sz="1100" kern="1200">
                          <a:solidFill>
                            <a:schemeClr val="tx1"/>
                          </a:solidFill>
                          <a:latin typeface="+mn-lt"/>
                          <a:ea typeface="+mn-ea"/>
                          <a:cs typeface="+mn-cs"/>
                        </a:rPr>
                        <a:t>Q4 Milestone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60%</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Feb 25 Actual =</a:t>
                      </a:r>
                    </a:p>
                  </a:txBody>
                  <a:tcPr anchor="ctr">
                    <a:noFill/>
                  </a:tcPr>
                </a:tc>
                <a:tc>
                  <a:txBody>
                    <a:bodyPr/>
                    <a:lstStyle/>
                    <a:p>
                      <a:pPr marL="0" algn="l" defTabSz="914400" rtl="0" eaLnBrk="1" latinLnBrk="0" hangingPunct="1"/>
                      <a:r>
                        <a:rPr lang="en-GB" sz="1100" kern="1200">
                          <a:solidFill>
                            <a:schemeClr val="tx1"/>
                          </a:solidFill>
                          <a:latin typeface="+mn-lt"/>
                          <a:ea typeface="+mn-ea"/>
                          <a:cs typeface="+mn-cs"/>
                        </a:rPr>
                        <a:t>61.7%</a:t>
                      </a:r>
                    </a:p>
                  </a:txBody>
                  <a:tcPr anchor="ctr">
                    <a:solidFill>
                      <a:schemeClr val="accent4"/>
                    </a:solidFill>
                  </a:tcPr>
                </a:tc>
                <a:extLst>
                  <a:ext uri="{0D108BD9-81ED-4DB2-BD59-A6C34878D82A}">
                    <a16:rowId xmlns:a16="http://schemas.microsoft.com/office/drawing/2014/main" val="223102144"/>
                  </a:ext>
                </a:extLst>
              </a:tr>
            </a:tbl>
          </a:graphicData>
        </a:graphic>
      </p:graphicFrame>
    </p:spTree>
    <p:extLst>
      <p:ext uri="{BB962C8B-B14F-4D97-AF65-F5344CB8AC3E}">
        <p14:creationId xmlns:p14="http://schemas.microsoft.com/office/powerpoint/2010/main" val="379382620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555627418"/>
              </p:ext>
            </p:extLst>
          </p:nvPr>
        </p:nvGraphicFramePr>
        <p:xfrm>
          <a:off x="6150180" y="1252135"/>
          <a:ext cx="5745755" cy="5764513"/>
        </p:xfrm>
        <a:graphic>
          <a:graphicData uri="http://schemas.openxmlformats.org/drawingml/2006/table">
            <a:tbl>
              <a:tblPr firstRow="1" bandRow="1">
                <a:tableStyleId>{5940675A-B579-460E-94D1-54222C63F5DA}</a:tableStyleId>
              </a:tblPr>
              <a:tblGrid>
                <a:gridCol w="5745755">
                  <a:extLst>
                    <a:ext uri="{9D8B030D-6E8A-4147-A177-3AD203B41FA5}">
                      <a16:colId xmlns:a16="http://schemas.microsoft.com/office/drawing/2014/main" val="1772709669"/>
                    </a:ext>
                  </a:extLst>
                </a:gridCol>
              </a:tblGrid>
              <a:tr h="712382">
                <a:tc>
                  <a:txBody>
                    <a:bodyPr/>
                    <a:lstStyle/>
                    <a:p>
                      <a:r>
                        <a:rPr lang="en-GB" sz="1050" b="1">
                          <a:solidFill>
                            <a:schemeClr val="tx1"/>
                          </a:solidFill>
                          <a:latin typeface="Abadi Extra Light"/>
                        </a:rPr>
                        <a:t>What does this tell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The monthly volume of NHS sight tests has remained relatively static over the past 12 month period, with the number of tests being undertaken usually lying between 35,000 and 40,000 per 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panose="020B0204020104020204" pitchFamily="34" charset="0"/>
                        </a:rPr>
                        <a:t>In April, the number of sight tests performed increased (+8.4%) from the previous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 graph demonstrates  a dip in activity each January, with the number of tests then returning to normal levels or above, in February.</a:t>
                      </a:r>
                      <a:endParaRPr lang="en-GB" sz="1050" b="1">
                        <a:solidFill>
                          <a:schemeClr val="tx1"/>
                        </a:solidFill>
                        <a:highlight>
                          <a:srgbClr val="FFFF00"/>
                        </a:highlight>
                        <a:latin typeface="Abadi Extra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a:solidFill>
                          <a:schemeClr val="tx1"/>
                        </a:solidFill>
                        <a:latin typeface="Abadi Extra Ligh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r>
                        <a:rPr lang="en-GB" sz="1050" b="1">
                          <a:solidFill>
                            <a:schemeClr val="tx1"/>
                          </a:solidFill>
                          <a:latin typeface="Abadi Extra Light"/>
                        </a:rPr>
                        <a:t>Actions:</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50" i="0" kern="1200">
                          <a:solidFill>
                            <a:schemeClr val="tx1"/>
                          </a:solidFill>
                          <a:latin typeface="Abadi Extra Light"/>
                          <a:ea typeface="+mn-ea"/>
                          <a:cs typeface="+mn-cs"/>
                        </a:rPr>
                        <a:t>The contract for the Easy Eye Care​ initiative (</a:t>
                      </a:r>
                      <a:r>
                        <a:rPr lang="en-GB" sz="1050" i="0" kern="1200">
                          <a:solidFill>
                            <a:schemeClr val="tx1"/>
                          </a:solidFill>
                          <a:latin typeface="Abadi Extra Light"/>
                          <a:ea typeface="+mn-ea"/>
                          <a:cs typeface="+mn-cs"/>
                        </a:rPr>
                        <a:t>which promotes sight tests for patients with learning disabilities and autism</a:t>
                      </a:r>
                      <a:r>
                        <a:rPr lang="en-US" sz="1050" i="0" kern="1200">
                          <a:solidFill>
                            <a:schemeClr val="tx1"/>
                          </a:solidFill>
                          <a:latin typeface="Abadi Extra Light"/>
                          <a:ea typeface="+mn-ea"/>
                          <a:cs typeface="+mn-cs"/>
                        </a:rPr>
                        <a:t>​) has been renewed until March 2026. </a:t>
                      </a:r>
                      <a:endParaRPr lang="en-GB" sz="1050" i="0" kern="1200">
                        <a:solidFill>
                          <a:schemeClr val="tx1"/>
                        </a:solidFill>
                        <a:latin typeface="Abadi Extra Light"/>
                        <a:ea typeface="+mn-ea"/>
                        <a:cs typeface="+mn-cs"/>
                      </a:endParaRPr>
                    </a:p>
                    <a:p>
                      <a:pPr marL="0" indent="0" algn="just" defTabSz="914400" rtl="0" eaLnBrk="1" fontAlgn="base" latinLnBrk="0" hangingPunct="1">
                        <a:buFont typeface="Arial" panose="020B0604020202020204" pitchFamily="34" charset="0"/>
                        <a:buNone/>
                      </a:pPr>
                      <a:r>
                        <a:rPr lang="en-GB" sz="1050" i="0" kern="1200">
                          <a:solidFill>
                            <a:schemeClr val="tx1"/>
                          </a:solidFill>
                          <a:latin typeface="Abadi Extra Light"/>
                          <a:ea typeface="+mn-ea"/>
                          <a:cs typeface="+mn-cs"/>
                        </a:rPr>
                        <a:t>The ICB is developing a local Sight Test Access Improvement Programme to improve access to NHS sight tests for eligible residents of Lancashire and South Cumbria. As part of the programme a number of local initiatives are being developed:-</a:t>
                      </a:r>
                      <a:r>
                        <a:rPr lang="en-US" sz="1050" i="0" kern="1200">
                          <a:solidFill>
                            <a:schemeClr val="tx1"/>
                          </a:solidFill>
                          <a:latin typeface="Abadi Extra Light"/>
                          <a:ea typeface="+mn-ea"/>
                          <a:cs typeface="+mn-cs"/>
                        </a:rPr>
                        <a:t>​</a:t>
                      </a: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Homeless population – working with shelters and other VCSE groups to facilitate sight tests for people experiencing homelessness</a:t>
                      </a:r>
                      <a:r>
                        <a:rPr lang="en-US" sz="1050" i="0" kern="1200">
                          <a:solidFill>
                            <a:schemeClr val="tx1"/>
                          </a:solidFill>
                          <a:latin typeface="Abadi Extra Light"/>
                          <a:ea typeface="+mn-ea"/>
                          <a:cs typeface="+mn-cs"/>
                        </a:rPr>
                        <a:t>​</a:t>
                      </a: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‘Easy Eye Care’ – promoting sight tests for patients with learning disabilities and autism</a:t>
                      </a:r>
                      <a:r>
                        <a:rPr lang="en-US" sz="1050" i="0" kern="1200">
                          <a:solidFill>
                            <a:schemeClr val="tx1"/>
                          </a:solidFill>
                          <a:latin typeface="Abadi Extra Light"/>
                          <a:ea typeface="+mn-ea"/>
                          <a:cs typeface="+mn-cs"/>
                        </a:rPr>
                        <a:t>​</a:t>
                      </a:r>
                    </a:p>
                    <a:p>
                      <a:pPr marL="171450" lvl="1"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Special Schools – Implementing the national programme t</a:t>
                      </a:r>
                      <a:r>
                        <a:rPr lang="en-US" sz="1050" i="0" kern="1200">
                          <a:solidFill>
                            <a:schemeClr val="tx1"/>
                          </a:solidFill>
                          <a:latin typeface="Abadi Extra Light"/>
                          <a:ea typeface="+mn-ea"/>
                          <a:cs typeface="+mn-cs"/>
                        </a:rPr>
                        <a:t>o make sight tests available for all pupils attending special schools following launch b</a:t>
                      </a:r>
                      <a:r>
                        <a:rPr lang="en-GB" sz="1050" i="0" kern="1200">
                          <a:solidFill>
                            <a:schemeClr val="tx1"/>
                          </a:solidFill>
                          <a:latin typeface="Abadi Extra Light"/>
                          <a:ea typeface="+mn-ea"/>
                          <a:cs typeface="+mn-cs"/>
                        </a:rPr>
                        <a:t>y the national team</a:t>
                      </a:r>
                      <a:endParaRPr lang="en-US" sz="1050" i="0" kern="1200">
                        <a:solidFill>
                          <a:schemeClr val="tx1"/>
                        </a:solidFill>
                        <a:latin typeface="Abadi Extra Light"/>
                        <a:ea typeface="+mn-ea"/>
                        <a:cs typeface="+mn-cs"/>
                      </a:endParaRPr>
                    </a:p>
                    <a:p>
                      <a:pPr marL="171450" lvl="1"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Reducing Inequalities – benchmarking geographies across the Lancashire and South Cumbria to promote sight tests in populations where uptake is low.​</a:t>
                      </a:r>
                    </a:p>
                    <a:p>
                      <a:pPr marL="0" lvl="1" indent="0" algn="just" defTabSz="914400" rtl="0" eaLnBrk="1" fontAlgn="base" latinLnBrk="0" hangingPunct="1">
                        <a:buFont typeface="Arial" panose="020B0604020202020204" pitchFamily="34" charset="0"/>
                        <a:buNone/>
                      </a:pPr>
                      <a:endParaRPr lang="en-GB" sz="1050" i="0" kern="1200">
                        <a:solidFill>
                          <a:schemeClr val="tx1"/>
                        </a:solidFill>
                        <a:latin typeface="Abadi Extra Light"/>
                        <a:ea typeface="+mn-ea"/>
                        <a:cs typeface="+mn-cs"/>
                      </a:endParaRPr>
                    </a:p>
                    <a:p>
                      <a:pPr marL="0" lvl="1" indent="0" algn="just">
                        <a:buNone/>
                      </a:pPr>
                      <a:r>
                        <a:rPr lang="en-GB" sz="1050" i="0" kern="1200">
                          <a:solidFill>
                            <a:schemeClr val="tx1"/>
                          </a:solidFill>
                          <a:latin typeface="Abadi Extra Light"/>
                          <a:ea typeface="+mn-ea"/>
                          <a:cs typeface="+mn-cs"/>
                        </a:rPr>
                        <a:t>There is a communications and engagement workstream as part of the programme which will develop material to support patients accessing eyesight tests (subject to available funding)</a:t>
                      </a:r>
                    </a:p>
                    <a:p>
                      <a:pPr marL="171450" lvl="1" indent="-171450" algn="just" rtl="0" eaLnBrk="1" fontAlgn="base" latinLnBrk="0" hangingPunct="1">
                        <a:buFont typeface="Arial" panose="020B0604020202020204" pitchFamily="34" charset="0"/>
                        <a:buChar cha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noProof="0">
                          <a:solidFill>
                            <a:schemeClr val="tx1"/>
                          </a:solidFill>
                          <a:latin typeface="Abadi Extra Light"/>
                          <a:ea typeface="+mn-ea"/>
                          <a:cs typeface="+mn-cs"/>
                        </a:rPr>
                        <a:t>The focus of many of the above initiatives is on reducing health inequalities, and therefore the impact on improving access to NHS sight tests across the whole L&amp;SC population may be minimal.</a:t>
                      </a:r>
                      <a:endParaRPr lang="en-US" sz="1050" i="0" kern="1200">
                        <a:solidFill>
                          <a:schemeClr val="tx1"/>
                        </a:solidFill>
                        <a:latin typeface="Abadi Extra Light"/>
                        <a:ea typeface="+mn-ea"/>
                        <a:cs typeface="+mn-cs"/>
                      </a:endParaRP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The sight tests in special schools​ initiative has been </a:t>
                      </a:r>
                      <a:r>
                        <a:rPr lang="en-US" sz="1050" i="0" kern="1200">
                          <a:solidFill>
                            <a:schemeClr val="tx1"/>
                          </a:solidFill>
                          <a:latin typeface="Abadi Extra Light"/>
                          <a:ea typeface="+mn-ea"/>
                          <a:cs typeface="+mn-cs"/>
                        </a:rPr>
                        <a:t> launched by  NHSE.  The current GOS sight test provision allocation does not cover all special schools​​.</a:t>
                      </a:r>
                    </a:p>
                    <a:p>
                      <a:pPr marL="628650" lvl="1" indent="-171450" rtl="0" fontAlgn="base">
                        <a:buFont typeface="Arial" panose="020B0604020202020204" pitchFamily="34" charset="0"/>
                        <a:buChar char="•"/>
                      </a:pPr>
                      <a:endParaRPr lang="en-US" sz="1050" b="0" i="0" kern="1200">
                        <a:solidFill>
                          <a:schemeClr val="tx1"/>
                        </a:solidFill>
                        <a:effectLst/>
                        <a:latin typeface="Abadi Extra Light" panose="020B0204020104020204" pitchFamily="34" charset="0"/>
                        <a:ea typeface="+mn-ea"/>
                        <a:cs typeface="+mn-cs"/>
                      </a:endParaRPr>
                    </a:p>
                    <a:p>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161842846"/>
              </p:ext>
            </p:extLst>
          </p:nvPr>
        </p:nvGraphicFramePr>
        <p:xfrm>
          <a:off x="487021" y="1038451"/>
          <a:ext cx="5358810" cy="105156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total number of NHS general ophthalmic service (GOS) sight tests carried out in Lancashire and South Cumbria per month.  This data will be subject to seasonal variation.</a:t>
                      </a:r>
                    </a:p>
                    <a:p>
                      <a:pPr algn="just"/>
                      <a:r>
                        <a:rPr lang="en-US"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NHS sight tests are free for restricted cohorts of the population which include children, people in full time education, those over 60years, those receiving certain benefits, and those with/a family history of specific health and eye conditions.</a:t>
                      </a:r>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4062295135"/>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16. Optometrist NHS Sight Tests: </a:t>
                      </a:r>
                      <a:r>
                        <a:rPr lang="en-US" sz="1600" b="0" i="0" u="none" strike="noStrike" kern="1200" cap="none" spc="0" normalizeH="0" baseline="0" noProof="0">
                          <a:ln>
                            <a:noFill/>
                          </a:ln>
                          <a:solidFill>
                            <a:schemeClr val="tx1"/>
                          </a:solidFill>
                          <a:effectLst/>
                          <a:uLnTx/>
                          <a:uFillTx/>
                          <a:latin typeface="+mn-lt"/>
                          <a:ea typeface="+mj-ea"/>
                          <a:cs typeface="+mj-cs"/>
                        </a:rPr>
                        <a:t>Apr 25</a:t>
                      </a:r>
                      <a:endParaRPr lang="en-GB" sz="16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Ophthalmic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Dawn Haworth</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Tom Mackley</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5" name="Table 14">
            <a:extLst>
              <a:ext uri="{FF2B5EF4-FFF2-40B4-BE49-F238E27FC236}">
                <a16:creationId xmlns:a16="http://schemas.microsoft.com/office/drawing/2014/main" id="{F45D7D37-283E-1CB1-57D4-56CBDDBE8D97}"/>
              </a:ext>
            </a:extLst>
          </p:cNvPr>
          <p:cNvGraphicFramePr>
            <a:graphicFrameLocks noGrp="1"/>
          </p:cNvGraphicFramePr>
          <p:nvPr>
            <p:extLst>
              <p:ext uri="{D42A27DB-BD31-4B8C-83A1-F6EECF244321}">
                <p14:modId xmlns:p14="http://schemas.microsoft.com/office/powerpoint/2010/main" val="2397237316"/>
              </p:ext>
            </p:extLst>
          </p:nvPr>
        </p:nvGraphicFramePr>
        <p:xfrm>
          <a:off x="541756" y="2090011"/>
          <a:ext cx="5256317" cy="259080"/>
        </p:xfrm>
        <a:graphic>
          <a:graphicData uri="http://schemas.openxmlformats.org/drawingml/2006/table">
            <a:tbl>
              <a:tblPr firstRow="1" bandRow="1">
                <a:tableStyleId>{5A111915-BE36-4E01-A7E5-04B1672EAD32}</a:tableStyleId>
              </a:tblPr>
              <a:tblGrid>
                <a:gridCol w="3339536">
                  <a:extLst>
                    <a:ext uri="{9D8B030D-6E8A-4147-A177-3AD203B41FA5}">
                      <a16:colId xmlns:a16="http://schemas.microsoft.com/office/drawing/2014/main" val="1144645483"/>
                    </a:ext>
                  </a:extLst>
                </a:gridCol>
                <a:gridCol w="1916781">
                  <a:extLst>
                    <a:ext uri="{9D8B030D-6E8A-4147-A177-3AD203B41FA5}">
                      <a16:colId xmlns:a16="http://schemas.microsoft.com/office/drawing/2014/main" val="2813126454"/>
                    </a:ext>
                  </a:extLst>
                </a:gridCol>
              </a:tblGrid>
              <a:tr h="161544">
                <a:tc>
                  <a:txBody>
                    <a:bodyPr/>
                    <a:lstStyle/>
                    <a:p>
                      <a:r>
                        <a:rPr lang="en-US" sz="1100" b="1">
                          <a:solidFill>
                            <a:schemeClr val="bg1"/>
                          </a:solidFill>
                        </a:rPr>
                        <a:t>LSC NHS Sight Tests, current month:</a:t>
                      </a:r>
                    </a:p>
                  </a:txBody>
                  <a:tcPr>
                    <a:lnL w="6350" cap="flat" cmpd="sng" algn="ctr">
                      <a:noFill/>
                      <a:prstDash val="solid"/>
                      <a:miter lim="800000"/>
                    </a:lnL>
                    <a:solidFill>
                      <a:schemeClr val="accent1"/>
                    </a:solidFill>
                  </a:tcPr>
                </a:tc>
                <a:tc>
                  <a:txBody>
                    <a:bodyPr/>
                    <a:lstStyle/>
                    <a:p>
                      <a:pPr marL="0" algn="ctr" defTabSz="914400" rtl="0" eaLnBrk="1" latinLnBrk="0" hangingPunct="1"/>
                      <a:r>
                        <a:rPr lang="en-GB" sz="1100" kern="1200">
                          <a:solidFill>
                            <a:schemeClr val="tx1"/>
                          </a:solidFill>
                          <a:latin typeface="+mn-lt"/>
                          <a:ea typeface="+mn-ea"/>
                          <a:cs typeface="+mn-cs"/>
                        </a:rPr>
                        <a:t>40,208</a:t>
                      </a:r>
                    </a:p>
                  </a:txBody>
                  <a:tcPr anchor="ctr">
                    <a:noFill/>
                  </a:tcPr>
                </a:tc>
                <a:extLst>
                  <a:ext uri="{0D108BD9-81ED-4DB2-BD59-A6C34878D82A}">
                    <a16:rowId xmlns:a16="http://schemas.microsoft.com/office/drawing/2014/main" val="223102144"/>
                  </a:ext>
                </a:extLst>
              </a:tr>
            </a:tbl>
          </a:graphicData>
        </a:graphic>
      </p:graphicFrame>
      <p:sp>
        <p:nvSpPr>
          <p:cNvPr id="9" name="TextBox 8">
            <a:extLst>
              <a:ext uri="{FF2B5EF4-FFF2-40B4-BE49-F238E27FC236}">
                <a16:creationId xmlns:a16="http://schemas.microsoft.com/office/drawing/2014/main" id="{55D0CFAB-1210-48A4-EA73-687CBA34BC4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Optometry:    </a:t>
            </a:r>
            <a:r>
              <a:rPr lang="en-GB" sz="1400">
                <a:latin typeface="Abadi Extra Light" panose="020B0204020104020204" pitchFamily="34" charset="0"/>
              </a:rPr>
              <a:t>Activity </a:t>
            </a:r>
          </a:p>
        </p:txBody>
      </p:sp>
      <p:graphicFrame>
        <p:nvGraphicFramePr>
          <p:cNvPr id="6" name="Content Placeholder 2">
            <a:extLst>
              <a:ext uri="{FF2B5EF4-FFF2-40B4-BE49-F238E27FC236}">
                <a16:creationId xmlns:a16="http://schemas.microsoft.com/office/drawing/2014/main" id="{1541F9ED-F9BC-A183-092B-78BBBC3E111B}"/>
              </a:ext>
            </a:extLst>
          </p:cNvPr>
          <p:cNvGraphicFramePr>
            <a:graphicFrameLocks/>
          </p:cNvGraphicFramePr>
          <p:nvPr>
            <p:extLst>
              <p:ext uri="{D42A27DB-BD31-4B8C-83A1-F6EECF244321}">
                <p14:modId xmlns:p14="http://schemas.microsoft.com/office/powerpoint/2010/main" val="3776479429"/>
              </p:ext>
            </p:extLst>
          </p:nvPr>
        </p:nvGraphicFramePr>
        <p:xfrm>
          <a:off x="449219" y="5938324"/>
          <a:ext cx="11446716" cy="598264"/>
        </p:xfrm>
        <a:graphic>
          <a:graphicData uri="http://schemas.openxmlformats.org/drawingml/2006/table">
            <a:tbl>
              <a:tblPr firstRow="1" bandRow="1">
                <a:tableStyleId>{5940675A-B579-460E-94D1-54222C63F5DA}</a:tableStyleId>
              </a:tblPr>
              <a:tblGrid>
                <a:gridCol w="11446716">
                  <a:extLst>
                    <a:ext uri="{9D8B030D-6E8A-4147-A177-3AD203B41FA5}">
                      <a16:colId xmlns:a16="http://schemas.microsoft.com/office/drawing/2014/main" val="1772709669"/>
                    </a:ext>
                  </a:extLst>
                </a:gridCol>
              </a:tblGrid>
              <a:tr h="598264">
                <a:tc>
                  <a:txBody>
                    <a:bodyPr/>
                    <a:lstStyle/>
                    <a:p>
                      <a:endParaRPr lang="en-GB" sz="1050" b="0" i="1">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pic>
        <p:nvPicPr>
          <p:cNvPr id="8" name="Picture 7" descr="A graph showing a number of patients with the number of patients with the number of patients with the number of patients with the number of patients with the number of patients with the number of patients with the&#10;&#10;AI-generated content may be incorrect.">
            <a:extLst>
              <a:ext uri="{FF2B5EF4-FFF2-40B4-BE49-F238E27FC236}">
                <a16:creationId xmlns:a16="http://schemas.microsoft.com/office/drawing/2014/main" id="{21B9F9A3-713C-7BD2-5EE7-A311CF465691}"/>
              </a:ext>
            </a:extLst>
          </p:cNvPr>
          <p:cNvPicPr>
            <a:picLocks noChangeAspect="1"/>
          </p:cNvPicPr>
          <p:nvPr/>
        </p:nvPicPr>
        <p:blipFill>
          <a:blip r:embed="rId2"/>
          <a:stretch>
            <a:fillRect/>
          </a:stretch>
        </p:blipFill>
        <p:spPr>
          <a:xfrm>
            <a:off x="547687" y="2378047"/>
            <a:ext cx="5372100" cy="2601969"/>
          </a:xfrm>
          <a:prstGeom prst="rect">
            <a:avLst/>
          </a:prstGeom>
        </p:spPr>
      </p:pic>
    </p:spTree>
    <p:extLst>
      <p:ext uri="{BB962C8B-B14F-4D97-AF65-F5344CB8AC3E}">
        <p14:creationId xmlns:p14="http://schemas.microsoft.com/office/powerpoint/2010/main" val="148674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18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693793783"/>
              </p:ext>
            </p:extLst>
          </p:nvPr>
        </p:nvGraphicFramePr>
        <p:xfrm>
          <a:off x="6279126" y="1297283"/>
          <a:ext cx="5721655" cy="560449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r>
                        <a:rPr lang="en-GB" sz="1050" b="1">
                          <a:solidFill>
                            <a:schemeClr val="tx1"/>
                          </a:solidFill>
                          <a:latin typeface="Abadi Extra Light"/>
                        </a:rPr>
                        <a:t>How are we performing?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In January 2025 just under 19k pharmacy first appointments were delivered in LSC.</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January 2025 saw the highest number of clinical pathway consultations (8,966) delivered by LSC Community Pharmacies.</a:t>
                      </a:r>
                      <a:r>
                        <a:rPr lang="en-GB" sz="1050" i="0" kern="1200">
                          <a:solidFill>
                            <a:schemeClr val="tx1"/>
                          </a:solidFill>
                          <a:latin typeface="Abadi Extra Light"/>
                          <a:ea typeface="+mn-ea"/>
                          <a:cs typeface="+mn-cs"/>
                        </a:rPr>
                        <a:t> Since the service started in January 2024 the number of consultations for the seven defined clinical pathways has remained relatively constant at between 6-7,000 per month, but greater activity levels have been noted since November.</a:t>
                      </a:r>
                      <a:endParaRPr lang="en-US"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L&amp;SC continue to have the highest number of referrals from GP practices in England.</a:t>
                      </a:r>
                      <a:endParaRPr lang="en-US"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a:ea typeface="+mn-ea"/>
                          <a:cs typeface="+mn-cs"/>
                        </a:rPr>
                        <a:t>The scheme is currently delivered by 98% of pharmacies in L&amp;SC and will transfers some lower acuity care away from general practice.</a:t>
                      </a:r>
                    </a:p>
                    <a:p>
                      <a:pPr marL="171450" indent="-171450" algn="just" defTabSz="914400" rtl="0" eaLnBrk="1" latinLnBrk="0" hangingPunct="1">
                        <a:buFont typeface="Arial" panose="020B0604020202020204" pitchFamily="34" charset="0"/>
                        <a:buChar char="•"/>
                        <a:defRPr/>
                      </a:pPr>
                      <a:r>
                        <a:rPr lang="en-GB" sz="1050" i="0" kern="1200">
                          <a:solidFill>
                            <a:schemeClr val="tx1"/>
                          </a:solidFill>
                          <a:latin typeface="Abadi Extra Light"/>
                          <a:ea typeface="+mn-ea"/>
                          <a:cs typeface="+mn-cs"/>
                        </a:rPr>
                        <a:t>Urgent Medicine supply consultations have been increasing during the year, with some fluctuations between months.  This is most likely linked to seasonal variation attributed to the number of weekends, bank holidays and holiday patterns.</a:t>
                      </a:r>
                    </a:p>
                    <a:p>
                      <a:pPr marL="171450" indent="-171450" algn="just" defTabSz="914400" rtl="0" eaLnBrk="1" latinLnBrk="0" hangingPunct="1">
                        <a:buFont typeface="Arial" panose="020B0604020202020204" pitchFamily="34" charset="0"/>
                        <a:buChar char="•"/>
                        <a:defRPr/>
                      </a:pPr>
                      <a:endParaRPr lang="en-GB" sz="105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282126">
                <a:tc>
                  <a:txBody>
                    <a:bodyPr/>
                    <a:lstStyle/>
                    <a:p>
                      <a:r>
                        <a:rPr lang="en-GB" sz="1050" b="1">
                          <a:solidFill>
                            <a:schemeClr val="tx1"/>
                          </a:solidFill>
                          <a:latin typeface="Abadi Extra Light"/>
                        </a:rPr>
                        <a:t>Actions:</a:t>
                      </a:r>
                    </a:p>
                    <a:p>
                      <a:pPr marL="171450" indent="-171450" algn="just" defTabSz="914400"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The ICB has developed a local Pharmacy Access Programme to support integration and use of the community pharmacy advanced services.  </a:t>
                      </a:r>
                    </a:p>
                    <a:p>
                      <a:pPr marL="171450" lvl="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A gap analysis has started, however the local intelligence regarding GP referrals at GP practice level is off track in some areas due to pressures within </a:t>
                      </a:r>
                      <a:r>
                        <a:rPr lang="en-GB" sz="1050" i="0" kern="1200" noProof="0" err="1">
                          <a:solidFill>
                            <a:schemeClr val="tx1"/>
                          </a:solidFill>
                          <a:latin typeface="Abadi Extra Light"/>
                          <a:ea typeface="+mn-ea"/>
                          <a:cs typeface="+mn-cs"/>
                        </a:rPr>
                        <a:t>PaCC</a:t>
                      </a:r>
                      <a:r>
                        <a:rPr lang="en-GB" sz="1050" i="0" kern="1200" noProof="0">
                          <a:solidFill>
                            <a:schemeClr val="tx1"/>
                          </a:solidFill>
                          <a:latin typeface="Abadi Extra Light"/>
                          <a:ea typeface="+mn-ea"/>
                          <a:cs typeface="+mn-cs"/>
                        </a:rPr>
                        <a:t> teams. There is a plan to work with the LPC to support the intelligence from GP practice using the PCN lead resources.</a:t>
                      </a:r>
                    </a:p>
                    <a:p>
                      <a:pPr marL="171450" lvl="0" indent="-171450" algn="just">
                        <a:buFont typeface="Arial" panose="020B0604020202020204" pitchFamily="34" charset="0"/>
                        <a:buChar char="•"/>
                      </a:pPr>
                      <a:endParaRPr lang="en-GB" sz="1050" i="0" kern="1200" noProof="0">
                        <a:solidFill>
                          <a:schemeClr val="tx1"/>
                        </a:solidFill>
                        <a:latin typeface="Abadi Extra Light"/>
                        <a:ea typeface="+mn-ea"/>
                        <a:cs typeface="+mn-cs"/>
                      </a:endParaRPr>
                    </a:p>
                    <a:p>
                      <a:pPr marL="171450" lvl="0" indent="-171450" algn="just">
                        <a:buFont typeface="Arial" panose="020B0604020202020204" pitchFamily="34" charset="0"/>
                        <a:buChar char="•"/>
                      </a:pPr>
                      <a:r>
                        <a:rPr lang="en-GB" sz="1050" i="0" kern="1200" noProof="0">
                          <a:solidFill>
                            <a:schemeClr val="tx1"/>
                          </a:solidFill>
                          <a:latin typeface="Abadi Extra Light"/>
                          <a:ea typeface="+mn-ea"/>
                          <a:cs typeface="+mn-cs"/>
                        </a:rPr>
                        <a:t>ICB website redesign is ongoing, as well as the intranet site. There is an ongoing round of engagement with various GP practice stakeholders such as the PCN Assembly.</a:t>
                      </a:r>
                    </a:p>
                    <a:p>
                      <a:pPr marL="171450" lvl="0" indent="-171450" algn="just">
                        <a:buFont typeface="Arial" panose="020B0604020202020204" pitchFamily="34" charset="0"/>
                        <a:buChar char="•"/>
                      </a:pPr>
                      <a:endParaRPr lang="en-GB" sz="105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r>
                        <a:rPr lang="en-GB" sz="1050" b="1">
                          <a:solidFill>
                            <a:schemeClr val="tx1"/>
                          </a:solidFill>
                          <a:latin typeface="Abadi Extra Light"/>
                        </a:rPr>
                        <a:t>Risks:</a:t>
                      </a:r>
                      <a:endParaRPr lang="en-GB" sz="1050" b="0">
                        <a:solidFill>
                          <a:schemeClr val="tx1"/>
                        </a:solidFill>
                        <a:latin typeface="Abadi Extra Light"/>
                      </a:endParaRPr>
                    </a:p>
                    <a:p>
                      <a:pPr marL="171450" indent="-171450" algn="just" rtl="0" eaLnBrk="1" latinLnBrk="0" hangingPunct="1">
                        <a:buFont typeface="Arial" panose="020B0604020202020204" pitchFamily="34" charset="0"/>
                        <a:buChar char="•"/>
                      </a:pPr>
                      <a:r>
                        <a:rPr lang="en-GB" sz="1050" i="0" kern="1200" noProof="0">
                          <a:solidFill>
                            <a:schemeClr val="tx1"/>
                          </a:solidFill>
                          <a:latin typeface="Abadi Extra Light"/>
                          <a:ea typeface="+mn-ea"/>
                          <a:cs typeface="+mn-cs"/>
                        </a:rPr>
                        <a:t>Recruitment of PCN leads is problematic leaving gaps in provision, there are presently plans being developed to address.</a:t>
                      </a:r>
                    </a:p>
                    <a:p>
                      <a:pPr marL="0" indent="0" algn="just" defTabSz="914400" rtl="0" eaLnBrk="1" latinLnBrk="0" hangingPunct="1">
                        <a:buNone/>
                      </a:pPr>
                      <a:endParaRPr lang="en-GB" sz="1050" i="0" kern="1200" noProof="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66091285"/>
              </p:ext>
            </p:extLst>
          </p:nvPr>
        </p:nvGraphicFramePr>
        <p:xfrm>
          <a:off x="578163" y="1297283"/>
          <a:ext cx="5334714" cy="1531620"/>
        </p:xfrm>
        <a:graphic>
          <a:graphicData uri="http://schemas.openxmlformats.org/drawingml/2006/table">
            <a:tbl>
              <a:tblPr firstRow="1" bandRow="1">
                <a:tableStyleId>{5940675A-B579-460E-94D1-54222C63F5DA}</a:tableStyleId>
              </a:tblPr>
              <a:tblGrid>
                <a:gridCol w="5334714">
                  <a:extLst>
                    <a:ext uri="{9D8B030D-6E8A-4147-A177-3AD203B41FA5}">
                      <a16:colId xmlns:a16="http://schemas.microsoft.com/office/drawing/2014/main" val="1772709669"/>
                    </a:ext>
                  </a:extLst>
                </a:gridCol>
              </a:tblGrid>
              <a:tr h="598264">
                <a:tc>
                  <a:txBody>
                    <a:bodyPr/>
                    <a:lstStyle/>
                    <a:p>
                      <a:r>
                        <a:rPr lang="en-GB" sz="1050" b="1" i="0">
                          <a:solidFill>
                            <a:schemeClr val="tx1"/>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50" i="0">
                          <a:solidFill>
                            <a:schemeClr val="tx1"/>
                          </a:solidFill>
                          <a:latin typeface="Abadi Extra Light" panose="020B0204020104020204" pitchFamily="34" charset="0"/>
                          <a:ea typeface="Calibri" panose="020F0502020204030204" pitchFamily="34" charset="0"/>
                          <a:cs typeface="Calibri" panose="020F0502020204030204" pitchFamily="34" charset="0"/>
                        </a:rPr>
                        <a:t>The activity being delivered as part of the new Pharmacy First Service launched on 31 January 2024, which built upon the existing community pharmacy consultations service. The service enables patients to be referred into community pharmacy for an urgent repeat medicine supply, minor aliments consultation, or for one of seven minor illnesses; acute otitis media, impetigo, infected insect bites, shingles, sinusitis, sore throat, uncomplicated UTIs.</a:t>
                      </a:r>
                    </a:p>
                    <a:p>
                      <a:pPr algn="just"/>
                      <a:r>
                        <a:rPr lang="en-US" sz="1050">
                          <a:solidFill>
                            <a:schemeClr val="tx1"/>
                          </a:solidFill>
                          <a:latin typeface="Abadi Extra Light" panose="020B0204020104020204" pitchFamily="34" charset="0"/>
                        </a:rPr>
                        <a:t>The Pharmacy First Consultation data reflects the number of claims made by community pharmacy for consultations delivered and funded by the NHS. The data is published by NHSBSA and is in the public domain on the NHSBSA website (</a:t>
                      </a:r>
                      <a:r>
                        <a:rPr lang="en-US" sz="1050">
                          <a:solidFill>
                            <a:schemeClr val="tx1"/>
                          </a:solidFill>
                          <a:latin typeface="Abadi Extra Light" panose="020B0204020104020204" pitchFamily="34" charset="0"/>
                          <a:hlinkClick r:id="rId3" tooltip="https://www.nhsbsa.nhs.uk/prescription-data/dispensing-data/dispensing-contractors-data">
                            <a:extLst>
                              <a:ext uri="{A12FA001-AC4F-418D-AE19-62706E023703}">
                                <ahyp:hlinkClr xmlns:ahyp="http://schemas.microsoft.com/office/drawing/2018/hyperlinkcolor" val="tx"/>
                              </a:ext>
                            </a:extLst>
                          </a:hlinkClick>
                        </a:rPr>
                        <a:t>Dispensing contractors' data | NHSBSA</a:t>
                      </a:r>
                      <a:r>
                        <a:rPr lang="en-US" sz="1050">
                          <a:solidFill>
                            <a:schemeClr val="tx1"/>
                          </a:solidFill>
                          <a:latin typeface="Abadi Extra Light" panose="020B0204020104020204" pitchFamily="34" charset="0"/>
                        </a:rPr>
                        <a:t>).</a:t>
                      </a:r>
                      <a:endParaRPr lang="en-GB" sz="1050" i="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3493460188"/>
              </p:ext>
            </p:extLst>
          </p:nvPr>
        </p:nvGraphicFramePr>
        <p:xfrm>
          <a:off x="554066" y="236423"/>
          <a:ext cx="9614516" cy="105156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rtl="0" eaLnBrk="1" fontAlgn="auto" latinLnBrk="0" hangingPunct="1">
                        <a:lnSpc>
                          <a:spcPct val="100000"/>
                        </a:lnSpc>
                        <a:spcBef>
                          <a:spcPts val="0"/>
                        </a:spcBef>
                        <a:spcAft>
                          <a:spcPts val="0"/>
                        </a:spcAft>
                        <a:buClrTx/>
                        <a:buSzTx/>
                        <a:buFontTx/>
                        <a:buNone/>
                      </a:pPr>
                      <a:r>
                        <a:rPr kumimoji="0" lang="en-US" sz="1600" b="0" i="0" u="none" strike="noStrike" kern="1200" cap="none" spc="0" normalizeH="0" baseline="0" noProof="0">
                          <a:ln>
                            <a:noFill/>
                          </a:ln>
                          <a:solidFill>
                            <a:schemeClr val="tx1"/>
                          </a:solidFill>
                          <a:effectLst/>
                          <a:uLnTx/>
                          <a:uFillTx/>
                          <a:latin typeface="+mn-lt"/>
                          <a:ea typeface="+mj-ea"/>
                          <a:cs typeface="+mj-cs"/>
                        </a:rPr>
                        <a:t>17. Pharmacy First Consultations by Type : </a:t>
                      </a:r>
                      <a:r>
                        <a:rPr lang="en-US" sz="1600" b="0" i="0" u="none" strike="noStrike" kern="1200" cap="none" spc="0" normalizeH="0" baseline="0" noProof="0">
                          <a:ln>
                            <a:noFill/>
                          </a:ln>
                          <a:solidFill>
                            <a:schemeClr val="tx1"/>
                          </a:solidFill>
                          <a:effectLst/>
                          <a:uLnTx/>
                          <a:uFillTx/>
                          <a:latin typeface="+mn-lt"/>
                          <a:ea typeface="+mj-ea"/>
                          <a:cs typeface="+mj-cs"/>
                        </a:rPr>
                        <a:t>Jan – 25 </a:t>
                      </a:r>
                      <a:endParaRPr kumimoji="0" lang="en-US" sz="1600" b="0" i="0" u="none" strike="noStrike" kern="1200" cap="none" spc="0" normalizeH="0" baseline="0" noProof="0">
                        <a:ln>
                          <a:noFill/>
                        </a:ln>
                        <a:solidFill>
                          <a:schemeClr val="tx1"/>
                        </a:solidFill>
                        <a:effectLst/>
                        <a:uLnTx/>
                        <a:uFillTx/>
                        <a:latin typeface="+mn-l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mn-lt"/>
                        <a:ea typeface="+mj-ea"/>
                        <a:cs typeface="+mj-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&amp; Finance &amp; Performance Committee / Pharmaceutical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a:t>
                      </a:r>
                      <a:r>
                        <a:rPr lang="en-GB" sz="900" err="1">
                          <a:solidFill>
                            <a:schemeClr val="tx1"/>
                          </a:solidFill>
                        </a:rPr>
                        <a:t>Lepiorz</a:t>
                      </a:r>
                      <a:endParaRPr lang="en-GB" sz="900">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endParaRPr lang="en-GB" sz="900" err="1">
                        <a:solidFill>
                          <a:schemeClr val="tx1"/>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Amy Lepiorz</a:t>
                      </a:r>
                      <a:endParaRPr lang="en-GB" sz="900" err="1">
                        <a:solidFill>
                          <a:schemeClr val="tx1"/>
                        </a:solidFill>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graphicFrame>
        <p:nvGraphicFramePr>
          <p:cNvPr id="13" name="Table 12">
            <a:extLst>
              <a:ext uri="{FF2B5EF4-FFF2-40B4-BE49-F238E27FC236}">
                <a16:creationId xmlns:a16="http://schemas.microsoft.com/office/drawing/2014/main" id="{BF313A6E-9024-509B-8DD2-5301A046F944}"/>
              </a:ext>
            </a:extLst>
          </p:cNvPr>
          <p:cNvGraphicFramePr>
            <a:graphicFrameLocks noGrp="1"/>
          </p:cNvGraphicFramePr>
          <p:nvPr>
            <p:extLst>
              <p:ext uri="{D42A27DB-BD31-4B8C-83A1-F6EECF244321}">
                <p14:modId xmlns:p14="http://schemas.microsoft.com/office/powerpoint/2010/main" val="1829403523"/>
              </p:ext>
            </p:extLst>
          </p:nvPr>
        </p:nvGraphicFramePr>
        <p:xfrm>
          <a:off x="633977" y="2869927"/>
          <a:ext cx="5411379" cy="1295400"/>
        </p:xfrm>
        <a:graphic>
          <a:graphicData uri="http://schemas.openxmlformats.org/drawingml/2006/table">
            <a:tbl>
              <a:tblPr firstRow="1" bandRow="1">
                <a:tableStyleId>{5A111915-BE36-4E01-A7E5-04B1672EAD32}</a:tableStyleId>
              </a:tblPr>
              <a:tblGrid>
                <a:gridCol w="2267690">
                  <a:extLst>
                    <a:ext uri="{9D8B030D-6E8A-4147-A177-3AD203B41FA5}">
                      <a16:colId xmlns:a16="http://schemas.microsoft.com/office/drawing/2014/main" val="1144645483"/>
                    </a:ext>
                  </a:extLst>
                </a:gridCol>
                <a:gridCol w="1339896">
                  <a:extLst>
                    <a:ext uri="{9D8B030D-6E8A-4147-A177-3AD203B41FA5}">
                      <a16:colId xmlns:a16="http://schemas.microsoft.com/office/drawing/2014/main" val="1701075339"/>
                    </a:ext>
                  </a:extLst>
                </a:gridCol>
                <a:gridCol w="1803793">
                  <a:extLst>
                    <a:ext uri="{9D8B030D-6E8A-4147-A177-3AD203B41FA5}">
                      <a16:colId xmlns:a16="http://schemas.microsoft.com/office/drawing/2014/main" val="2813126454"/>
                    </a:ext>
                  </a:extLst>
                </a:gridCol>
              </a:tblGrid>
              <a:tr h="127917">
                <a:tc>
                  <a:txBody>
                    <a:bodyPr/>
                    <a:lstStyle/>
                    <a:p>
                      <a:r>
                        <a:rPr lang="en-GB" sz="1100" b="1">
                          <a:solidFill>
                            <a:schemeClr val="tx1"/>
                          </a:solidFill>
                        </a:rPr>
                        <a:t>Activity Type</a:t>
                      </a:r>
                    </a:p>
                  </a:txBody>
                  <a:tcPr>
                    <a:lnL w="6350" cap="flat" cmpd="sng" algn="ctr">
                      <a:noFill/>
                      <a:prstDash val="solid"/>
                      <a:miter lim="800000"/>
                    </a:lnL>
                    <a:solidFill>
                      <a:schemeClr val="accent1"/>
                    </a:solidFill>
                  </a:tcPr>
                </a:tc>
                <a:tc>
                  <a:txBody>
                    <a:bodyPr/>
                    <a:lstStyle/>
                    <a:p>
                      <a:pPr algn="ctr"/>
                      <a:r>
                        <a:rPr lang="en-GB" sz="1100" b="1">
                          <a:solidFill>
                            <a:schemeClr val="tx1"/>
                          </a:solidFill>
                        </a:rPr>
                        <a:t>Jan 25 </a:t>
                      </a:r>
                    </a:p>
                  </a:txBody>
                  <a:tcPr>
                    <a:solidFill>
                      <a:schemeClr val="accent1"/>
                    </a:solidFill>
                  </a:tcPr>
                </a:tc>
                <a:tc>
                  <a:txBody>
                    <a:bodyPr/>
                    <a:lstStyle/>
                    <a:p>
                      <a:pPr algn="ctr"/>
                      <a:r>
                        <a:rPr lang="en-GB" sz="1100" b="1">
                          <a:solidFill>
                            <a:schemeClr val="tx1"/>
                          </a:solidFill>
                        </a:rPr>
                        <a:t>% Total</a:t>
                      </a:r>
                    </a:p>
                  </a:txBody>
                  <a:tcPr>
                    <a:solidFill>
                      <a:schemeClr val="accent1"/>
                    </a:solidFill>
                  </a:tcPr>
                </a:tc>
                <a:extLst>
                  <a:ext uri="{0D108BD9-81ED-4DB2-BD59-A6C34878D82A}">
                    <a16:rowId xmlns:a16="http://schemas.microsoft.com/office/drawing/2014/main" val="223102144"/>
                  </a:ext>
                </a:extLst>
              </a:tr>
              <a:tr h="139102">
                <a:tc>
                  <a:txBody>
                    <a:bodyPr/>
                    <a:lstStyle/>
                    <a:p>
                      <a:r>
                        <a:rPr lang="en-GB" sz="1100">
                          <a:solidFill>
                            <a:schemeClr val="tx1"/>
                          </a:solidFill>
                        </a:rPr>
                        <a:t>Clinical Pathway Consultation</a:t>
                      </a:r>
                    </a:p>
                  </a:txBody>
                  <a:tcPr>
                    <a:lnL w="6350" cap="flat" cmpd="sng" algn="ctr">
                      <a:noFill/>
                      <a:prstDash val="solid"/>
                      <a:miter lim="800000"/>
                    </a:lnL>
                  </a:tcPr>
                </a:tc>
                <a:tc>
                  <a:txBody>
                    <a:bodyPr/>
                    <a:lstStyle/>
                    <a:p>
                      <a:pPr algn="ctr"/>
                      <a:r>
                        <a:rPr lang="en-GB" sz="1100">
                          <a:solidFill>
                            <a:schemeClr val="tx1"/>
                          </a:solidFill>
                        </a:rPr>
                        <a:t>8966</a:t>
                      </a:r>
                      <a:endParaRPr lang="en-US">
                        <a:solidFill>
                          <a:schemeClr val="tx1"/>
                        </a:solidFill>
                      </a:endParaRPr>
                    </a:p>
                  </a:txBody>
                  <a:tcPr/>
                </a:tc>
                <a:tc>
                  <a:txBody>
                    <a:bodyPr/>
                    <a:lstStyle/>
                    <a:p>
                      <a:pPr algn="ctr"/>
                      <a:r>
                        <a:rPr lang="en-GB" sz="1100">
                          <a:solidFill>
                            <a:schemeClr val="tx1"/>
                          </a:solidFill>
                        </a:rPr>
                        <a:t>47.5%</a:t>
                      </a:r>
                    </a:p>
                  </a:txBody>
                  <a:tcPr>
                    <a:lnR w="6350" cap="flat" cmpd="sng" algn="ctr">
                      <a:noFill/>
                      <a:prstDash val="solid"/>
                      <a:miter lim="800000"/>
                    </a:lnR>
                  </a:tcPr>
                </a:tc>
                <a:extLst>
                  <a:ext uri="{0D108BD9-81ED-4DB2-BD59-A6C34878D82A}">
                    <a16:rowId xmlns:a16="http://schemas.microsoft.com/office/drawing/2014/main" val="1234245039"/>
                  </a:ext>
                </a:extLst>
              </a:tr>
              <a:tr h="127917">
                <a:tc>
                  <a:txBody>
                    <a:bodyPr/>
                    <a:lstStyle/>
                    <a:p>
                      <a:r>
                        <a:rPr lang="en-GB" sz="1100">
                          <a:solidFill>
                            <a:schemeClr val="tx1"/>
                          </a:solidFill>
                        </a:rPr>
                        <a:t>Minor illness referrals</a:t>
                      </a:r>
                    </a:p>
                  </a:txBody>
                  <a:tcPr>
                    <a:lnL w="6350" cap="flat" cmpd="sng" algn="ctr">
                      <a:noFill/>
                      <a:prstDash val="solid"/>
                      <a:miter lim="800000"/>
                    </a:lnL>
                  </a:tcPr>
                </a:tc>
                <a:tc>
                  <a:txBody>
                    <a:bodyPr/>
                    <a:lstStyle/>
                    <a:p>
                      <a:pPr algn="ctr"/>
                      <a:r>
                        <a:rPr lang="en-GB" sz="1100">
                          <a:solidFill>
                            <a:schemeClr val="tx1"/>
                          </a:solidFill>
                        </a:rPr>
                        <a:t>5637</a:t>
                      </a:r>
                    </a:p>
                  </a:txBody>
                  <a:tcPr/>
                </a:tc>
                <a:tc>
                  <a:txBody>
                    <a:bodyPr/>
                    <a:lstStyle/>
                    <a:p>
                      <a:pPr algn="ctr"/>
                      <a:r>
                        <a:rPr lang="en-GB" sz="1100">
                          <a:solidFill>
                            <a:schemeClr val="tx1"/>
                          </a:solidFill>
                        </a:rPr>
                        <a:t>29.9%</a:t>
                      </a:r>
                    </a:p>
                  </a:txBody>
                  <a:tcPr>
                    <a:lnR w="6350" cap="flat" cmpd="sng" algn="ctr">
                      <a:noFill/>
                      <a:prstDash val="solid"/>
                      <a:miter lim="800000"/>
                    </a:lnR>
                  </a:tcPr>
                </a:tc>
                <a:extLst>
                  <a:ext uri="{0D108BD9-81ED-4DB2-BD59-A6C34878D82A}">
                    <a16:rowId xmlns:a16="http://schemas.microsoft.com/office/drawing/2014/main" val="3233706510"/>
                  </a:ext>
                </a:extLst>
              </a:tr>
              <a:tr h="127917">
                <a:tc>
                  <a:txBody>
                    <a:bodyPr/>
                    <a:lstStyle/>
                    <a:p>
                      <a:r>
                        <a:rPr lang="en-GB" sz="1100">
                          <a:solidFill>
                            <a:schemeClr val="tx1"/>
                          </a:solidFill>
                        </a:rPr>
                        <a:t>Urgent medicine supply</a:t>
                      </a:r>
                    </a:p>
                  </a:txBody>
                  <a:tcPr>
                    <a:lnL w="6350" cap="flat" cmpd="sng" algn="ctr">
                      <a:noFill/>
                      <a:prstDash val="solid"/>
                      <a:miter lim="800000"/>
                    </a:lnL>
                  </a:tcPr>
                </a:tc>
                <a:tc>
                  <a:txBody>
                    <a:bodyPr/>
                    <a:lstStyle/>
                    <a:p>
                      <a:pPr algn="ctr"/>
                      <a:r>
                        <a:rPr lang="en-GB" sz="1100">
                          <a:solidFill>
                            <a:schemeClr val="tx1"/>
                          </a:solidFill>
                        </a:rPr>
                        <a:t>4,256</a:t>
                      </a:r>
                    </a:p>
                  </a:txBody>
                  <a:tcPr/>
                </a:tc>
                <a:tc>
                  <a:txBody>
                    <a:bodyPr/>
                    <a:lstStyle/>
                    <a:p>
                      <a:pPr algn="ctr"/>
                      <a:r>
                        <a:rPr lang="en-GB" sz="1100">
                          <a:solidFill>
                            <a:schemeClr val="tx1"/>
                          </a:solidFill>
                        </a:rPr>
                        <a:t>22.6%</a:t>
                      </a:r>
                    </a:p>
                  </a:txBody>
                  <a:tcPr>
                    <a:lnR w="6350" cap="flat" cmpd="sng" algn="ctr">
                      <a:noFill/>
                      <a:prstDash val="solid"/>
                      <a:miter lim="800000"/>
                    </a:lnR>
                  </a:tcPr>
                </a:tc>
                <a:extLst>
                  <a:ext uri="{0D108BD9-81ED-4DB2-BD59-A6C34878D82A}">
                    <a16:rowId xmlns:a16="http://schemas.microsoft.com/office/drawing/2014/main" val="1514211314"/>
                  </a:ext>
                </a:extLst>
              </a:tr>
              <a:tr h="127917">
                <a:tc>
                  <a:txBody>
                    <a:bodyPr/>
                    <a:lstStyle/>
                    <a:p>
                      <a:r>
                        <a:rPr lang="en-GB" sz="1100" b="1">
                          <a:solidFill>
                            <a:schemeClr val="tx1"/>
                          </a:solidFill>
                        </a:rPr>
                        <a:t>Total</a:t>
                      </a:r>
                    </a:p>
                  </a:txBody>
                  <a:tcPr>
                    <a:lnL w="6350" cap="flat" cmpd="sng" algn="ctr">
                      <a:noFill/>
                      <a:prstDash val="solid"/>
                      <a:miter lim="800000"/>
                    </a:lnL>
                  </a:tcPr>
                </a:tc>
                <a:tc>
                  <a:txBody>
                    <a:bodyPr/>
                    <a:lstStyle/>
                    <a:p>
                      <a:pPr algn="ctr"/>
                      <a:r>
                        <a:rPr lang="en-GB" sz="1100" b="1">
                          <a:solidFill>
                            <a:schemeClr val="tx1"/>
                          </a:solidFill>
                        </a:rPr>
                        <a:t>18,859</a:t>
                      </a:r>
                    </a:p>
                  </a:txBody>
                  <a:tcPr/>
                </a:tc>
                <a:tc>
                  <a:txBody>
                    <a:bodyPr/>
                    <a:lstStyle/>
                    <a:p>
                      <a:pPr algn="ctr"/>
                      <a:endParaRPr lang="en-GB" sz="1100">
                        <a:solidFill>
                          <a:schemeClr val="tx1"/>
                        </a:solidFill>
                      </a:endParaRPr>
                    </a:p>
                  </a:txBody>
                  <a:tcPr>
                    <a:lnR w="6350" cap="flat" cmpd="sng" algn="ctr">
                      <a:noFill/>
                      <a:prstDash val="solid"/>
                      <a:miter lim="800000"/>
                    </a:lnR>
                  </a:tcPr>
                </a:tc>
                <a:extLst>
                  <a:ext uri="{0D108BD9-81ED-4DB2-BD59-A6C34878D82A}">
                    <a16:rowId xmlns:a16="http://schemas.microsoft.com/office/drawing/2014/main" val="1253266164"/>
                  </a:ext>
                </a:extLst>
              </a:tr>
            </a:tbl>
          </a:graphicData>
        </a:graphic>
      </p:graphicFrame>
      <p:sp>
        <p:nvSpPr>
          <p:cNvPr id="6" name="TextBox 5">
            <a:extLst>
              <a:ext uri="{FF2B5EF4-FFF2-40B4-BE49-F238E27FC236}">
                <a16:creationId xmlns:a16="http://schemas.microsoft.com/office/drawing/2014/main" id="{F9D4DFDB-FA5B-E818-F17E-45F4B1CF176E}"/>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Community Pharmacy:    </a:t>
            </a:r>
            <a:r>
              <a:rPr lang="en-GB" sz="1400">
                <a:latin typeface="Abadi Extra Light" panose="020B0204020104020204" pitchFamily="34" charset="0"/>
              </a:rPr>
              <a:t>Activity </a:t>
            </a:r>
          </a:p>
        </p:txBody>
      </p:sp>
      <p:sp>
        <p:nvSpPr>
          <p:cNvPr id="2" name="TextBox 1">
            <a:extLst>
              <a:ext uri="{FF2B5EF4-FFF2-40B4-BE49-F238E27FC236}">
                <a16:creationId xmlns:a16="http://schemas.microsoft.com/office/drawing/2014/main" id="{5D6A5CAC-E9D7-41D9-C5C3-6BC9F51BC23A}"/>
              </a:ext>
            </a:extLst>
          </p:cNvPr>
          <p:cNvSpPr txBox="1"/>
          <p:nvPr/>
        </p:nvSpPr>
        <p:spPr>
          <a:xfrm>
            <a:off x="6849712" y="-529680"/>
            <a:ext cx="56329" cy="532400"/>
          </a:xfrm>
          <a:prstGeom prst="rect">
            <a:avLst/>
          </a:prstGeom>
          <a:solidFill>
            <a:srgbClr val="FF0000"/>
          </a:solidFill>
        </p:spPr>
        <p:txBody>
          <a:bodyPr wrap="square" lIns="91440" tIns="45720" rIns="91440" bIns="45720" rtlCol="0" anchor="t">
            <a:spAutoFit/>
          </a:bodyPr>
          <a:lstStyle/>
          <a:p>
            <a:pPr algn="ctr"/>
            <a:endParaRPr lang="en-GB" sz="1400" b="1">
              <a:solidFill>
                <a:schemeClr val="bg1"/>
              </a:solidFill>
              <a:cs typeface="Arial"/>
            </a:endParaRPr>
          </a:p>
          <a:p>
            <a:pPr algn="ctr"/>
            <a:endParaRPr lang="en-GB" sz="1400" b="1">
              <a:solidFill>
                <a:schemeClr val="bg1"/>
              </a:solidFill>
            </a:endParaRPr>
          </a:p>
        </p:txBody>
      </p:sp>
      <p:pic>
        <p:nvPicPr>
          <p:cNvPr id="16" name="Picture 15">
            <a:extLst>
              <a:ext uri="{FF2B5EF4-FFF2-40B4-BE49-F238E27FC236}">
                <a16:creationId xmlns:a16="http://schemas.microsoft.com/office/drawing/2014/main" id="{BEEB7CDA-1F59-324A-368B-1FDAC10F843F}"/>
              </a:ext>
            </a:extLst>
          </p:cNvPr>
          <p:cNvPicPr>
            <a:picLocks noChangeAspect="1"/>
          </p:cNvPicPr>
          <p:nvPr/>
        </p:nvPicPr>
        <p:blipFill>
          <a:blip r:embed="rId4"/>
          <a:stretch>
            <a:fillRect/>
          </a:stretch>
        </p:blipFill>
        <p:spPr>
          <a:xfrm>
            <a:off x="550098" y="4175048"/>
            <a:ext cx="5363033" cy="2547422"/>
          </a:xfrm>
          <a:prstGeom prst="rect">
            <a:avLst/>
          </a:prstGeom>
        </p:spPr>
      </p:pic>
    </p:spTree>
    <p:extLst>
      <p:ext uri="{BB962C8B-B14F-4D97-AF65-F5344CB8AC3E}">
        <p14:creationId xmlns:p14="http://schemas.microsoft.com/office/powerpoint/2010/main" val="314420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451" y="5310360"/>
            <a:ext cx="10803037" cy="420564"/>
          </a:xfrm>
          <a:prstGeom prst="rect">
            <a:avLst/>
          </a:prstGeom>
          <a:noFill/>
        </p:spPr>
        <p:txBody>
          <a:bodyPr wrap="square" rtlCol="0">
            <a:spAutoFit/>
          </a:bodyPr>
          <a:lstStyle/>
          <a:p>
            <a:r>
              <a:rPr lang="en-GB" sz="2133" b="1">
                <a:solidFill>
                  <a:schemeClr val="tx1">
                    <a:lumMod val="75000"/>
                    <a:lumOff val="25000"/>
                  </a:schemeClr>
                </a:solidFill>
                <a:latin typeface="Arial" panose="020B0604020202020204" pitchFamily="34" charset="0"/>
                <a:cs typeface="Arial" panose="020B0604020202020204" pitchFamily="34" charset="0"/>
              </a:rPr>
              <a:t>Web</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2"/>
              </a:rPr>
              <a:t>lancashireandsouthcumbria.icb.nhs.uk</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Facebook</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3"/>
              </a:rPr>
              <a:t>@LSCICB </a:t>
            </a:r>
            <a:r>
              <a:rPr lang="en-GB" sz="2133">
                <a:solidFill>
                  <a:schemeClr val="tx1">
                    <a:lumMod val="75000"/>
                    <a:lumOff val="25000"/>
                  </a:schemeClr>
                </a:solidFill>
                <a:latin typeface="Arial" panose="020B0604020202020204" pitchFamily="34" charset="0"/>
                <a:cs typeface="Arial" panose="020B0604020202020204" pitchFamily="34" charset="0"/>
              </a:rPr>
              <a:t> | </a:t>
            </a:r>
            <a:r>
              <a:rPr lang="en-GB" sz="2133" b="1">
                <a:solidFill>
                  <a:schemeClr val="tx1">
                    <a:lumMod val="75000"/>
                    <a:lumOff val="25000"/>
                  </a:schemeClr>
                </a:solidFill>
                <a:latin typeface="Arial" panose="020B0604020202020204" pitchFamily="34" charset="0"/>
                <a:cs typeface="Arial" panose="020B0604020202020204" pitchFamily="34" charset="0"/>
              </a:rPr>
              <a:t>Twitter</a:t>
            </a:r>
            <a:r>
              <a:rPr lang="en-GB" sz="2133">
                <a:solidFill>
                  <a:schemeClr val="tx1">
                    <a:lumMod val="75000"/>
                    <a:lumOff val="25000"/>
                  </a:schemeClr>
                </a:solidFill>
                <a:latin typeface="Arial" panose="020B0604020202020204" pitchFamily="34" charset="0"/>
                <a:cs typeface="Arial" panose="020B0604020202020204" pitchFamily="34" charset="0"/>
              </a:rPr>
              <a:t> </a:t>
            </a:r>
            <a:r>
              <a:rPr lang="en-GB" sz="2133">
                <a:solidFill>
                  <a:schemeClr val="tx1">
                    <a:lumMod val="75000"/>
                    <a:lumOff val="25000"/>
                  </a:schemeClr>
                </a:solidFill>
                <a:latin typeface="Arial" panose="020B0604020202020204" pitchFamily="34" charset="0"/>
                <a:cs typeface="Arial" panose="020B0604020202020204" pitchFamily="34" charset="0"/>
                <a:hlinkClick r:id="rId4"/>
              </a:rPr>
              <a:t>@LSCICB</a:t>
            </a:r>
            <a:endParaRPr lang="en-GB" sz="2133">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86451" y="4817731"/>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360" y="2484966"/>
            <a:ext cx="2875280" cy="1888067"/>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19</a:t>
            </a:fld>
            <a:endParaRPr lang="en-GB"/>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85678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5B3F4B-B0DB-37AC-86F8-1F4FF2659BD9}"/>
              </a:ext>
            </a:extLst>
          </p:cNvPr>
          <p:cNvSpPr>
            <a:spLocks noGrp="1"/>
          </p:cNvSpPr>
          <p:nvPr>
            <p:ph idx="1"/>
          </p:nvPr>
        </p:nvSpPr>
        <p:spPr>
          <a:xfrm>
            <a:off x="475806" y="1176338"/>
            <a:ext cx="11524975" cy="5484641"/>
          </a:xfrm>
        </p:spPr>
        <p:txBody>
          <a:bodyPr vert="horz" lIns="91440" tIns="45720" rIns="91440" bIns="45720" rtlCol="0" anchor="t">
            <a:noAutofit/>
          </a:bodyPr>
          <a:lstStyle/>
          <a:p>
            <a:pPr algn="just">
              <a:spcBef>
                <a:spcPts val="600"/>
              </a:spcBef>
            </a:pPr>
            <a:endParaRPr lang="en-GB" sz="1050">
              <a:solidFill>
                <a:srgbClr val="000000"/>
              </a:solidFill>
              <a:latin typeface="Abadi Extra Light"/>
              <a:ea typeface="Calibri"/>
            </a:endParaRPr>
          </a:p>
          <a:p>
            <a:pPr algn="just">
              <a:spcBef>
                <a:spcPts val="600"/>
              </a:spcBef>
            </a:pPr>
            <a:r>
              <a:rPr lang="en-GB" sz="1050">
                <a:solidFill>
                  <a:srgbClr val="000000"/>
                </a:solidFill>
                <a:latin typeface="Abadi Extra Light"/>
                <a:ea typeface="Calibri"/>
              </a:rPr>
              <a:t>The Integrated Primary Care Performance Report is produced each month to provide the latest position against key strategic primary care published performance metrics. The report contains the most recent data available at the time of writing and it should be noted that this can vary between metrics.</a:t>
            </a:r>
          </a:p>
          <a:p>
            <a:pPr algn="just">
              <a:spcBef>
                <a:spcPts val="600"/>
              </a:spcBef>
            </a:pPr>
            <a:r>
              <a:rPr lang="en-GB" sz="1050">
                <a:solidFill>
                  <a:srgbClr val="000000"/>
                </a:solidFill>
                <a:latin typeface="Abadi Extra Light" panose="020B0204020104020204" pitchFamily="34" charset="0"/>
                <a:ea typeface="Calibri" panose="020F0502020204030204" pitchFamily="34" charset="0"/>
              </a:rPr>
              <a:t>The report consists of a Summary and Benchmarking table (slide 3) followed by a more detailed overview of each metric displayed on a separate pages. </a:t>
            </a:r>
          </a:p>
          <a:p>
            <a:pPr algn="just">
              <a:lnSpc>
                <a:spcPct val="100000"/>
              </a:lnSpc>
              <a:spcBef>
                <a:spcPts val="600"/>
              </a:spcBef>
            </a:pPr>
            <a:r>
              <a:rPr lang="en-GB" sz="1050">
                <a:solidFill>
                  <a:srgbClr val="000000"/>
                </a:solidFill>
                <a:latin typeface="Abadi Extra Light" panose="020B0204020104020204" pitchFamily="34" charset="0"/>
                <a:ea typeface="Calibri" panose="020F0502020204030204" pitchFamily="34" charset="0"/>
              </a:rPr>
              <a:t>The IPCPR, and the metrics contained within, is received/considered by several groups and Committees within the ICB:</a:t>
            </a:r>
          </a:p>
          <a:p>
            <a:pPr marL="450850" lvl="1" algn="just">
              <a:lnSpc>
                <a:spcPct val="100000"/>
              </a:lnSpc>
              <a:spcBef>
                <a:spcPts val="0"/>
              </a:spcBef>
            </a:pPr>
            <a:r>
              <a:rPr lang="en-GB" sz="1050" b="1">
                <a:solidFill>
                  <a:schemeClr val="tx1">
                    <a:lumMod val="75000"/>
                    <a:lumOff val="25000"/>
                  </a:schemeClr>
                </a:solidFill>
                <a:latin typeface="Abadi Extra Light"/>
                <a:ea typeface="Calibri"/>
              </a:rPr>
              <a:t>Groups:</a:t>
            </a:r>
            <a:r>
              <a:rPr lang="en-GB" sz="1050">
                <a:solidFill>
                  <a:schemeClr val="tx1">
                    <a:lumMod val="75000"/>
                    <a:lumOff val="25000"/>
                  </a:schemeClr>
                </a:solidFill>
                <a:latin typeface="Abadi Extra Light"/>
                <a:ea typeface="Calibri"/>
              </a:rPr>
              <a:t>,</a:t>
            </a:r>
          </a:p>
          <a:p>
            <a:pPr marL="222250" lvl="1" indent="0" algn="just">
              <a:lnSpc>
                <a:spcPct val="100000"/>
              </a:lnSpc>
              <a:spcBef>
                <a:spcPts val="0"/>
              </a:spcBef>
              <a:buNone/>
            </a:pPr>
            <a:endParaRPr lang="en-GB" sz="1050">
              <a:solidFill>
                <a:schemeClr val="tx1">
                  <a:lumMod val="75000"/>
                  <a:lumOff val="25000"/>
                </a:schemeClr>
              </a:solidFill>
              <a:latin typeface="Abadi Extra Light"/>
              <a:ea typeface="Calibri"/>
            </a:endParaRPr>
          </a:p>
          <a:p>
            <a:pPr marL="222250" lvl="1" indent="0" algn="just">
              <a:lnSpc>
                <a:spcPct val="100000"/>
              </a:lnSpc>
              <a:spcBef>
                <a:spcPts val="0"/>
              </a:spcBef>
              <a:buNone/>
            </a:pPr>
            <a:endParaRPr lang="en-GB" sz="1050">
              <a:solidFill>
                <a:schemeClr val="tx1">
                  <a:lumMod val="75000"/>
                  <a:lumOff val="25000"/>
                </a:schemeClr>
              </a:solidFill>
              <a:latin typeface="Abadi Extra Light"/>
              <a:ea typeface="Calibri"/>
            </a:endParaRPr>
          </a:p>
          <a:p>
            <a:pPr marL="450850" lvl="1" algn="just">
              <a:lnSpc>
                <a:spcPct val="100000"/>
              </a:lnSpc>
              <a:spcBef>
                <a:spcPts val="0"/>
              </a:spcBef>
            </a:pPr>
            <a:endParaRPr lang="en-GB" sz="1050" b="1">
              <a:solidFill>
                <a:schemeClr val="tx1">
                  <a:lumMod val="75000"/>
                  <a:lumOff val="25000"/>
                </a:schemeClr>
              </a:solidFill>
              <a:latin typeface="Abadi Extra Light"/>
              <a:ea typeface="Calibri"/>
            </a:endParaRPr>
          </a:p>
          <a:p>
            <a:pPr marL="450850" lvl="1" algn="just">
              <a:lnSpc>
                <a:spcPct val="100000"/>
              </a:lnSpc>
              <a:spcBef>
                <a:spcPts val="0"/>
              </a:spcBef>
            </a:pPr>
            <a:endParaRPr lang="en-GB" sz="1050" b="1">
              <a:solidFill>
                <a:schemeClr val="tx1">
                  <a:lumMod val="75000"/>
                  <a:lumOff val="25000"/>
                </a:schemeClr>
              </a:solidFill>
              <a:latin typeface="Abadi Extra Light"/>
              <a:ea typeface="Calibri"/>
            </a:endParaRPr>
          </a:p>
          <a:p>
            <a:pPr marL="450850" lvl="1" algn="just">
              <a:lnSpc>
                <a:spcPct val="100000"/>
              </a:lnSpc>
              <a:spcBef>
                <a:spcPts val="0"/>
              </a:spcBef>
            </a:pPr>
            <a:r>
              <a:rPr lang="en-GB" sz="1050" b="1">
                <a:solidFill>
                  <a:schemeClr val="tx1">
                    <a:lumMod val="75000"/>
                    <a:lumOff val="25000"/>
                  </a:schemeClr>
                </a:solidFill>
                <a:latin typeface="Abadi Extra Light"/>
                <a:ea typeface="Calibri"/>
              </a:rPr>
              <a:t>Committees:   </a:t>
            </a:r>
          </a:p>
          <a:p>
            <a:pPr lvl="2" algn="just">
              <a:lnSpc>
                <a:spcPct val="100000"/>
              </a:lnSpc>
              <a:spcBef>
                <a:spcPts val="200"/>
              </a:spcBef>
              <a:spcAft>
                <a:spcPts val="200"/>
              </a:spcAft>
              <a:buFont typeface="Wingdings" panose="05000000000000000000" pitchFamily="2" charset="2"/>
              <a:buChar char="Ø"/>
            </a:pPr>
            <a:r>
              <a:rPr lang="en-GB" sz="1050">
                <a:solidFill>
                  <a:schemeClr val="tx1">
                    <a:lumMod val="75000"/>
                    <a:lumOff val="25000"/>
                  </a:schemeClr>
                </a:solidFill>
                <a:latin typeface="Abadi Extra Light"/>
                <a:ea typeface="Calibri"/>
              </a:rPr>
              <a:t>Executive Committee</a:t>
            </a:r>
          </a:p>
          <a:p>
            <a:pPr lvl="2" algn="just">
              <a:lnSpc>
                <a:spcPct val="100000"/>
              </a:lnSpc>
              <a:spcBef>
                <a:spcPts val="200"/>
              </a:spcBef>
              <a:spcAft>
                <a:spcPts val="200"/>
              </a:spcAft>
              <a:buFont typeface="Wingdings" panose="05000000000000000000" pitchFamily="2" charset="2"/>
              <a:buChar char="Ø"/>
            </a:pPr>
            <a:r>
              <a:rPr lang="en-GB" sz="1050">
                <a:solidFill>
                  <a:schemeClr val="tx1">
                    <a:lumMod val="75000"/>
                    <a:lumOff val="25000"/>
                  </a:schemeClr>
                </a:solidFill>
                <a:latin typeface="Abadi Extra Light"/>
                <a:ea typeface="Calibri"/>
              </a:rPr>
              <a:t>Primary Care Contracts Sub Committee</a:t>
            </a:r>
          </a:p>
          <a:p>
            <a:pPr lvl="2" algn="just">
              <a:lnSpc>
                <a:spcPct val="100000"/>
              </a:lnSpc>
              <a:spcBef>
                <a:spcPts val="200"/>
              </a:spcBef>
              <a:spcAft>
                <a:spcPts val="200"/>
              </a:spcAft>
              <a:buFont typeface="Wingdings" panose="05000000000000000000" pitchFamily="2" charset="2"/>
              <a:buChar char="Ø"/>
            </a:pPr>
            <a:r>
              <a:rPr lang="en-GB" sz="1050">
                <a:solidFill>
                  <a:schemeClr val="tx1">
                    <a:lumMod val="75000"/>
                    <a:lumOff val="25000"/>
                  </a:schemeClr>
                </a:solidFill>
                <a:latin typeface="Abadi Extra Light"/>
                <a:ea typeface="Calibri"/>
              </a:rPr>
              <a:t>Quality &amp; Outcomes Committee (QOC).  N.B. - The QOC receives the </a:t>
            </a:r>
            <a:r>
              <a:rPr lang="en-US" sz="1050">
                <a:solidFill>
                  <a:schemeClr val="tx1">
                    <a:lumMod val="75000"/>
                    <a:lumOff val="25000"/>
                  </a:schemeClr>
                </a:solidFill>
                <a:latin typeface="Abadi Extra Light"/>
                <a:ea typeface="Calibri"/>
              </a:rPr>
              <a:t>3A’s report which includes a summary of the </a:t>
            </a:r>
            <a:r>
              <a:rPr lang="en-GB" sz="1050">
                <a:solidFill>
                  <a:schemeClr val="tx1">
                    <a:lumMod val="75000"/>
                    <a:lumOff val="25000"/>
                  </a:schemeClr>
                </a:solidFill>
                <a:latin typeface="Abadi Extra Light"/>
                <a:ea typeface="Calibri"/>
              </a:rPr>
              <a:t>IPCPR and </a:t>
            </a:r>
            <a:r>
              <a:rPr lang="en-US" sz="1050">
                <a:solidFill>
                  <a:schemeClr val="tx1">
                    <a:lumMod val="75000"/>
                    <a:lumOff val="25000"/>
                  </a:schemeClr>
                </a:solidFill>
                <a:latin typeface="Abadi Extra Light"/>
                <a:ea typeface="Calibri"/>
              </a:rPr>
              <a:t>the full </a:t>
            </a:r>
            <a:r>
              <a:rPr lang="en-GB" sz="1050">
                <a:solidFill>
                  <a:schemeClr val="tx1">
                    <a:lumMod val="75000"/>
                    <a:lumOff val="25000"/>
                  </a:schemeClr>
                </a:solidFill>
                <a:latin typeface="Abadi Extra Light"/>
                <a:ea typeface="Calibri"/>
              </a:rPr>
              <a:t>IPCPR</a:t>
            </a:r>
            <a:r>
              <a:rPr lang="en-US" sz="1050">
                <a:solidFill>
                  <a:schemeClr val="tx1">
                    <a:lumMod val="75000"/>
                    <a:lumOff val="25000"/>
                  </a:schemeClr>
                </a:solidFill>
                <a:latin typeface="Abadi Extra Light"/>
                <a:ea typeface="Calibri"/>
              </a:rPr>
              <a:t> is appended.  The QOC also receives extracts and details of any metrics/performance areas as escalated by the </a:t>
            </a:r>
            <a:r>
              <a:rPr lang="en-GB" sz="1050">
                <a:solidFill>
                  <a:schemeClr val="tx1">
                    <a:lumMod val="75000"/>
                    <a:lumOff val="25000"/>
                  </a:schemeClr>
                </a:solidFill>
                <a:latin typeface="Abadi Extra Light"/>
                <a:ea typeface="Calibri"/>
              </a:rPr>
              <a:t>Primary Care Quality Group (f</a:t>
            </a:r>
            <a:r>
              <a:rPr lang="en-US" sz="1050" err="1">
                <a:solidFill>
                  <a:schemeClr val="tx1">
                    <a:lumMod val="75000"/>
                    <a:lumOff val="25000"/>
                  </a:schemeClr>
                </a:solidFill>
                <a:latin typeface="Abadi Extra Light"/>
                <a:ea typeface="Calibri"/>
              </a:rPr>
              <a:t>igures</a:t>
            </a:r>
            <a:r>
              <a:rPr lang="en-US" sz="1050">
                <a:solidFill>
                  <a:schemeClr val="tx1">
                    <a:lumMod val="75000"/>
                    <a:lumOff val="25000"/>
                  </a:schemeClr>
                </a:solidFill>
                <a:latin typeface="Abadi Extra Light"/>
                <a:ea typeface="Calibri"/>
              </a:rPr>
              <a:t> / reports would not go automatically for information).</a:t>
            </a:r>
          </a:p>
          <a:p>
            <a:pPr lvl="2" algn="just">
              <a:lnSpc>
                <a:spcPct val="100000"/>
              </a:lnSpc>
              <a:spcBef>
                <a:spcPts val="200"/>
              </a:spcBef>
              <a:spcAft>
                <a:spcPts val="200"/>
              </a:spcAft>
              <a:buFont typeface="Wingdings" panose="05000000000000000000" pitchFamily="2" charset="2"/>
              <a:buChar char="Ø"/>
            </a:pPr>
            <a:r>
              <a:rPr lang="en-GB" sz="1050">
                <a:solidFill>
                  <a:schemeClr val="tx1">
                    <a:lumMod val="75000"/>
                    <a:lumOff val="25000"/>
                  </a:schemeClr>
                </a:solidFill>
                <a:latin typeface="Abadi Extra Light"/>
                <a:ea typeface="Calibri"/>
              </a:rPr>
              <a:t>Although the Finance and Contracting Committee does not routinely receive this report the Committee receives the same metric data and a summary narrative within its own reports.</a:t>
            </a:r>
          </a:p>
          <a:p>
            <a:pPr marL="0" indent="0" algn="just">
              <a:lnSpc>
                <a:spcPct val="100000"/>
              </a:lnSpc>
              <a:spcBef>
                <a:spcPts val="0"/>
              </a:spcBef>
              <a:buNone/>
            </a:pPr>
            <a:endParaRPr lang="en-US" sz="1050">
              <a:solidFill>
                <a:srgbClr val="000000"/>
              </a:solidFill>
              <a:latin typeface="Abadi Extra Light" panose="020B0204020104020204" pitchFamily="34" charset="0"/>
              <a:ea typeface="Calibri" panose="020F0502020204030204" pitchFamily="34" charset="0"/>
            </a:endParaRPr>
          </a:p>
          <a:p>
            <a:pPr marL="0" indent="0" algn="just">
              <a:lnSpc>
                <a:spcPct val="100000"/>
              </a:lnSpc>
              <a:spcBef>
                <a:spcPts val="0"/>
              </a:spcBef>
              <a:buNone/>
            </a:pPr>
            <a:r>
              <a:rPr lang="en-US" sz="1050" b="1">
                <a:solidFill>
                  <a:schemeClr val="tx1">
                    <a:lumMod val="75000"/>
                    <a:lumOff val="25000"/>
                  </a:schemeClr>
                </a:solidFill>
                <a:latin typeface="Abadi Extra Light" panose="020B0204020104020204" pitchFamily="34" charset="0"/>
                <a:ea typeface="Calibri" panose="020F0502020204030204" pitchFamily="34" charset="0"/>
              </a:rPr>
              <a:t>For the May 2025 report the following should be noted:</a:t>
            </a:r>
          </a:p>
          <a:p>
            <a:pPr algn="just">
              <a:lnSpc>
                <a:spcPct val="100000"/>
              </a:lnSpc>
              <a:spcBef>
                <a:spcPts val="0"/>
              </a:spcBef>
            </a:pPr>
            <a:endParaRPr lang="en-GB" sz="1050">
              <a:latin typeface="Abadi Extra Light" panose="020B0204020104020204" pitchFamily="34" charset="0"/>
            </a:endParaRPr>
          </a:p>
          <a:p>
            <a:pPr marL="0" indent="0" algn="just">
              <a:lnSpc>
                <a:spcPct val="100000"/>
              </a:lnSpc>
              <a:spcBef>
                <a:spcPts val="0"/>
              </a:spcBef>
              <a:buNone/>
            </a:pPr>
            <a:r>
              <a:rPr lang="en-GB" sz="1050" b="1" kern="100">
                <a:effectLst/>
                <a:latin typeface="Abadi Extra Light" panose="020B0204020104020204" pitchFamily="34" charset="0"/>
                <a:ea typeface="Aptos" panose="020B0004020202020204" pitchFamily="34" charset="0"/>
                <a:cs typeface="Times New Roman" panose="02020603050405020304" pitchFamily="18" charset="0"/>
              </a:rPr>
              <a:t>May 2025 Report-  Points of Note:</a:t>
            </a:r>
          </a:p>
          <a:p>
            <a:pPr>
              <a:spcBef>
                <a:spcPts val="300"/>
              </a:spcBef>
            </a:pPr>
            <a:r>
              <a:rPr lang="en-GB" sz="1050">
                <a:latin typeface="Abadi Extra Light" panose="020B0204020104020204" pitchFamily="34" charset="0"/>
              </a:rPr>
              <a:t>The </a:t>
            </a:r>
            <a:r>
              <a:rPr lang="en-GB" sz="1050" b="1">
                <a:latin typeface="Abadi Extra Light" panose="020B0204020104020204" pitchFamily="34" charset="0"/>
              </a:rPr>
              <a:t>number of general practice appointments </a:t>
            </a:r>
            <a:r>
              <a:rPr lang="en-GB" sz="1050">
                <a:latin typeface="Abadi Extra Light" panose="020B0204020104020204" pitchFamily="34" charset="0"/>
              </a:rPr>
              <a:t>increased in February by 27,825 and LSC’s cumulative total from April 2024 – February 2025 is now 191,243 above plan.</a:t>
            </a:r>
          </a:p>
          <a:p>
            <a:pPr>
              <a:spcBef>
                <a:spcPts val="300"/>
              </a:spcBef>
            </a:pPr>
            <a:r>
              <a:rPr lang="en-GB" sz="1050">
                <a:latin typeface="Abadi Extra Light" panose="020B0204020104020204" pitchFamily="34" charset="0"/>
              </a:rPr>
              <a:t>The </a:t>
            </a:r>
            <a:r>
              <a:rPr lang="en-GB" sz="1050" b="1">
                <a:latin typeface="Abadi Extra Light" panose="020B0204020104020204" pitchFamily="34" charset="0"/>
              </a:rPr>
              <a:t>Acute Respiratory Infection (ARI) Hub scheme </a:t>
            </a:r>
            <a:r>
              <a:rPr lang="en-GB" sz="1050">
                <a:latin typeface="Abadi Extra Light" panose="020B0204020104020204" pitchFamily="34" charset="0"/>
              </a:rPr>
              <a:t>ceased at the end of March delivering a total of </a:t>
            </a:r>
            <a:r>
              <a:rPr lang="en-US" sz="1050">
                <a:latin typeface="Abadi Extra Light" panose="020B0204020104020204" pitchFamily="34" charset="0"/>
              </a:rPr>
              <a:t>82,400 appointments (94% of its planned activity) and achieving its objectives of increasing capacity in the System, treating individuals with mild to moderate chest infections and reducing attendance at Accident &amp; Emergency departments.</a:t>
            </a:r>
          </a:p>
          <a:p>
            <a:pPr>
              <a:spcBef>
                <a:spcPts val="300"/>
              </a:spcBef>
            </a:pPr>
            <a:r>
              <a:rPr lang="en-GB" sz="1050">
                <a:latin typeface="Abadi Extra Light" panose="020B0204020104020204" pitchFamily="34" charset="0"/>
              </a:rPr>
              <a:t>Following a </a:t>
            </a:r>
            <a:r>
              <a:rPr lang="en-GB" sz="1050" b="1">
                <a:latin typeface="Abadi Extra Light" panose="020B0204020104020204" pitchFamily="34" charset="0"/>
              </a:rPr>
              <a:t>CQC review </a:t>
            </a:r>
            <a:r>
              <a:rPr lang="en-GB" sz="1050">
                <a:latin typeface="Abadi Extra Light" panose="020B0204020104020204" pitchFamily="34" charset="0"/>
              </a:rPr>
              <a:t>of quality at  a practice within Chorley &amp; South Ribble, the practice has been upgraded to requires improvement from inadequate. </a:t>
            </a:r>
          </a:p>
          <a:p>
            <a:pPr>
              <a:spcBef>
                <a:spcPts val="300"/>
              </a:spcBef>
            </a:pPr>
            <a:r>
              <a:rPr lang="en-GB" sz="1050">
                <a:latin typeface="Abadi Extra Light" panose="020B0204020104020204" pitchFamily="34" charset="0"/>
              </a:rPr>
              <a:t>The </a:t>
            </a:r>
            <a:r>
              <a:rPr lang="en-GB" sz="1050" b="1">
                <a:latin typeface="Abadi Extra Light" panose="020B0204020104020204" pitchFamily="34" charset="0"/>
              </a:rPr>
              <a:t>units of dental activity</a:t>
            </a:r>
            <a:r>
              <a:rPr lang="en-GB" sz="1050">
                <a:latin typeface="Abadi Extra Light" panose="020B0204020104020204" pitchFamily="34" charset="0"/>
              </a:rPr>
              <a:t> delivered as a proportion of UDA’s reduced in January and February below planned levels.  . The cause of this is unclear but will be reviewed in greater detail when the finalised March activity data is available. </a:t>
            </a:r>
          </a:p>
          <a:p>
            <a:pPr>
              <a:spcBef>
                <a:spcPts val="300"/>
              </a:spcBef>
            </a:pPr>
            <a:r>
              <a:rPr lang="en-US" sz="1050">
                <a:latin typeface="Abadi Extra Light" panose="020B0204020104020204" pitchFamily="34" charset="0"/>
              </a:rPr>
              <a:t>January 2025 saw the highest number of </a:t>
            </a:r>
            <a:r>
              <a:rPr lang="en-US" sz="1050" b="1">
                <a:latin typeface="Abadi Extra Light" panose="020B0204020104020204" pitchFamily="34" charset="0"/>
              </a:rPr>
              <a:t>Community Pharmacy clinical pathway consultations </a:t>
            </a:r>
            <a:r>
              <a:rPr lang="en-US" sz="1050">
                <a:latin typeface="Abadi Extra Light" panose="020B0204020104020204" pitchFamily="34" charset="0"/>
              </a:rPr>
              <a:t>(8,966) delivered in LSC since the start of the service in January 2024, it is noted that activity levels have been starting to increase since November.</a:t>
            </a:r>
          </a:p>
          <a:p>
            <a:pPr algn="just">
              <a:spcBef>
                <a:spcPts val="600"/>
              </a:spcBef>
            </a:pPr>
            <a:endParaRPr lang="en-GB" sz="1050" b="1">
              <a:latin typeface="Abadi Extra Light" panose="020B0204020104020204" pitchFamily="34" charset="0"/>
              <a:ea typeface="Calibri" panose="020F0502020204030204" pitchFamily="34" charset="0"/>
              <a:cs typeface="Times New Roman" panose="02020603050405020304" pitchFamily="18" charset="0"/>
            </a:endParaRPr>
          </a:p>
          <a:p>
            <a:pPr algn="just"/>
            <a:endParaRPr lang="en-GB" sz="1050"/>
          </a:p>
        </p:txBody>
      </p:sp>
      <p:sp>
        <p:nvSpPr>
          <p:cNvPr id="4" name="Slide Number Placeholder 3">
            <a:extLst>
              <a:ext uri="{FF2B5EF4-FFF2-40B4-BE49-F238E27FC236}">
                <a16:creationId xmlns:a16="http://schemas.microsoft.com/office/drawing/2014/main" id="{FE3A3310-FE10-D37B-A390-98F25C18BE04}"/>
              </a:ext>
            </a:extLst>
          </p:cNvPr>
          <p:cNvSpPr>
            <a:spLocks noGrp="1"/>
          </p:cNvSpPr>
          <p:nvPr>
            <p:ph type="sldNum" sz="quarter" idx="12"/>
          </p:nvPr>
        </p:nvSpPr>
        <p:spPr/>
        <p:txBody>
          <a:bodyPr/>
          <a:lstStyle/>
          <a:p>
            <a:fld id="{507B77E4-D16E-4E80-BECE-B10ACE50DA11}" type="slidenum">
              <a:rPr lang="en-GB" smtClean="0"/>
              <a:pPr/>
              <a:t>2</a:t>
            </a:fld>
            <a:endParaRPr lang="en-GB"/>
          </a:p>
        </p:txBody>
      </p:sp>
      <p:sp>
        <p:nvSpPr>
          <p:cNvPr id="5" name="Title 1">
            <a:extLst>
              <a:ext uri="{FF2B5EF4-FFF2-40B4-BE49-F238E27FC236}">
                <a16:creationId xmlns:a16="http://schemas.microsoft.com/office/drawing/2014/main" id="{D8B4D04A-9C59-D1E2-D5FB-9C6B5C96EA64}"/>
              </a:ext>
            </a:extLst>
          </p:cNvPr>
          <p:cNvSpPr>
            <a:spLocks noGrp="1"/>
          </p:cNvSpPr>
          <p:nvPr>
            <p:ph type="title"/>
          </p:nvPr>
        </p:nvSpPr>
        <p:spPr>
          <a:xfrm>
            <a:off x="838200" y="365125"/>
            <a:ext cx="9358223" cy="354541"/>
          </a:xfrm>
        </p:spPr>
        <p:txBody>
          <a:bodyPr>
            <a:normAutofit/>
          </a:bodyPr>
          <a:lstStyle/>
          <a:p>
            <a:r>
              <a:rPr lang="en-GB" sz="1800"/>
              <a:t>Executive Summary</a:t>
            </a:r>
          </a:p>
        </p:txBody>
      </p:sp>
      <p:graphicFrame>
        <p:nvGraphicFramePr>
          <p:cNvPr id="2" name="Table 1">
            <a:extLst>
              <a:ext uri="{FF2B5EF4-FFF2-40B4-BE49-F238E27FC236}">
                <a16:creationId xmlns:a16="http://schemas.microsoft.com/office/drawing/2014/main" id="{B35F5722-186D-2620-387A-C89C2C03BF27}"/>
              </a:ext>
            </a:extLst>
          </p:cNvPr>
          <p:cNvGraphicFramePr>
            <a:graphicFrameLocks noGrp="1"/>
          </p:cNvGraphicFramePr>
          <p:nvPr>
            <p:extLst>
              <p:ext uri="{D42A27DB-BD31-4B8C-83A1-F6EECF244321}">
                <p14:modId xmlns:p14="http://schemas.microsoft.com/office/powerpoint/2010/main" val="4012300223"/>
              </p:ext>
            </p:extLst>
          </p:nvPr>
        </p:nvGraphicFramePr>
        <p:xfrm>
          <a:off x="1350478" y="2332731"/>
          <a:ext cx="10650303" cy="502920"/>
        </p:xfrm>
        <a:graphic>
          <a:graphicData uri="http://schemas.openxmlformats.org/drawingml/2006/table">
            <a:tbl>
              <a:tblPr firstRow="1" bandRow="1">
                <a:tableStyleId>{2D5ABB26-0587-4C30-8999-92F81FD0307C}</a:tableStyleId>
              </a:tblPr>
              <a:tblGrid>
                <a:gridCol w="3550101">
                  <a:extLst>
                    <a:ext uri="{9D8B030D-6E8A-4147-A177-3AD203B41FA5}">
                      <a16:colId xmlns:a16="http://schemas.microsoft.com/office/drawing/2014/main" val="2083352647"/>
                    </a:ext>
                  </a:extLst>
                </a:gridCol>
                <a:gridCol w="3550101">
                  <a:extLst>
                    <a:ext uri="{9D8B030D-6E8A-4147-A177-3AD203B41FA5}">
                      <a16:colId xmlns:a16="http://schemas.microsoft.com/office/drawing/2014/main" val="355098276"/>
                    </a:ext>
                  </a:extLst>
                </a:gridCol>
                <a:gridCol w="3550101">
                  <a:extLst>
                    <a:ext uri="{9D8B030D-6E8A-4147-A177-3AD203B41FA5}">
                      <a16:colId xmlns:a16="http://schemas.microsoft.com/office/drawing/2014/main" val="2302177365"/>
                    </a:ext>
                  </a:extLst>
                </a:gridCol>
              </a:tblGrid>
              <a:tr h="0">
                <a:tc>
                  <a:txBody>
                    <a:bodyPr/>
                    <a:lstStyle/>
                    <a:p>
                      <a:pPr marL="171450" indent="-171450">
                        <a:buFont typeface="Wingdings" panose="05000000000000000000" pitchFamily="2" charset="2"/>
                        <a:buChar char="Ø"/>
                      </a:pPr>
                      <a:r>
                        <a:rPr lang="en-GB" sz="1050" b="0">
                          <a:solidFill>
                            <a:schemeClr val="tx1">
                              <a:lumMod val="75000"/>
                              <a:lumOff val="25000"/>
                            </a:schemeClr>
                          </a:solidFill>
                          <a:latin typeface="Abadi Extra Light" panose="020B0204020104020204" pitchFamily="34" charset="0"/>
                        </a:rPr>
                        <a:t>Primary Care Services  Operational Group</a:t>
                      </a:r>
                    </a:p>
                  </a:txBody>
                  <a:tcPr/>
                </a:tc>
                <a:tc>
                  <a:txBody>
                    <a:bodyPr/>
                    <a:lstStyle/>
                    <a:p>
                      <a:pPr marL="171450" indent="-171450">
                        <a:buFont typeface="Wingdings" panose="05000000000000000000" pitchFamily="2" charset="2"/>
                        <a:buChar char="Ø"/>
                      </a:pPr>
                      <a:r>
                        <a:rPr lang="en-GB" sz="1050" b="0">
                          <a:solidFill>
                            <a:schemeClr val="tx1">
                              <a:lumMod val="75000"/>
                              <a:lumOff val="25000"/>
                            </a:schemeClr>
                          </a:solidFill>
                          <a:latin typeface="Abadi Extra Light" panose="020B0204020104020204" pitchFamily="34" charset="0"/>
                        </a:rPr>
                        <a:t>Primary Care Quality Group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lumMod val="75000"/>
                              <a:lumOff val="25000"/>
                            </a:schemeClr>
                          </a:solidFill>
                          <a:latin typeface="Abadi Extra Light" panose="020B0204020104020204" pitchFamily="34" charset="0"/>
                        </a:rPr>
                        <a:t>Medicines Safety Group</a:t>
                      </a:r>
                    </a:p>
                  </a:txBody>
                  <a:tcPr/>
                </a:tc>
                <a:extLst>
                  <a:ext uri="{0D108BD9-81ED-4DB2-BD59-A6C34878D82A}">
                    <a16:rowId xmlns:a16="http://schemas.microsoft.com/office/drawing/2014/main" val="1449312638"/>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50" b="0">
                          <a:solidFill>
                            <a:schemeClr val="tx1">
                              <a:lumMod val="75000"/>
                              <a:lumOff val="25000"/>
                            </a:schemeClr>
                          </a:solidFill>
                          <a:latin typeface="Abadi Extra Light" panose="020B0204020104020204" pitchFamily="34" charset="0"/>
                        </a:rPr>
                        <a:t>Antimicrobial Stewardship Committee </a:t>
                      </a:r>
                      <a:r>
                        <a:rPr lang="en-GB" sz="800" b="0">
                          <a:solidFill>
                            <a:schemeClr val="tx1">
                              <a:lumMod val="75000"/>
                              <a:lumOff val="25000"/>
                            </a:schemeClr>
                          </a:solidFill>
                          <a:latin typeface="Abadi Extra Light" panose="020B0204020104020204" pitchFamily="34" charset="0"/>
                        </a:rPr>
                        <a:t>(not a formal ICB committee)</a:t>
                      </a:r>
                      <a:endParaRPr lang="en-GB" sz="1050" b="0">
                        <a:solidFill>
                          <a:schemeClr val="tx1">
                            <a:lumMod val="75000"/>
                            <a:lumOff val="25000"/>
                          </a:schemeClr>
                        </a:solidFill>
                        <a:latin typeface="Abadi Extra Light" panose="020B0204020104020204" pitchFamily="34" charset="0"/>
                      </a:endParaRPr>
                    </a:p>
                  </a:txBody>
                  <a:tcPr/>
                </a:tc>
                <a:tc>
                  <a:txBody>
                    <a:bodyPr/>
                    <a:lstStyle/>
                    <a:p>
                      <a:pPr marL="171450" indent="-171450">
                        <a:buFont typeface="Wingdings" panose="05000000000000000000" pitchFamily="2" charset="2"/>
                        <a:buChar char="Ø"/>
                      </a:pPr>
                      <a:r>
                        <a:rPr lang="en-GB" sz="1050" b="0">
                          <a:solidFill>
                            <a:schemeClr val="tx1">
                              <a:lumMod val="75000"/>
                              <a:lumOff val="25000"/>
                            </a:schemeClr>
                          </a:solidFill>
                          <a:latin typeface="Abadi Extra Light" panose="020B0204020104020204" pitchFamily="34" charset="0"/>
                        </a:rPr>
                        <a:t>Primary &amp; Integrated Care Transformation Programme Group</a:t>
                      </a:r>
                    </a:p>
                  </a:txBody>
                  <a:tcPr/>
                </a:tc>
                <a:tc>
                  <a:txBody>
                    <a:bodyPr/>
                    <a:lstStyle/>
                    <a:p>
                      <a:pPr marL="171450" indent="-171450">
                        <a:buFont typeface="Wingdings" panose="05000000000000000000" pitchFamily="2" charset="2"/>
                        <a:buChar char="Ø"/>
                      </a:pPr>
                      <a:endParaRPr lang="en-GB" sz="1050" b="0">
                        <a:solidFill>
                          <a:schemeClr val="tx1">
                            <a:lumMod val="75000"/>
                            <a:lumOff val="25000"/>
                          </a:schemeClr>
                        </a:solidFill>
                        <a:latin typeface="Abadi Extra Light" panose="020B0204020104020204" pitchFamily="34" charset="0"/>
                      </a:endParaRPr>
                    </a:p>
                  </a:txBody>
                  <a:tcPr/>
                </a:tc>
                <a:extLst>
                  <a:ext uri="{0D108BD9-81ED-4DB2-BD59-A6C34878D82A}">
                    <a16:rowId xmlns:a16="http://schemas.microsoft.com/office/drawing/2014/main" val="3754364941"/>
                  </a:ext>
                </a:extLst>
              </a:tr>
            </a:tbl>
          </a:graphicData>
        </a:graphic>
      </p:graphicFrame>
    </p:spTree>
    <p:extLst>
      <p:ext uri="{BB962C8B-B14F-4D97-AF65-F5344CB8AC3E}">
        <p14:creationId xmlns:p14="http://schemas.microsoft.com/office/powerpoint/2010/main" val="23746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3871C-B68A-45CD-17C1-039421707D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603BA7-8D87-88EA-9EB4-6F2D77B8AFD7}"/>
              </a:ext>
            </a:extLst>
          </p:cNvPr>
          <p:cNvSpPr>
            <a:spLocks noGrp="1"/>
          </p:cNvSpPr>
          <p:nvPr>
            <p:ph type="sldNum" sz="quarter" idx="12"/>
          </p:nvPr>
        </p:nvSpPr>
        <p:spPr/>
        <p:txBody>
          <a:bodyPr/>
          <a:lstStyle/>
          <a:p>
            <a:fld id="{507B77E4-D16E-4E80-BECE-B10ACE50DA11}" type="slidenum">
              <a:rPr lang="en-GB" smtClean="0"/>
              <a:pPr/>
              <a:t>3</a:t>
            </a:fld>
            <a:endParaRPr lang="en-GB"/>
          </a:p>
        </p:txBody>
      </p:sp>
      <p:sp>
        <p:nvSpPr>
          <p:cNvPr id="8" name="Title 1">
            <a:extLst>
              <a:ext uri="{FF2B5EF4-FFF2-40B4-BE49-F238E27FC236}">
                <a16:creationId xmlns:a16="http://schemas.microsoft.com/office/drawing/2014/main" id="{82696504-DDD3-EE20-904A-298F25CDE251}"/>
              </a:ext>
            </a:extLst>
          </p:cNvPr>
          <p:cNvSpPr>
            <a:spLocks noGrp="1"/>
          </p:cNvSpPr>
          <p:nvPr>
            <p:ph type="title"/>
          </p:nvPr>
        </p:nvSpPr>
        <p:spPr>
          <a:xfrm>
            <a:off x="618744" y="79876"/>
            <a:ext cx="9358223" cy="354541"/>
          </a:xfrm>
        </p:spPr>
        <p:txBody>
          <a:bodyPr>
            <a:normAutofit/>
          </a:bodyPr>
          <a:lstStyle/>
          <a:p>
            <a:r>
              <a:rPr lang="en-GB" sz="1800"/>
              <a:t>Primary Care Metric Summary and Benchmarking</a:t>
            </a:r>
          </a:p>
        </p:txBody>
      </p:sp>
      <p:graphicFrame>
        <p:nvGraphicFramePr>
          <p:cNvPr id="2" name="Table 1">
            <a:extLst>
              <a:ext uri="{FF2B5EF4-FFF2-40B4-BE49-F238E27FC236}">
                <a16:creationId xmlns:a16="http://schemas.microsoft.com/office/drawing/2014/main" id="{72C4A319-1E84-7EE3-21B0-014CC0E99E37}"/>
              </a:ext>
            </a:extLst>
          </p:cNvPr>
          <p:cNvGraphicFramePr>
            <a:graphicFrameLocks noGrp="1"/>
          </p:cNvGraphicFramePr>
          <p:nvPr>
            <p:extLst>
              <p:ext uri="{D42A27DB-BD31-4B8C-83A1-F6EECF244321}">
                <p14:modId xmlns:p14="http://schemas.microsoft.com/office/powerpoint/2010/main" val="892528184"/>
              </p:ext>
            </p:extLst>
          </p:nvPr>
        </p:nvGraphicFramePr>
        <p:xfrm>
          <a:off x="618744" y="5868034"/>
          <a:ext cx="10763487" cy="853440"/>
        </p:xfrm>
        <a:graphic>
          <a:graphicData uri="http://schemas.openxmlformats.org/drawingml/2006/table">
            <a:tbl>
              <a:tblPr firstRow="1" bandRow="1">
                <a:tableStyleId>{2D5ABB26-0587-4C30-8999-92F81FD0307C}</a:tableStyleId>
              </a:tblPr>
              <a:tblGrid>
                <a:gridCol w="1195943">
                  <a:extLst>
                    <a:ext uri="{9D8B030D-6E8A-4147-A177-3AD203B41FA5}">
                      <a16:colId xmlns:a16="http://schemas.microsoft.com/office/drawing/2014/main" val="1119040050"/>
                    </a:ext>
                  </a:extLst>
                </a:gridCol>
                <a:gridCol w="2391886">
                  <a:extLst>
                    <a:ext uri="{9D8B030D-6E8A-4147-A177-3AD203B41FA5}">
                      <a16:colId xmlns:a16="http://schemas.microsoft.com/office/drawing/2014/main" val="1549968664"/>
                    </a:ext>
                  </a:extLst>
                </a:gridCol>
                <a:gridCol w="1195943">
                  <a:extLst>
                    <a:ext uri="{9D8B030D-6E8A-4147-A177-3AD203B41FA5}">
                      <a16:colId xmlns:a16="http://schemas.microsoft.com/office/drawing/2014/main" val="4207950583"/>
                    </a:ext>
                  </a:extLst>
                </a:gridCol>
                <a:gridCol w="2391886">
                  <a:extLst>
                    <a:ext uri="{9D8B030D-6E8A-4147-A177-3AD203B41FA5}">
                      <a16:colId xmlns:a16="http://schemas.microsoft.com/office/drawing/2014/main" val="3219891219"/>
                    </a:ext>
                  </a:extLst>
                </a:gridCol>
                <a:gridCol w="1195943">
                  <a:extLst>
                    <a:ext uri="{9D8B030D-6E8A-4147-A177-3AD203B41FA5}">
                      <a16:colId xmlns:a16="http://schemas.microsoft.com/office/drawing/2014/main" val="1657529015"/>
                    </a:ext>
                  </a:extLst>
                </a:gridCol>
                <a:gridCol w="2391886">
                  <a:extLst>
                    <a:ext uri="{9D8B030D-6E8A-4147-A177-3AD203B41FA5}">
                      <a16:colId xmlns:a16="http://schemas.microsoft.com/office/drawing/2014/main" val="294301630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PCCSC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rPr>
                        <a:t>Primary Care Contracts Sub Committee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QOC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Quality and Outcomes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EC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Executive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411488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PCSOG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a:solidFill>
                            <a:schemeClr val="tx1"/>
                          </a:solidFill>
                          <a:latin typeface="Abadi Extra Light" panose="020B0204020104020204" pitchFamily="34" charset="0"/>
                        </a:rPr>
                        <a:t>Primary Care Services  Operational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PCQG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Care Quality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F&amp;PC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Finance &amp; Performance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28926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rPr>
                        <a:t>PINCTPG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Primary &amp; Integrated Care Transformation Programme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MSG</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Medicines Safety Group</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033452"/>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Abadi Extra Light" panose="020B0204020104020204" pitchFamily="34" charset="0"/>
                        </a:rPr>
                        <a:t>AMSC</a:t>
                      </a:r>
                      <a:endParaRPr lang="en-GB" sz="800" b="1">
                        <a:solidFill>
                          <a:schemeClr val="bg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Abadi Extra Light" panose="020B0204020104020204" pitchFamily="34" charset="0"/>
                        </a:rPr>
                        <a:t>Antimicrobial Stewardship Committee</a:t>
                      </a:r>
                      <a:endParaRPr lang="en-GB" sz="800" b="0">
                        <a:solidFill>
                          <a:schemeClr val="tx1"/>
                        </a:solidFill>
                        <a:latin typeface="Abadi Extra Light" panose="020B020402010402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gridSpan="2" vMerge="1">
                  <a:txBody>
                    <a:bodyPr/>
                    <a:lstStyle/>
                    <a:p>
                      <a:endParaRPr lang="en-GB" sz="700" b="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GB" sz="700" b="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3754862"/>
                  </a:ext>
                </a:extLst>
              </a:tr>
            </a:tbl>
          </a:graphicData>
        </a:graphic>
      </p:graphicFrame>
      <p:sp>
        <p:nvSpPr>
          <p:cNvPr id="6" name="TextBox 5">
            <a:extLst>
              <a:ext uri="{FF2B5EF4-FFF2-40B4-BE49-F238E27FC236}">
                <a16:creationId xmlns:a16="http://schemas.microsoft.com/office/drawing/2014/main" id="{6BF05100-9282-5F10-BAD3-DAB0D052167F}"/>
              </a:ext>
            </a:extLst>
          </p:cNvPr>
          <p:cNvSpPr txBox="1"/>
          <p:nvPr/>
        </p:nvSpPr>
        <p:spPr>
          <a:xfrm>
            <a:off x="533792" y="5520016"/>
            <a:ext cx="3702916" cy="307777"/>
          </a:xfrm>
          <a:prstGeom prst="rect">
            <a:avLst/>
          </a:prstGeom>
          <a:noFill/>
        </p:spPr>
        <p:txBody>
          <a:bodyPr wrap="square" rtlCol="0">
            <a:spAutoFit/>
          </a:bodyPr>
          <a:lstStyle/>
          <a:p>
            <a:r>
              <a:rPr lang="en-GB" sz="1400">
                <a:solidFill>
                  <a:srgbClr val="0072BC"/>
                </a:solidFill>
                <a:latin typeface="+mj-lt"/>
                <a:ea typeface="+mj-ea"/>
                <a:cs typeface="+mj-cs"/>
              </a:rPr>
              <a:t>Committee / Group Acronym Key </a:t>
            </a:r>
          </a:p>
        </p:txBody>
      </p:sp>
      <p:sp>
        <p:nvSpPr>
          <p:cNvPr id="7" name="TextBox 6">
            <a:extLst>
              <a:ext uri="{FF2B5EF4-FFF2-40B4-BE49-F238E27FC236}">
                <a16:creationId xmlns:a16="http://schemas.microsoft.com/office/drawing/2014/main" id="{72CE512D-C36B-C139-B861-ACDEACAF82EF}"/>
              </a:ext>
            </a:extLst>
          </p:cNvPr>
          <p:cNvSpPr txBox="1"/>
          <p:nvPr/>
        </p:nvSpPr>
        <p:spPr>
          <a:xfrm>
            <a:off x="533792" y="4770684"/>
            <a:ext cx="11784043" cy="900246"/>
          </a:xfrm>
          <a:prstGeom prst="rect">
            <a:avLst/>
          </a:prstGeom>
          <a:noFill/>
        </p:spPr>
        <p:txBody>
          <a:bodyPr wrap="square" lIns="91440" tIns="45720" rIns="91440" bIns="45720" rtlCol="0" anchor="t">
            <a:spAutoFit/>
          </a:bodyPr>
          <a:lstStyle/>
          <a:p>
            <a:r>
              <a:rPr lang="en-GB" sz="1050" i="1">
                <a:solidFill>
                  <a:schemeClr val="tx1">
                    <a:lumMod val="50000"/>
                    <a:lumOff val="50000"/>
                  </a:schemeClr>
                </a:solidFill>
                <a:latin typeface="Abadi Extra Light"/>
              </a:rPr>
              <a:t>* The place-level colour coding shows the range of Sub ICB performance per metric;(except for metric 7); green denotes the strongest performing place and red the poorest performing, a linear colour gradient is used to show the variability between these two values.   For metric 7 (</a:t>
            </a:r>
            <a:r>
              <a:rPr lang="en-US" sz="1050" i="1">
                <a:solidFill>
                  <a:schemeClr val="tx1">
                    <a:lumMod val="50000"/>
                    <a:lumOff val="50000"/>
                  </a:schemeClr>
                </a:solidFill>
                <a:latin typeface="Abadi Extra Light"/>
              </a:rPr>
              <a:t>S044b: broad-spectrum antibiotic prescribing) the color coding denotes how far away a place is from the 10% target, anything above 10% is denoted as red.</a:t>
            </a:r>
          </a:p>
          <a:p>
            <a:endParaRPr lang="en-US" sz="1050">
              <a:latin typeface="Abadi Extra Light" panose="020B0204020104020204" pitchFamily="34" charset="0"/>
            </a:endParaRPr>
          </a:p>
          <a:p>
            <a:r>
              <a:rPr lang="en-GB" sz="1050"/>
              <a:t> </a:t>
            </a:r>
          </a:p>
          <a:p>
            <a:endParaRPr lang="en-GB" sz="1050">
              <a:cs typeface="Arial"/>
            </a:endParaRPr>
          </a:p>
        </p:txBody>
      </p:sp>
      <p:pic>
        <p:nvPicPr>
          <p:cNvPr id="21" name="Picture 20">
            <a:extLst>
              <a:ext uri="{FF2B5EF4-FFF2-40B4-BE49-F238E27FC236}">
                <a16:creationId xmlns:a16="http://schemas.microsoft.com/office/drawing/2014/main" id="{D237BC52-FA9C-3465-455A-6A94966266C6}"/>
              </a:ext>
            </a:extLst>
          </p:cNvPr>
          <p:cNvPicPr>
            <a:picLocks noChangeAspect="1"/>
          </p:cNvPicPr>
          <p:nvPr/>
        </p:nvPicPr>
        <p:blipFill>
          <a:blip r:embed="rId3"/>
          <a:stretch>
            <a:fillRect/>
          </a:stretch>
        </p:blipFill>
        <p:spPr>
          <a:xfrm>
            <a:off x="652300" y="896025"/>
            <a:ext cx="9724881" cy="3903779"/>
          </a:xfrm>
          <a:prstGeom prst="rect">
            <a:avLst/>
          </a:prstGeom>
        </p:spPr>
      </p:pic>
    </p:spTree>
    <p:extLst>
      <p:ext uri="{BB962C8B-B14F-4D97-AF65-F5344CB8AC3E}">
        <p14:creationId xmlns:p14="http://schemas.microsoft.com/office/powerpoint/2010/main" val="368892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4</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185520745"/>
              </p:ext>
            </p:extLst>
          </p:nvPr>
        </p:nvGraphicFramePr>
        <p:xfrm>
          <a:off x="6279126" y="1295401"/>
          <a:ext cx="5721655" cy="6327324"/>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480351">
                <a:tc>
                  <a:txBody>
                    <a:bodyPr/>
                    <a:lstStyle/>
                    <a:p>
                      <a:pPr algn="just"/>
                      <a:r>
                        <a:rPr lang="en-GB" sz="1050" b="1" i="0">
                          <a:solidFill>
                            <a:schemeClr val="tx1"/>
                          </a:solidFill>
                          <a:latin typeface="Abadi Extra Light" panose="020B0204020104020204" pitchFamily="34" charset="0"/>
                        </a:rPr>
                        <a:t>What does this tell us?  </a:t>
                      </a:r>
                    </a:p>
                    <a:p>
                      <a:pPr marL="88900" marR="0" lvl="0" indent="-8890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Over Dec, Jan and Feb general practice appointments remained broadly in line with plan (blue line).  </a:t>
                      </a:r>
                    </a:p>
                    <a:p>
                      <a:pPr marL="88900" marR="0" lvl="0" indent="-88900" algn="just">
                        <a:lnSpc>
                          <a:spcPct val="100000"/>
                        </a:lnSpc>
                        <a:spcBef>
                          <a:spcPts val="0"/>
                        </a:spcBef>
                        <a:spcAft>
                          <a:spcPts val="0"/>
                        </a:spcAft>
                        <a:buClrTx/>
                        <a:buSzTx/>
                        <a:buFont typeface="Arial" panose="020B0604020202020204" pitchFamily="34" charset="0"/>
                        <a:buChar char="•"/>
                      </a:pPr>
                      <a:r>
                        <a:rPr lang="en-US" sz="1000" b="0" i="0" u="none" strike="noStrike" noProof="0">
                          <a:solidFill>
                            <a:schemeClr val="tx1"/>
                          </a:solidFill>
                          <a:latin typeface="Abadi Extra Light"/>
                        </a:rPr>
                        <a:t>February’s appointment rates, although reduced from the previous month (LSC -11%), are in line with plan, which mirrors the regional and national patterns. N.B. October and November’s activity was elevated due to the influenza vaccination </a:t>
                      </a:r>
                      <a:r>
                        <a:rPr lang="en-US" sz="1000" b="0" i="0" u="none" strike="noStrike" noProof="0" err="1">
                          <a:solidFill>
                            <a:schemeClr val="tx1"/>
                          </a:solidFill>
                          <a:latin typeface="Abadi Extra Light"/>
                        </a:rPr>
                        <a:t>programme</a:t>
                      </a:r>
                      <a:r>
                        <a:rPr lang="en-US" sz="1000" b="0" i="0" u="none" strike="noStrike" noProof="0">
                          <a:solidFill>
                            <a:schemeClr val="tx1"/>
                          </a:solidFill>
                          <a:latin typeface="Abadi Extra Light"/>
                        </a:rPr>
                        <a:t> timing. </a:t>
                      </a:r>
                      <a:endParaRPr lang="en-GB"/>
                    </a:p>
                    <a:p>
                      <a:pPr marL="88900" marR="0" lvl="0" indent="-88900" algn="just">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Overall, for the year to date </a:t>
                      </a:r>
                      <a:r>
                        <a:rPr lang="en-GB" sz="1000" b="0" i="0" u="none" strike="noStrike" noProof="0">
                          <a:solidFill>
                            <a:schemeClr val="tx1"/>
                          </a:solidFill>
                          <a:latin typeface="Abadi Extra Light"/>
                        </a:rPr>
                        <a:t>(Apr-Feb),  over 10.2M general practice appointments have been delivered, which is 191,243 above plan</a:t>
                      </a:r>
                      <a:r>
                        <a:rPr lang="en-GB" sz="1000" kern="1200">
                          <a:solidFill>
                            <a:schemeClr val="tx1"/>
                          </a:solidFill>
                          <a:effectLst/>
                          <a:latin typeface="Abadi Extra Light"/>
                          <a:ea typeface="+mn-ea"/>
                          <a:cs typeface="+mn-cs"/>
                        </a:rPr>
                        <a:t>(darker blue bar).</a:t>
                      </a:r>
                      <a:endParaRPr lang="en-GB"/>
                    </a:p>
                    <a:p>
                      <a:pPr marL="88900" marR="0" lvl="0" indent="-88900" algn="just">
                        <a:lnSpc>
                          <a:spcPct val="100000"/>
                        </a:lnSpc>
                        <a:spcBef>
                          <a:spcPts val="0"/>
                        </a:spcBef>
                        <a:spcAft>
                          <a:spcPts val="0"/>
                        </a:spcAft>
                        <a:buClrTx/>
                        <a:buSzTx/>
                        <a:buFont typeface="Arial" panose="020B0604020202020204" pitchFamily="34" charset="0"/>
                        <a:buChar char="•"/>
                      </a:pPr>
                      <a:r>
                        <a:rPr lang="en-US" sz="1000" b="0" i="0">
                          <a:solidFill>
                            <a:schemeClr val="tx1"/>
                          </a:solidFill>
                          <a:latin typeface="Abadi Extra Light"/>
                        </a:rPr>
                        <a:t>It remains that due to workforce and recruitment pressures </a:t>
                      </a:r>
                      <a:r>
                        <a:rPr lang="en-US" sz="1000" b="0" i="0" u="none" strike="noStrike" noProof="0">
                          <a:solidFill>
                            <a:srgbClr val="000000"/>
                          </a:solidFill>
                          <a:latin typeface="Abadi Extra Light"/>
                        </a:rPr>
                        <a:t>L&amp;SC has fewer FTE doctors per 10,000 weighted population than national averages. Despite this 43.5% were GP appointments, just 1.5% below the national rate..</a:t>
                      </a:r>
                    </a:p>
                    <a:p>
                      <a:pPr marL="88900" marR="0" lvl="0" indent="-88900" algn="just">
                        <a:lnSpc>
                          <a:spcPct val="100000"/>
                        </a:lnSpc>
                        <a:spcBef>
                          <a:spcPts val="0"/>
                        </a:spcBef>
                        <a:spcAft>
                          <a:spcPts val="0"/>
                        </a:spcAft>
                        <a:buClrTx/>
                        <a:buSzTx/>
                        <a:buFont typeface="Arial" panose="020B0604020202020204" pitchFamily="34" charset="0"/>
                        <a:buChar char="•"/>
                      </a:pPr>
                      <a:r>
                        <a:rPr lang="en-US" sz="1000" b="0" i="0" u="none" strike="noStrike" noProof="0">
                          <a:solidFill>
                            <a:srgbClr val="000000"/>
                          </a:solidFill>
                          <a:latin typeface="Abadi Extra Light"/>
                        </a:rPr>
                        <a:t>Relatedly </a:t>
                      </a:r>
                      <a:r>
                        <a:rPr lang="en-US" sz="1000" i="0">
                          <a:latin typeface="Abadi Extra Light"/>
                        </a:rPr>
                        <a:t>L&amp;SC offers fewer general practice appointments per head of population than the national (-15%) average.</a:t>
                      </a:r>
                      <a:endParaRPr lang="en-US"/>
                    </a:p>
                    <a:p>
                      <a:pPr marL="88900" indent="-88900" algn="just">
                        <a:buFont typeface="Arial" panose="020B0604020202020204" pitchFamily="34" charset="0"/>
                        <a:buChar char="•"/>
                      </a:pPr>
                      <a:r>
                        <a:rPr lang="en-US" sz="1000" i="0">
                          <a:latin typeface="Abadi Extra Light"/>
                        </a:rPr>
                        <a:t>L&amp;SC is however above the national averages for the proportion of face-to-face appointments (</a:t>
                      </a:r>
                      <a:r>
                        <a:rPr lang="en-US" sz="1000">
                          <a:latin typeface="Abadi Extra Light"/>
                        </a:rPr>
                        <a:t>68.7</a:t>
                      </a:r>
                      <a:r>
                        <a:rPr lang="en-US" sz="1000" i="0">
                          <a:latin typeface="Abadi Extra Light"/>
                        </a:rPr>
                        <a:t>%, compared to 64.2%).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2015489">
                <a:tc>
                  <a:txBody>
                    <a:bodyPr/>
                    <a:lstStyle/>
                    <a:p>
                      <a:pPr algn="just"/>
                      <a:r>
                        <a:rPr lang="en-GB" sz="1050" b="1" i="0">
                          <a:solidFill>
                            <a:schemeClr val="tx1"/>
                          </a:solidFill>
                          <a:latin typeface="Abadi Extra Light" panose="020B0204020104020204" pitchFamily="34" charset="0"/>
                        </a:rPr>
                        <a:t>Actions:</a:t>
                      </a:r>
                    </a:p>
                    <a:p>
                      <a:pPr marL="171450" indent="-171450" algn="just">
                        <a:buFont typeface="Arial" panose="020B0604020202020204" pitchFamily="34" charset="0"/>
                        <a:buChar char="•"/>
                      </a:pPr>
                      <a:r>
                        <a:rPr lang="en-US" sz="1000" b="0" i="0" u="none" strike="noStrike" noProof="0">
                          <a:solidFill>
                            <a:schemeClr val="tx1"/>
                          </a:solidFill>
                          <a:latin typeface="Abadi Extra Light"/>
                        </a:rPr>
                        <a:t>For 2025/26, extending access is a major focus of the newly published national GP Contract. Funding streams including QOF and CAIP are to be streamlined with funding channeled into improvements to patient access through increased online booking from October 2025.</a:t>
                      </a:r>
                    </a:p>
                    <a:p>
                      <a:pPr marL="171450" lvl="0" indent="-171450" algn="just">
                        <a:buFont typeface="Arial" panose="020B0604020202020204" pitchFamily="34" charset="0"/>
                        <a:buChar char="•"/>
                      </a:pPr>
                      <a:r>
                        <a:rPr lang="en-US" sz="1000" i="0">
                          <a:solidFill>
                            <a:schemeClr val="tx1"/>
                          </a:solidFill>
                          <a:latin typeface="Abadi Extra Light"/>
                        </a:rPr>
                        <a:t>The ICB continues to promote the modern general practice model to GPs which will increase the proportion of appointments carried out on-line and by calls. </a:t>
                      </a:r>
                      <a:endParaRPr lang="en-US"/>
                    </a:p>
                    <a:p>
                      <a:pPr marL="171450" lvl="0" indent="-171450" algn="just">
                        <a:buFont typeface="Arial" panose="020B0604020202020204" pitchFamily="34" charset="0"/>
                        <a:buChar char="•"/>
                      </a:pPr>
                      <a:r>
                        <a:rPr lang="en-US" sz="1000" b="0" i="0" u="none" strike="noStrike" noProof="0">
                          <a:solidFill>
                            <a:schemeClr val="tx1"/>
                          </a:solidFill>
                          <a:latin typeface="Abadi Extra Light"/>
                        </a:rPr>
                        <a:t>2025/26 work plans are in development </a:t>
                      </a:r>
                      <a:r>
                        <a:rPr lang="en-US" sz="1000" i="0">
                          <a:solidFill>
                            <a:schemeClr val="tx1"/>
                          </a:solidFill>
                          <a:latin typeface="Abadi Extra Light"/>
                        </a:rPr>
                        <a:t>which will support delivery of national requirements and build upon general practices' progress of implementing modern general practice and improving access.  </a:t>
                      </a:r>
                    </a:p>
                    <a:p>
                      <a:pPr marL="171450" lvl="0" indent="-171450" algn="just">
                        <a:buFont typeface="Arial" panose="020B0604020202020204" pitchFamily="34" charset="0"/>
                        <a:buChar char="•"/>
                      </a:pPr>
                      <a:r>
                        <a:rPr lang="en-US" sz="1000" i="0">
                          <a:solidFill>
                            <a:schemeClr val="tx1"/>
                          </a:solidFill>
                          <a:latin typeface="Abadi Extra Light"/>
                        </a:rPr>
                        <a:t>This includes work included identifying practices who are outliers in terms of their access and experience performance data and implementation of modern general practice and supporting 18 practices to be part of the 2025/26 GP Improvement </a:t>
                      </a:r>
                      <a:r>
                        <a:rPr lang="en-US" sz="1000" i="0" err="1">
                          <a:solidFill>
                            <a:schemeClr val="tx1"/>
                          </a:solidFill>
                          <a:latin typeface="Abadi Extra Light"/>
                        </a:rPr>
                        <a:t>Programme</a:t>
                      </a:r>
                      <a:r>
                        <a:rPr lang="en-US" sz="1000" i="0">
                          <a:solidFill>
                            <a:schemeClr val="tx1"/>
                          </a:solidFill>
                          <a:latin typeface="Abadi Extra Light"/>
                        </a:rPr>
                        <a:t> (funded by NHSE).</a:t>
                      </a:r>
                    </a:p>
                    <a:p>
                      <a:pPr marL="171450" lvl="0" indent="-171450" algn="just">
                        <a:buFont typeface="Arial" panose="020B0604020202020204" pitchFamily="34" charset="0"/>
                        <a:buChar char="•"/>
                      </a:pPr>
                      <a:r>
                        <a:rPr lang="en-US" sz="1000" i="0">
                          <a:solidFill>
                            <a:schemeClr val="tx1"/>
                          </a:solidFill>
                          <a:latin typeface="Abadi Extra Light"/>
                        </a:rPr>
                        <a:t>Where practices are identified as a negative outlier but unsuitable/unable to participate in GPIP alternative support will be considered as part of the ICB's reactive/proactive support pathways.</a:t>
                      </a:r>
                    </a:p>
                    <a:p>
                      <a:pPr marL="171450" lvl="0" indent="-171450" algn="just">
                        <a:buFont typeface="Arial" panose="020B0604020202020204" pitchFamily="34" charset="0"/>
                        <a:buChar char="•"/>
                      </a:pPr>
                      <a:r>
                        <a:rPr lang="en-US" sz="1000" i="0">
                          <a:solidFill>
                            <a:schemeClr val="tx1"/>
                          </a:solidFill>
                          <a:latin typeface="Abadi Extra Light"/>
                        </a:rPr>
                        <a:t>Acute Respiratory Infection Hubs established to increase primary care capacity have now ceased (further information and data provided overleaf). The scheme's o</a:t>
                      </a:r>
                      <a:r>
                        <a:rPr lang="en-US" sz="1000">
                          <a:latin typeface="Abadi Extra Light"/>
                        </a:rPr>
                        <a:t>bjectives of treating individuals with mild to moderate chest infections and reducing attendance at Accident &amp; Emergency departments were achieved.</a:t>
                      </a:r>
                      <a:endParaRPr lang="en-US" sz="1000" i="0">
                        <a:solidFill>
                          <a:schemeClr val="tx1"/>
                        </a:solidFill>
                        <a:latin typeface="Abadi Extra Light"/>
                      </a:endParaRPr>
                    </a:p>
                    <a:p>
                      <a:pPr marL="1714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0" kern="1200">
                        <a:solidFill>
                          <a:schemeClr val="tx1"/>
                        </a:solidFill>
                        <a:latin typeface="Abadi Extra Ligh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04804">
                <a:tc>
                  <a:txBody>
                    <a:bodyPr/>
                    <a:lstStyle/>
                    <a:p>
                      <a:pPr algn="just"/>
                      <a:r>
                        <a:rPr lang="en-GB" sz="1050" b="1" i="0">
                          <a:solidFill>
                            <a:schemeClr val="tx1"/>
                          </a:solidFill>
                          <a:latin typeface="Abadi Extra Light" panose="020B0204020104020204" pitchFamily="34" charset="0"/>
                        </a:rPr>
                        <a:t>Risks:</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00" i="0">
                          <a:solidFill>
                            <a:schemeClr val="tx1"/>
                          </a:solidFill>
                          <a:latin typeface="Abadi Extra Light"/>
                        </a:rPr>
                        <a:t>It is not possible to quantify due to online consultations data not captured in GP Appointment Data</a:t>
                      </a:r>
                    </a:p>
                    <a:p>
                      <a:pPr marL="0" marR="0" lvl="0" indent="0" algn="just">
                        <a:lnSpc>
                          <a:spcPct val="100000"/>
                        </a:lnSpc>
                        <a:spcBef>
                          <a:spcPts val="0"/>
                        </a:spcBef>
                        <a:spcAft>
                          <a:spcPts val="0"/>
                        </a:spcAft>
                        <a:buClrTx/>
                        <a:buSzTx/>
                        <a:buNone/>
                      </a:pPr>
                      <a:r>
                        <a:rPr lang="en-US" sz="1000" i="0">
                          <a:solidFill>
                            <a:schemeClr val="tx1"/>
                          </a:solidFill>
                          <a:latin typeface="Abadi Extra Light"/>
                        </a:rPr>
                        <a:t>(GPAD), therefore these appointments are ‘hidden’ from this data set. </a:t>
                      </a:r>
                      <a:endParaRPr lang="en-US"/>
                    </a:p>
                    <a:p>
                      <a:pPr algn="just"/>
                      <a:endParaRPr lang="en-GB" sz="1050" b="0" i="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617858604"/>
              </p:ext>
            </p:extLst>
          </p:nvPr>
        </p:nvGraphicFramePr>
        <p:xfrm>
          <a:off x="452964" y="2856054"/>
          <a:ext cx="5284026" cy="619760"/>
        </p:xfrm>
        <a:graphic>
          <a:graphicData uri="http://schemas.openxmlformats.org/drawingml/2006/table">
            <a:tbl>
              <a:tblPr firstRow="1" bandRow="1">
                <a:tableStyleId>{5C22544A-7EE6-4342-B048-85BDC9FD1C3A}</a:tableStyleId>
              </a:tblPr>
              <a:tblGrid>
                <a:gridCol w="480366">
                  <a:extLst>
                    <a:ext uri="{9D8B030D-6E8A-4147-A177-3AD203B41FA5}">
                      <a16:colId xmlns:a16="http://schemas.microsoft.com/office/drawing/2014/main" val="2634743259"/>
                    </a:ext>
                  </a:extLst>
                </a:gridCol>
                <a:gridCol w="480366">
                  <a:extLst>
                    <a:ext uri="{9D8B030D-6E8A-4147-A177-3AD203B41FA5}">
                      <a16:colId xmlns:a16="http://schemas.microsoft.com/office/drawing/2014/main" val="1414988195"/>
                    </a:ext>
                  </a:extLst>
                </a:gridCol>
                <a:gridCol w="480366">
                  <a:extLst>
                    <a:ext uri="{9D8B030D-6E8A-4147-A177-3AD203B41FA5}">
                      <a16:colId xmlns:a16="http://schemas.microsoft.com/office/drawing/2014/main" val="1602483377"/>
                    </a:ext>
                  </a:extLst>
                </a:gridCol>
                <a:gridCol w="480366">
                  <a:extLst>
                    <a:ext uri="{9D8B030D-6E8A-4147-A177-3AD203B41FA5}">
                      <a16:colId xmlns:a16="http://schemas.microsoft.com/office/drawing/2014/main" val="2929746958"/>
                    </a:ext>
                  </a:extLst>
                </a:gridCol>
                <a:gridCol w="480366">
                  <a:extLst>
                    <a:ext uri="{9D8B030D-6E8A-4147-A177-3AD203B41FA5}">
                      <a16:colId xmlns:a16="http://schemas.microsoft.com/office/drawing/2014/main" val="2660940487"/>
                    </a:ext>
                  </a:extLst>
                </a:gridCol>
                <a:gridCol w="480366">
                  <a:extLst>
                    <a:ext uri="{9D8B030D-6E8A-4147-A177-3AD203B41FA5}">
                      <a16:colId xmlns:a16="http://schemas.microsoft.com/office/drawing/2014/main" val="3507435902"/>
                    </a:ext>
                  </a:extLst>
                </a:gridCol>
                <a:gridCol w="480366">
                  <a:extLst>
                    <a:ext uri="{9D8B030D-6E8A-4147-A177-3AD203B41FA5}">
                      <a16:colId xmlns:a16="http://schemas.microsoft.com/office/drawing/2014/main" val="2335844761"/>
                    </a:ext>
                  </a:extLst>
                </a:gridCol>
                <a:gridCol w="480366">
                  <a:extLst>
                    <a:ext uri="{9D8B030D-6E8A-4147-A177-3AD203B41FA5}">
                      <a16:colId xmlns:a16="http://schemas.microsoft.com/office/drawing/2014/main" val="2259887316"/>
                    </a:ext>
                  </a:extLst>
                </a:gridCol>
                <a:gridCol w="480366">
                  <a:extLst>
                    <a:ext uri="{9D8B030D-6E8A-4147-A177-3AD203B41FA5}">
                      <a16:colId xmlns:a16="http://schemas.microsoft.com/office/drawing/2014/main" val="1070017833"/>
                    </a:ext>
                  </a:extLst>
                </a:gridCol>
                <a:gridCol w="480366">
                  <a:extLst>
                    <a:ext uri="{9D8B030D-6E8A-4147-A177-3AD203B41FA5}">
                      <a16:colId xmlns:a16="http://schemas.microsoft.com/office/drawing/2014/main" val="3509496752"/>
                    </a:ext>
                  </a:extLst>
                </a:gridCol>
                <a:gridCol w="48036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5761">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1305">
                <a:tc>
                  <a:txBody>
                    <a:bodyPr/>
                    <a:lstStyle/>
                    <a:p>
                      <a:pPr algn="ctr"/>
                      <a:r>
                        <a:rPr lang="en-GB" sz="800"/>
                        <a:t>5328</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4551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4573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1245795848"/>
              </p:ext>
            </p:extLst>
          </p:nvPr>
        </p:nvGraphicFramePr>
        <p:xfrm>
          <a:off x="554066" y="1044861"/>
          <a:ext cx="5358810" cy="7772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9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9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collated from general practice appointment data (GPAD) , is currently listed as 'experimental' by NHSE. It provides an incomplete measure of activity for individual GP practices. Changes in activity levels in practices may be impacted by both changes in demand and capacity. Month to month changes are frequently influenced by seasonal changes in activity, annual trend data is more helpful to provide a longitudinal comparison.</a:t>
                      </a:r>
                      <a:endParaRPr lang="en-GB" sz="9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22C59DB3-B58C-4EA9-998C-6B8E2DF214FC}"/>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graphicFrame>
        <p:nvGraphicFramePr>
          <p:cNvPr id="10" name="Table 9">
            <a:extLst>
              <a:ext uri="{FF2B5EF4-FFF2-40B4-BE49-F238E27FC236}">
                <a16:creationId xmlns:a16="http://schemas.microsoft.com/office/drawing/2014/main" id="{8976E902-1A3C-F676-914A-9E18C1D06B1B}"/>
              </a:ext>
            </a:extLst>
          </p:cNvPr>
          <p:cNvGraphicFramePr>
            <a:graphicFrameLocks noGrp="1"/>
          </p:cNvGraphicFramePr>
          <p:nvPr>
            <p:extLst>
              <p:ext uri="{D42A27DB-BD31-4B8C-83A1-F6EECF244321}">
                <p14:modId xmlns:p14="http://schemas.microsoft.com/office/powerpoint/2010/main" val="742210426"/>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 Number of general practice appointments per 10,000 weighted patients : February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6" name="TextBox 5">
            <a:extLst>
              <a:ext uri="{FF2B5EF4-FFF2-40B4-BE49-F238E27FC236}">
                <a16:creationId xmlns:a16="http://schemas.microsoft.com/office/drawing/2014/main" id="{1F2FDBDA-5537-9F12-65D5-41E41E66B3F2}"/>
              </a:ext>
            </a:extLst>
          </p:cNvPr>
          <p:cNvSpPr txBox="1"/>
          <p:nvPr/>
        </p:nvSpPr>
        <p:spPr>
          <a:xfrm>
            <a:off x="398614" y="3365914"/>
            <a:ext cx="2834751" cy="246221"/>
          </a:xfrm>
          <a:prstGeom prst="rect">
            <a:avLst/>
          </a:prstGeom>
          <a:noFill/>
        </p:spPr>
        <p:txBody>
          <a:bodyPr wrap="square" rtlCol="0">
            <a:spAutoFit/>
          </a:bodyPr>
          <a:lstStyle/>
          <a:p>
            <a:r>
              <a:rPr lang="en-GB" sz="1000">
                <a:latin typeface="Abadi Extra Light" panose="020B0204020104020204" pitchFamily="34" charset="0"/>
              </a:rPr>
              <a:t>February 2025</a:t>
            </a:r>
          </a:p>
        </p:txBody>
      </p:sp>
      <p:graphicFrame>
        <p:nvGraphicFramePr>
          <p:cNvPr id="2" name="Table 1">
            <a:extLst>
              <a:ext uri="{FF2B5EF4-FFF2-40B4-BE49-F238E27FC236}">
                <a16:creationId xmlns:a16="http://schemas.microsoft.com/office/drawing/2014/main" id="{E6087D61-EAFD-40A7-FCFF-71B1F541A5ED}"/>
              </a:ext>
            </a:extLst>
          </p:cNvPr>
          <p:cNvGraphicFramePr>
            <a:graphicFrameLocks noGrp="1"/>
          </p:cNvGraphicFramePr>
          <p:nvPr>
            <p:extLst>
              <p:ext uri="{D42A27DB-BD31-4B8C-83A1-F6EECF244321}">
                <p14:modId xmlns:p14="http://schemas.microsoft.com/office/powerpoint/2010/main" val="2526514866"/>
              </p:ext>
            </p:extLst>
          </p:nvPr>
        </p:nvGraphicFramePr>
        <p:xfrm>
          <a:off x="467412" y="3750481"/>
          <a:ext cx="1434730" cy="483979"/>
        </p:xfrm>
        <a:graphic>
          <a:graphicData uri="http://schemas.openxmlformats.org/drawingml/2006/table">
            <a:tbl>
              <a:tblPr firstRow="1" bandRow="1">
                <a:tableStyleId>{5C22544A-7EE6-4342-B048-85BDC9FD1C3A}</a:tableStyleId>
              </a:tblPr>
              <a:tblGrid>
                <a:gridCol w="504812">
                  <a:extLst>
                    <a:ext uri="{9D8B030D-6E8A-4147-A177-3AD203B41FA5}">
                      <a16:colId xmlns:a16="http://schemas.microsoft.com/office/drawing/2014/main" val="3726825925"/>
                    </a:ext>
                  </a:extLst>
                </a:gridCol>
                <a:gridCol w="469607">
                  <a:extLst>
                    <a:ext uri="{9D8B030D-6E8A-4147-A177-3AD203B41FA5}">
                      <a16:colId xmlns:a16="http://schemas.microsoft.com/office/drawing/2014/main" val="3657229042"/>
                    </a:ext>
                  </a:extLst>
                </a:gridCol>
                <a:gridCol w="460311">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700"/>
                        <a:t>4786</a:t>
                      </a:r>
                    </a:p>
                  </a:txBody>
                  <a:tcPr>
                    <a:solidFill>
                      <a:schemeClr val="bg1"/>
                    </a:solidFill>
                  </a:tcPr>
                </a:tc>
                <a:tc>
                  <a:txBody>
                    <a:bodyPr/>
                    <a:lstStyle/>
                    <a:p>
                      <a:r>
                        <a:rPr lang="en-GB" sz="700"/>
                        <a:t>4085</a:t>
                      </a:r>
                    </a:p>
                  </a:txBody>
                  <a:tcPr>
                    <a:solidFill>
                      <a:schemeClr val="bg1"/>
                    </a:solidFill>
                  </a:tcPr>
                </a:tc>
                <a:tc>
                  <a:txBody>
                    <a:bodyPr/>
                    <a:lstStyle/>
                    <a:p>
                      <a:r>
                        <a:rPr lang="en-GB" sz="700"/>
                        <a:t>4071</a:t>
                      </a:r>
                    </a:p>
                  </a:txBody>
                  <a:tcPr>
                    <a:solidFill>
                      <a:schemeClr val="bg1"/>
                    </a:solidFill>
                  </a:tcPr>
                </a:tc>
                <a:extLst>
                  <a:ext uri="{0D108BD9-81ED-4DB2-BD59-A6C34878D82A}">
                    <a16:rowId xmlns:a16="http://schemas.microsoft.com/office/drawing/2014/main" val="3917901504"/>
                  </a:ext>
                </a:extLst>
              </a:tr>
            </a:tbl>
          </a:graphicData>
        </a:graphic>
      </p:graphicFrame>
      <p:graphicFrame>
        <p:nvGraphicFramePr>
          <p:cNvPr id="16" name="Table 15">
            <a:extLst>
              <a:ext uri="{FF2B5EF4-FFF2-40B4-BE49-F238E27FC236}">
                <a16:creationId xmlns:a16="http://schemas.microsoft.com/office/drawing/2014/main" id="{03FEF07C-87E2-EA69-9ADB-5859E07102DB}"/>
              </a:ext>
            </a:extLst>
          </p:cNvPr>
          <p:cNvGraphicFramePr>
            <a:graphicFrameLocks noGrp="1"/>
          </p:cNvGraphicFramePr>
          <p:nvPr>
            <p:extLst>
              <p:ext uri="{D42A27DB-BD31-4B8C-83A1-F6EECF244321}">
                <p14:modId xmlns:p14="http://schemas.microsoft.com/office/powerpoint/2010/main" val="3141716245"/>
              </p:ext>
            </p:extLst>
          </p:nvPr>
        </p:nvGraphicFramePr>
        <p:xfrm>
          <a:off x="452964" y="3564409"/>
          <a:ext cx="5258723" cy="152400"/>
        </p:xfrm>
        <a:graphic>
          <a:graphicData uri="http://schemas.openxmlformats.org/drawingml/2006/table">
            <a:tbl>
              <a:tblPr firstRow="1" bandRow="1">
                <a:tableStyleId>{5C22544A-7EE6-4342-B048-85BDC9FD1C3A}</a:tableStyleId>
              </a:tblPr>
              <a:tblGrid>
                <a:gridCol w="5258723">
                  <a:extLst>
                    <a:ext uri="{9D8B030D-6E8A-4147-A177-3AD203B41FA5}">
                      <a16:colId xmlns:a16="http://schemas.microsoft.com/office/drawing/2014/main" val="61517296"/>
                    </a:ext>
                  </a:extLst>
                </a:gridCol>
              </a:tblGrid>
              <a:tr h="123182">
                <a:tc>
                  <a:txBody>
                    <a:bodyPr/>
                    <a:lstStyle/>
                    <a:p>
                      <a:endParaRPr lang="en-GB" sz="400"/>
                    </a:p>
                  </a:txBody>
                  <a:tcPr/>
                </a:tc>
                <a:extLst>
                  <a:ext uri="{0D108BD9-81ED-4DB2-BD59-A6C34878D82A}">
                    <a16:rowId xmlns:a16="http://schemas.microsoft.com/office/drawing/2014/main" val="919266331"/>
                  </a:ext>
                </a:extLst>
              </a:tr>
            </a:tbl>
          </a:graphicData>
        </a:graphic>
      </p:graphicFrame>
      <p:sp>
        <p:nvSpPr>
          <p:cNvPr id="12" name="TextBox 11">
            <a:extLst>
              <a:ext uri="{FF2B5EF4-FFF2-40B4-BE49-F238E27FC236}">
                <a16:creationId xmlns:a16="http://schemas.microsoft.com/office/drawing/2014/main" id="{81B8A497-F342-8D77-44E9-04DCC27BDBD3}"/>
              </a:ext>
            </a:extLst>
          </p:cNvPr>
          <p:cNvSpPr txBox="1"/>
          <p:nvPr/>
        </p:nvSpPr>
        <p:spPr>
          <a:xfrm>
            <a:off x="398615" y="2644348"/>
            <a:ext cx="2834751" cy="246221"/>
          </a:xfrm>
          <a:prstGeom prst="rect">
            <a:avLst/>
          </a:prstGeom>
          <a:noFill/>
        </p:spPr>
        <p:txBody>
          <a:bodyPr wrap="square" rtlCol="0">
            <a:spAutoFit/>
          </a:bodyPr>
          <a:lstStyle/>
          <a:p>
            <a:r>
              <a:rPr lang="en-GB" sz="1000">
                <a:latin typeface="Abadi Extra Light" panose="020B0204020104020204" pitchFamily="34" charset="0"/>
              </a:rPr>
              <a:t>January 2025</a:t>
            </a:r>
          </a:p>
        </p:txBody>
      </p:sp>
      <p:pic>
        <p:nvPicPr>
          <p:cNvPr id="14" name="Picture 13">
            <a:extLst>
              <a:ext uri="{FF2B5EF4-FFF2-40B4-BE49-F238E27FC236}">
                <a16:creationId xmlns:a16="http://schemas.microsoft.com/office/drawing/2014/main" id="{C599095F-A18B-172B-53BB-58D5ADF06747}"/>
              </a:ext>
            </a:extLst>
          </p:cNvPr>
          <p:cNvPicPr>
            <a:picLocks noChangeAspect="1"/>
          </p:cNvPicPr>
          <p:nvPr/>
        </p:nvPicPr>
        <p:blipFill>
          <a:blip r:embed="rId3"/>
          <a:stretch>
            <a:fillRect/>
          </a:stretch>
        </p:blipFill>
        <p:spPr>
          <a:xfrm>
            <a:off x="1979651" y="3755411"/>
            <a:ext cx="3701114" cy="466546"/>
          </a:xfrm>
          <a:prstGeom prst="rect">
            <a:avLst/>
          </a:prstGeom>
        </p:spPr>
      </p:pic>
      <p:pic>
        <p:nvPicPr>
          <p:cNvPr id="17" name="Picture 16">
            <a:extLst>
              <a:ext uri="{FF2B5EF4-FFF2-40B4-BE49-F238E27FC236}">
                <a16:creationId xmlns:a16="http://schemas.microsoft.com/office/drawing/2014/main" id="{541FA830-167A-8437-32EF-C008C643C2B2}"/>
              </a:ext>
            </a:extLst>
          </p:cNvPr>
          <p:cNvPicPr>
            <a:picLocks noChangeAspect="1"/>
          </p:cNvPicPr>
          <p:nvPr/>
        </p:nvPicPr>
        <p:blipFill>
          <a:blip r:embed="rId4"/>
          <a:stretch>
            <a:fillRect/>
          </a:stretch>
        </p:blipFill>
        <p:spPr>
          <a:xfrm>
            <a:off x="467415" y="4242298"/>
            <a:ext cx="4727438" cy="2674888"/>
          </a:xfrm>
          <a:prstGeom prst="rect">
            <a:avLst/>
          </a:prstGeom>
        </p:spPr>
      </p:pic>
      <p:pic>
        <p:nvPicPr>
          <p:cNvPr id="7" name="Picture 6">
            <a:extLst>
              <a:ext uri="{FF2B5EF4-FFF2-40B4-BE49-F238E27FC236}">
                <a16:creationId xmlns:a16="http://schemas.microsoft.com/office/drawing/2014/main" id="{E77DA737-EA12-1ECF-6509-AECDE455C1BE}"/>
              </a:ext>
            </a:extLst>
          </p:cNvPr>
          <p:cNvPicPr>
            <a:picLocks noChangeAspect="1"/>
          </p:cNvPicPr>
          <p:nvPr/>
        </p:nvPicPr>
        <p:blipFill>
          <a:blip r:embed="rId5"/>
          <a:stretch>
            <a:fillRect/>
          </a:stretch>
        </p:blipFill>
        <p:spPr>
          <a:xfrm>
            <a:off x="1910092" y="2982107"/>
            <a:ext cx="3826898" cy="450948"/>
          </a:xfrm>
          <a:prstGeom prst="rect">
            <a:avLst/>
          </a:prstGeom>
        </p:spPr>
      </p:pic>
      <p:graphicFrame>
        <p:nvGraphicFramePr>
          <p:cNvPr id="5" name="Table 4">
            <a:extLst>
              <a:ext uri="{FF2B5EF4-FFF2-40B4-BE49-F238E27FC236}">
                <a16:creationId xmlns:a16="http://schemas.microsoft.com/office/drawing/2014/main" id="{91A3E7EB-09B4-7271-479C-BAA5842783F5}"/>
              </a:ext>
            </a:extLst>
          </p:cNvPr>
          <p:cNvGraphicFramePr>
            <a:graphicFrameLocks noGrp="1"/>
          </p:cNvGraphicFramePr>
          <p:nvPr>
            <p:extLst>
              <p:ext uri="{D42A27DB-BD31-4B8C-83A1-F6EECF244321}">
                <p14:modId xmlns:p14="http://schemas.microsoft.com/office/powerpoint/2010/main" val="1203399313"/>
              </p:ext>
            </p:extLst>
          </p:nvPr>
        </p:nvGraphicFramePr>
        <p:xfrm>
          <a:off x="467412" y="2081883"/>
          <a:ext cx="5269583" cy="619760"/>
        </p:xfrm>
        <a:graphic>
          <a:graphicData uri="http://schemas.openxmlformats.org/drawingml/2006/table">
            <a:tbl>
              <a:tblPr firstRow="1" bandRow="1">
                <a:tableStyleId>{5C22544A-7EE6-4342-B048-85BDC9FD1C3A}</a:tableStyleId>
              </a:tblPr>
              <a:tblGrid>
                <a:gridCol w="479053">
                  <a:extLst>
                    <a:ext uri="{9D8B030D-6E8A-4147-A177-3AD203B41FA5}">
                      <a16:colId xmlns:a16="http://schemas.microsoft.com/office/drawing/2014/main" val="2634743259"/>
                    </a:ext>
                  </a:extLst>
                </a:gridCol>
                <a:gridCol w="479053">
                  <a:extLst>
                    <a:ext uri="{9D8B030D-6E8A-4147-A177-3AD203B41FA5}">
                      <a16:colId xmlns:a16="http://schemas.microsoft.com/office/drawing/2014/main" val="1414988195"/>
                    </a:ext>
                  </a:extLst>
                </a:gridCol>
                <a:gridCol w="479053">
                  <a:extLst>
                    <a:ext uri="{9D8B030D-6E8A-4147-A177-3AD203B41FA5}">
                      <a16:colId xmlns:a16="http://schemas.microsoft.com/office/drawing/2014/main" val="1602483377"/>
                    </a:ext>
                  </a:extLst>
                </a:gridCol>
                <a:gridCol w="479053">
                  <a:extLst>
                    <a:ext uri="{9D8B030D-6E8A-4147-A177-3AD203B41FA5}">
                      <a16:colId xmlns:a16="http://schemas.microsoft.com/office/drawing/2014/main" val="2929746958"/>
                    </a:ext>
                  </a:extLst>
                </a:gridCol>
                <a:gridCol w="479053">
                  <a:extLst>
                    <a:ext uri="{9D8B030D-6E8A-4147-A177-3AD203B41FA5}">
                      <a16:colId xmlns:a16="http://schemas.microsoft.com/office/drawing/2014/main" val="2660940487"/>
                    </a:ext>
                  </a:extLst>
                </a:gridCol>
                <a:gridCol w="479053">
                  <a:extLst>
                    <a:ext uri="{9D8B030D-6E8A-4147-A177-3AD203B41FA5}">
                      <a16:colId xmlns:a16="http://schemas.microsoft.com/office/drawing/2014/main" val="3507435902"/>
                    </a:ext>
                  </a:extLst>
                </a:gridCol>
                <a:gridCol w="479053">
                  <a:extLst>
                    <a:ext uri="{9D8B030D-6E8A-4147-A177-3AD203B41FA5}">
                      <a16:colId xmlns:a16="http://schemas.microsoft.com/office/drawing/2014/main" val="2335844761"/>
                    </a:ext>
                  </a:extLst>
                </a:gridCol>
                <a:gridCol w="479053">
                  <a:extLst>
                    <a:ext uri="{9D8B030D-6E8A-4147-A177-3AD203B41FA5}">
                      <a16:colId xmlns:a16="http://schemas.microsoft.com/office/drawing/2014/main" val="2259887316"/>
                    </a:ext>
                  </a:extLst>
                </a:gridCol>
                <a:gridCol w="479053">
                  <a:extLst>
                    <a:ext uri="{9D8B030D-6E8A-4147-A177-3AD203B41FA5}">
                      <a16:colId xmlns:a16="http://schemas.microsoft.com/office/drawing/2014/main" val="1070017833"/>
                    </a:ext>
                  </a:extLst>
                </a:gridCol>
                <a:gridCol w="479053">
                  <a:extLst>
                    <a:ext uri="{9D8B030D-6E8A-4147-A177-3AD203B41FA5}">
                      <a16:colId xmlns:a16="http://schemas.microsoft.com/office/drawing/2014/main" val="3509496752"/>
                    </a:ext>
                  </a:extLst>
                </a:gridCol>
                <a:gridCol w="479053">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8722">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4092">
                <a:tc>
                  <a:txBody>
                    <a:bodyPr/>
                    <a:lstStyle/>
                    <a:p>
                      <a:pPr algn="ctr"/>
                      <a:r>
                        <a:rPr lang="en-GB" sz="800"/>
                        <a:t>4567</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3880</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3907</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13" name="Picture 12">
            <a:extLst>
              <a:ext uri="{FF2B5EF4-FFF2-40B4-BE49-F238E27FC236}">
                <a16:creationId xmlns:a16="http://schemas.microsoft.com/office/drawing/2014/main" id="{0AECA227-194D-64FE-64C0-8BD7372668A3}"/>
              </a:ext>
            </a:extLst>
          </p:cNvPr>
          <p:cNvPicPr>
            <a:picLocks noChangeAspect="1"/>
          </p:cNvPicPr>
          <p:nvPr/>
        </p:nvPicPr>
        <p:blipFill>
          <a:blip r:embed="rId6"/>
          <a:stretch>
            <a:fillRect/>
          </a:stretch>
        </p:blipFill>
        <p:spPr>
          <a:xfrm>
            <a:off x="1899502" y="2213988"/>
            <a:ext cx="3837488" cy="462278"/>
          </a:xfrm>
          <a:prstGeom prst="rect">
            <a:avLst/>
          </a:prstGeom>
        </p:spPr>
      </p:pic>
      <p:sp>
        <p:nvSpPr>
          <p:cNvPr id="15" name="TextBox 14">
            <a:extLst>
              <a:ext uri="{FF2B5EF4-FFF2-40B4-BE49-F238E27FC236}">
                <a16:creationId xmlns:a16="http://schemas.microsoft.com/office/drawing/2014/main" id="{E9ABFBF0-FE49-EF7A-8E57-2C3FF80F8F45}"/>
              </a:ext>
            </a:extLst>
          </p:cNvPr>
          <p:cNvSpPr txBox="1"/>
          <p:nvPr/>
        </p:nvSpPr>
        <p:spPr>
          <a:xfrm>
            <a:off x="452964" y="1842442"/>
            <a:ext cx="2834751" cy="246221"/>
          </a:xfrm>
          <a:prstGeom prst="rect">
            <a:avLst/>
          </a:prstGeom>
          <a:noFill/>
        </p:spPr>
        <p:txBody>
          <a:bodyPr wrap="square" rtlCol="0">
            <a:spAutoFit/>
          </a:bodyPr>
          <a:lstStyle/>
          <a:p>
            <a:r>
              <a:rPr lang="en-GB" sz="1000">
                <a:latin typeface="Abadi Extra Light" panose="020B0204020104020204" pitchFamily="34" charset="0"/>
              </a:rPr>
              <a:t>December 2024</a:t>
            </a:r>
          </a:p>
        </p:txBody>
      </p:sp>
    </p:spTree>
    <p:extLst>
      <p:ext uri="{BB962C8B-B14F-4D97-AF65-F5344CB8AC3E}">
        <p14:creationId xmlns:p14="http://schemas.microsoft.com/office/powerpoint/2010/main" val="355079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B109-0295-B650-E0B1-6821CCA06B6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3B51A7-2195-0571-2E26-CDA383D070D9}"/>
              </a:ext>
            </a:extLst>
          </p:cNvPr>
          <p:cNvSpPr>
            <a:spLocks noGrp="1"/>
          </p:cNvSpPr>
          <p:nvPr>
            <p:ph type="sldNum" sz="quarter" idx="12"/>
          </p:nvPr>
        </p:nvSpPr>
        <p:spPr/>
        <p:txBody>
          <a:bodyPr/>
          <a:lstStyle/>
          <a:p>
            <a:fld id="{507B77E4-D16E-4E80-BECE-B10ACE50DA11}" type="slidenum">
              <a:rPr lang="en-GB" smtClean="0"/>
              <a:pPr/>
              <a:t>5</a:t>
            </a:fld>
            <a:endParaRPr lang="en-GB"/>
          </a:p>
        </p:txBody>
      </p:sp>
      <p:graphicFrame>
        <p:nvGraphicFramePr>
          <p:cNvPr id="7" name="Table 6">
            <a:extLst>
              <a:ext uri="{FF2B5EF4-FFF2-40B4-BE49-F238E27FC236}">
                <a16:creationId xmlns:a16="http://schemas.microsoft.com/office/drawing/2014/main" id="{601CFC1B-7372-AF72-BBC5-E3DDF63A1B09}"/>
              </a:ext>
            </a:extLst>
          </p:cNvPr>
          <p:cNvGraphicFramePr>
            <a:graphicFrameLocks noGrp="1"/>
          </p:cNvGraphicFramePr>
          <p:nvPr>
            <p:extLst>
              <p:ext uri="{D42A27DB-BD31-4B8C-83A1-F6EECF244321}">
                <p14:modId xmlns:p14="http://schemas.microsoft.com/office/powerpoint/2010/main" val="3955411149"/>
              </p:ext>
            </p:extLst>
          </p:nvPr>
        </p:nvGraphicFramePr>
        <p:xfrm>
          <a:off x="487222" y="123439"/>
          <a:ext cx="9633549" cy="807720"/>
        </p:xfrm>
        <a:graphic>
          <a:graphicData uri="http://schemas.openxmlformats.org/drawingml/2006/table">
            <a:tbl>
              <a:tblPr firstRow="1" bandRow="1">
                <a:tableStyleId>{5940675A-B579-460E-94D1-54222C63F5DA}</a:tableStyleId>
              </a:tblPr>
              <a:tblGrid>
                <a:gridCol w="699250">
                  <a:extLst>
                    <a:ext uri="{9D8B030D-6E8A-4147-A177-3AD203B41FA5}">
                      <a16:colId xmlns:a16="http://schemas.microsoft.com/office/drawing/2014/main" val="844903451"/>
                    </a:ext>
                  </a:extLst>
                </a:gridCol>
                <a:gridCol w="1032615">
                  <a:extLst>
                    <a:ext uri="{9D8B030D-6E8A-4147-A177-3AD203B41FA5}">
                      <a16:colId xmlns:a16="http://schemas.microsoft.com/office/drawing/2014/main" val="150642026"/>
                    </a:ext>
                  </a:extLst>
                </a:gridCol>
                <a:gridCol w="1614033">
                  <a:extLst>
                    <a:ext uri="{9D8B030D-6E8A-4147-A177-3AD203B41FA5}">
                      <a16:colId xmlns:a16="http://schemas.microsoft.com/office/drawing/2014/main" val="2633645383"/>
                    </a:ext>
                  </a:extLst>
                </a:gridCol>
                <a:gridCol w="531568">
                  <a:extLst>
                    <a:ext uri="{9D8B030D-6E8A-4147-A177-3AD203B41FA5}">
                      <a16:colId xmlns:a16="http://schemas.microsoft.com/office/drawing/2014/main" val="2170868012"/>
                    </a:ext>
                  </a:extLst>
                </a:gridCol>
                <a:gridCol w="1623698">
                  <a:extLst>
                    <a:ext uri="{9D8B030D-6E8A-4147-A177-3AD203B41FA5}">
                      <a16:colId xmlns:a16="http://schemas.microsoft.com/office/drawing/2014/main" val="1688799777"/>
                    </a:ext>
                  </a:extLst>
                </a:gridCol>
                <a:gridCol w="1072800">
                  <a:extLst>
                    <a:ext uri="{9D8B030D-6E8A-4147-A177-3AD203B41FA5}">
                      <a16:colId xmlns:a16="http://schemas.microsoft.com/office/drawing/2014/main" val="1375552321"/>
                    </a:ext>
                  </a:extLst>
                </a:gridCol>
                <a:gridCol w="3059585">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1.a. Number of Acute Respiratory Infection Hub appointments: March 2025</a:t>
                      </a:r>
                      <a:endParaRPr lang="en-GB" sz="900" b="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0" name="TextBox 9">
            <a:extLst>
              <a:ext uri="{FF2B5EF4-FFF2-40B4-BE49-F238E27FC236}">
                <a16:creationId xmlns:a16="http://schemas.microsoft.com/office/drawing/2014/main" id="{A32DFAAE-0076-911E-000A-CA19C4DDBC0D}"/>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sp>
        <p:nvSpPr>
          <p:cNvPr id="2" name="TextBox 1">
            <a:extLst>
              <a:ext uri="{FF2B5EF4-FFF2-40B4-BE49-F238E27FC236}">
                <a16:creationId xmlns:a16="http://schemas.microsoft.com/office/drawing/2014/main" id="{38975445-4921-7852-08AE-58DEADF004F0}"/>
              </a:ext>
            </a:extLst>
          </p:cNvPr>
          <p:cNvSpPr txBox="1"/>
          <p:nvPr/>
        </p:nvSpPr>
        <p:spPr>
          <a:xfrm>
            <a:off x="487222" y="1185040"/>
            <a:ext cx="11513559" cy="957378"/>
          </a:xfrm>
          <a:prstGeom prst="rect">
            <a:avLst/>
          </a:prstGeom>
          <a:noFill/>
        </p:spPr>
        <p:txBody>
          <a:bodyPr wrap="square" lIns="91440" tIns="45720" rIns="91440" bIns="45720" anchor="t">
            <a:spAutoFit/>
          </a:bodyPr>
          <a:lstStyle/>
          <a:p>
            <a:pPr marL="139065" lvl="1" indent="-139065" algn="just">
              <a:lnSpc>
                <a:spcPct val="105000"/>
              </a:lnSpc>
              <a:buFont typeface="Arial" panose="020B0604020202020204" pitchFamily="34" charset="0"/>
              <a:buChar char="•"/>
              <a:defRPr/>
            </a:pPr>
            <a:r>
              <a:rPr lang="en-US" sz="900">
                <a:latin typeface="Abadi Extra Light"/>
              </a:rPr>
              <a:t>The Acute Respiratory Infection (ARI) Hubs scheme finished at the end of March 2025, and in total delivered 82,400 appointments and delivering 94% of planned activity.  </a:t>
            </a:r>
            <a:endParaRPr lang="en-US">
              <a:latin typeface="Abadi Extra Light"/>
            </a:endParaRPr>
          </a:p>
          <a:p>
            <a:pPr marL="139065" lvl="1" indent="-139065" algn="just">
              <a:lnSpc>
                <a:spcPct val="105000"/>
              </a:lnSpc>
              <a:buFont typeface="Arial" panose="020B0604020202020204" pitchFamily="34" charset="0"/>
              <a:buChar char="•"/>
              <a:defRPr/>
            </a:pPr>
            <a:r>
              <a:rPr lang="en-US" sz="900">
                <a:latin typeface="Abadi Extra Light"/>
              </a:rPr>
              <a:t>Variation in activity demonstrates that the scheme was demand driven and responded to local pressures as they occurred; the Hubs </a:t>
            </a:r>
            <a:r>
              <a:rPr lang="en-GB" sz="900">
                <a:latin typeface="Abadi Extra Light"/>
              </a:rPr>
              <a:t>used their</a:t>
            </a:r>
            <a:r>
              <a:rPr lang="en-US" sz="900">
                <a:latin typeface="Abadi Extra Light"/>
              </a:rPr>
              <a:t> ability to flex capacity to respond to surge pressures bringing forward activity planned for March into December and January.  This is reflected in the overperformance of some services. </a:t>
            </a:r>
            <a:r>
              <a:rPr lang="en-GB" sz="900">
                <a:latin typeface="Abadi Extra Light"/>
              </a:rPr>
              <a:t>Fylde Coast and Lancaster area hubs were the first hubs to move scheduled activity from March at the request of system colleagues. </a:t>
            </a:r>
            <a:r>
              <a:rPr lang="en-US" sz="900">
                <a:latin typeface="Abadi Extra Light"/>
              </a:rPr>
              <a:t>The data demonstrates a significant reduction in demand in March 2025. </a:t>
            </a:r>
            <a:endParaRPr lang="en-US">
              <a:latin typeface="Abadi Extra Light"/>
            </a:endParaRPr>
          </a:p>
          <a:p>
            <a:pPr marL="139065" lvl="1" indent="-139065" algn="just">
              <a:lnSpc>
                <a:spcPct val="105000"/>
              </a:lnSpc>
              <a:buFont typeface="Arial" panose="020B0604020202020204" pitchFamily="34" charset="0"/>
              <a:buChar char="•"/>
              <a:defRPr/>
            </a:pPr>
            <a:r>
              <a:rPr lang="en-US" sz="900">
                <a:latin typeface="Abadi Extra Light"/>
              </a:rPr>
              <a:t>The majority of patients attending are diagnosed with respiratory infections with smaller numbers diagnosed with chronic obstructive airways/pulmonary disease (COAD/COPD) exacerbation or tonsilitis. </a:t>
            </a:r>
          </a:p>
          <a:p>
            <a:pPr marL="139065" lvl="1" indent="-139065" algn="just">
              <a:lnSpc>
                <a:spcPct val="105000"/>
              </a:lnSpc>
              <a:buFont typeface="Arial" panose="020B0604020202020204" pitchFamily="34" charset="0"/>
              <a:buChar char="•"/>
              <a:defRPr/>
            </a:pPr>
            <a:r>
              <a:rPr lang="en-US" sz="900">
                <a:latin typeface="Abadi Extra Light" panose="020B0204020104020204" pitchFamily="34" charset="0"/>
              </a:rPr>
              <a:t>The initiative achieved planned objectives of treating individuals with mild to moderate chest infections and reducing attendance at Accident &amp; Emergency departments. </a:t>
            </a:r>
          </a:p>
        </p:txBody>
      </p:sp>
      <p:graphicFrame>
        <p:nvGraphicFramePr>
          <p:cNvPr id="3" name="Content Placeholder 4">
            <a:extLst>
              <a:ext uri="{FF2B5EF4-FFF2-40B4-BE49-F238E27FC236}">
                <a16:creationId xmlns:a16="http://schemas.microsoft.com/office/drawing/2014/main" id="{1644C611-A4F8-67DC-7D1A-4041C5C68187}"/>
              </a:ext>
            </a:extLst>
          </p:cNvPr>
          <p:cNvGraphicFramePr>
            <a:graphicFrameLocks noGrp="1"/>
          </p:cNvGraphicFramePr>
          <p:nvPr>
            <p:ph idx="1"/>
            <p:extLst>
              <p:ext uri="{D42A27DB-BD31-4B8C-83A1-F6EECF244321}">
                <p14:modId xmlns:p14="http://schemas.microsoft.com/office/powerpoint/2010/main" val="733264981"/>
              </p:ext>
            </p:extLst>
          </p:nvPr>
        </p:nvGraphicFramePr>
        <p:xfrm>
          <a:off x="508729" y="2252477"/>
          <a:ext cx="11006998" cy="4431898"/>
        </p:xfrm>
        <a:graphic>
          <a:graphicData uri="http://schemas.openxmlformats.org/drawingml/2006/table">
            <a:tbl>
              <a:tblPr firstRow="1" firstCol="1" bandRow="1">
                <a:tableStyleId>{5C22544A-7EE6-4342-B048-85BDC9FD1C3A}</a:tableStyleId>
              </a:tblPr>
              <a:tblGrid>
                <a:gridCol w="972644">
                  <a:extLst>
                    <a:ext uri="{9D8B030D-6E8A-4147-A177-3AD203B41FA5}">
                      <a16:colId xmlns:a16="http://schemas.microsoft.com/office/drawing/2014/main" val="1832088902"/>
                    </a:ext>
                  </a:extLst>
                </a:gridCol>
                <a:gridCol w="4605629">
                  <a:extLst>
                    <a:ext uri="{9D8B030D-6E8A-4147-A177-3AD203B41FA5}">
                      <a16:colId xmlns:a16="http://schemas.microsoft.com/office/drawing/2014/main" val="3664446285"/>
                    </a:ext>
                  </a:extLst>
                </a:gridCol>
                <a:gridCol w="844461">
                  <a:extLst>
                    <a:ext uri="{9D8B030D-6E8A-4147-A177-3AD203B41FA5}">
                      <a16:colId xmlns:a16="http://schemas.microsoft.com/office/drawing/2014/main" val="242634029"/>
                    </a:ext>
                  </a:extLst>
                </a:gridCol>
                <a:gridCol w="573033">
                  <a:extLst>
                    <a:ext uri="{9D8B030D-6E8A-4147-A177-3AD203B41FA5}">
                      <a16:colId xmlns:a16="http://schemas.microsoft.com/office/drawing/2014/main" val="472446625"/>
                    </a:ext>
                  </a:extLst>
                </a:gridCol>
                <a:gridCol w="573033">
                  <a:extLst>
                    <a:ext uri="{9D8B030D-6E8A-4147-A177-3AD203B41FA5}">
                      <a16:colId xmlns:a16="http://schemas.microsoft.com/office/drawing/2014/main" val="2421318109"/>
                    </a:ext>
                  </a:extLst>
                </a:gridCol>
                <a:gridCol w="573033">
                  <a:extLst>
                    <a:ext uri="{9D8B030D-6E8A-4147-A177-3AD203B41FA5}">
                      <a16:colId xmlns:a16="http://schemas.microsoft.com/office/drawing/2014/main" val="1157188455"/>
                    </a:ext>
                  </a:extLst>
                </a:gridCol>
                <a:gridCol w="573033">
                  <a:extLst>
                    <a:ext uri="{9D8B030D-6E8A-4147-A177-3AD203B41FA5}">
                      <a16:colId xmlns:a16="http://schemas.microsoft.com/office/drawing/2014/main" val="3595997878"/>
                    </a:ext>
                  </a:extLst>
                </a:gridCol>
                <a:gridCol w="573033">
                  <a:extLst>
                    <a:ext uri="{9D8B030D-6E8A-4147-A177-3AD203B41FA5}">
                      <a16:colId xmlns:a16="http://schemas.microsoft.com/office/drawing/2014/main" val="109945850"/>
                    </a:ext>
                  </a:extLst>
                </a:gridCol>
                <a:gridCol w="573033">
                  <a:extLst>
                    <a:ext uri="{9D8B030D-6E8A-4147-A177-3AD203B41FA5}">
                      <a16:colId xmlns:a16="http://schemas.microsoft.com/office/drawing/2014/main" val="3056017971"/>
                    </a:ext>
                  </a:extLst>
                </a:gridCol>
                <a:gridCol w="573033">
                  <a:extLst>
                    <a:ext uri="{9D8B030D-6E8A-4147-A177-3AD203B41FA5}">
                      <a16:colId xmlns:a16="http://schemas.microsoft.com/office/drawing/2014/main" val="3287327960"/>
                    </a:ext>
                  </a:extLst>
                </a:gridCol>
                <a:gridCol w="573033">
                  <a:extLst>
                    <a:ext uri="{9D8B030D-6E8A-4147-A177-3AD203B41FA5}">
                      <a16:colId xmlns:a16="http://schemas.microsoft.com/office/drawing/2014/main" val="3377622559"/>
                    </a:ext>
                  </a:extLst>
                </a:gridCol>
              </a:tblGrid>
              <a:tr h="272265">
                <a:tc rowSpan="2">
                  <a:txBody>
                    <a:bodyPr/>
                    <a:lstStyle/>
                    <a:p>
                      <a:r>
                        <a:rPr lang="en-GB" sz="800">
                          <a:effectLst/>
                        </a:rPr>
                        <a:t>Sub-ICB Area</a:t>
                      </a:r>
                      <a:endParaRPr lang="en-GB" sz="800">
                        <a:effectLst/>
                        <a:latin typeface="Calibri" panose="020F0502020204030204" pitchFamily="34" charset="0"/>
                        <a:ea typeface="Calibri" panose="020F0502020204030204" pitchFamily="34" charset="0"/>
                      </a:endParaRPr>
                    </a:p>
                  </a:txBody>
                  <a:tcPr marL="58090" marR="58090" marT="0" marB="0" anchor="ctr">
                    <a:lnB w="38100" cap="flat" cmpd="sng" algn="ctr">
                      <a:solidFill>
                        <a:schemeClr val="bg1"/>
                      </a:solidFill>
                      <a:prstDash val="solid"/>
                      <a:round/>
                      <a:headEnd type="none" w="med" len="med"/>
                      <a:tailEnd type="none" w="med" len="med"/>
                    </a:lnB>
                  </a:tcPr>
                </a:tc>
                <a:tc rowSpan="2">
                  <a:txBody>
                    <a:bodyPr/>
                    <a:lstStyle/>
                    <a:p>
                      <a:r>
                        <a:rPr lang="en-GB" sz="800" b="1">
                          <a:solidFill>
                            <a:schemeClr val="bg1"/>
                          </a:solidFill>
                          <a:effectLst/>
                        </a:rPr>
                        <a:t>Provider (key partners in delivery)</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a:r>
                        <a:rPr lang="en-GB" sz="800" b="1">
                          <a:solidFill>
                            <a:schemeClr val="bg1"/>
                          </a:solidFill>
                          <a:effectLst/>
                        </a:rPr>
                        <a:t>Total Planned Appointments </a:t>
                      </a:r>
                    </a:p>
                    <a:p>
                      <a:pPr algn="ctr"/>
                      <a:r>
                        <a:rPr lang="en-GB" sz="800" b="1">
                          <a:solidFill>
                            <a:schemeClr val="bg1"/>
                          </a:solidFill>
                          <a:effectLst/>
                        </a:rPr>
                        <a:t>(Sep 2024 - Mar 2025)</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algn="ctr"/>
                      <a:r>
                        <a:rPr lang="en-GB" sz="800">
                          <a:effectLst/>
                          <a:latin typeface="Calibri" panose="020F0502020204030204" pitchFamily="34" charset="0"/>
                          <a:ea typeface="Calibri" panose="020F0502020204030204" pitchFamily="34" charset="0"/>
                        </a:rPr>
                        <a:t>Most recent Month’s Activity  (March 2025)</a:t>
                      </a:r>
                    </a:p>
                  </a:txBody>
                  <a:tcPr marL="58090" marR="5809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pPr algn="ctr"/>
                      <a:endParaRPr lang="en-GB" sz="900">
                        <a:effectLst/>
                        <a:latin typeface="Calibri" panose="020F0502020204030204" pitchFamily="34" charset="0"/>
                        <a:ea typeface="Calibri" panose="020F0502020204030204" pitchFamily="34" charset="0"/>
                      </a:endParaRPr>
                    </a:p>
                  </a:txBody>
                  <a:tcPr marL="58090" marR="58090" marT="0" marB="0" anchor="ctr"/>
                </a:tc>
                <a:tc hMerge="1">
                  <a:txBody>
                    <a:bodyPr/>
                    <a:lstStyle/>
                    <a:p>
                      <a:pPr algn="ctr"/>
                      <a:endParaRPr lang="en-GB" sz="900">
                        <a:effectLst/>
                        <a:latin typeface="Calibri" panose="020F0502020204030204" pitchFamily="34" charset="0"/>
                        <a:ea typeface="Calibri" panose="020F0502020204030204" pitchFamily="34" charset="0"/>
                      </a:endParaRPr>
                    </a:p>
                  </a:txBody>
                  <a:tcPr marL="58090" marR="58090" marT="0" marB="0" anchor="ctr"/>
                </a:tc>
                <a:tc hMerge="1">
                  <a:txBody>
                    <a:bodyPr/>
                    <a:lstStyle/>
                    <a:p>
                      <a:endParaRPr lang="en-GB"/>
                    </a:p>
                  </a:txBody>
                  <a:tcPr/>
                </a:tc>
                <a:tc gridSpan="4">
                  <a:txBody>
                    <a:bodyPr/>
                    <a:lstStyle/>
                    <a:p>
                      <a:pPr algn="ctr"/>
                      <a:r>
                        <a:rPr lang="en-GB" sz="800">
                          <a:effectLst/>
                          <a:latin typeface="Calibri" panose="020F0502020204030204" pitchFamily="34" charset="0"/>
                          <a:ea typeface="Calibri" panose="020F0502020204030204" pitchFamily="34" charset="0"/>
                        </a:rPr>
                        <a:t>Total Scheme Activity  (Sept 2024 - March 2025)</a:t>
                      </a:r>
                    </a:p>
                  </a:txBody>
                  <a:tcPr marL="58090" marR="58090" marT="0" marB="0" anchor="ctr">
                    <a:lnL w="38100" cap="flat" cmpd="sng" algn="ctr">
                      <a:solidFill>
                        <a:schemeClr val="bg1"/>
                      </a:solidFill>
                      <a:prstDash val="solid"/>
                      <a:round/>
                      <a:headEnd type="none" w="med" len="med"/>
                      <a:tailEnd type="none" w="med" len="med"/>
                    </a:lnL>
                  </a:tcPr>
                </a:tc>
                <a:tc hMerge="1">
                  <a:txBody>
                    <a:bodyPr/>
                    <a:lstStyle/>
                    <a:p>
                      <a:pPr algn="ctr"/>
                      <a:endParaRPr lang="en-GB" sz="900">
                        <a:effectLst/>
                        <a:latin typeface="Calibri" panose="020F0502020204030204" pitchFamily="34" charset="0"/>
                        <a:ea typeface="Calibri" panose="020F0502020204030204" pitchFamily="34" charset="0"/>
                      </a:endParaRPr>
                    </a:p>
                  </a:txBody>
                  <a:tcPr marL="58090" marR="58090" marT="0" marB="0" anchor="ctr"/>
                </a:tc>
                <a:tc hMerge="1">
                  <a:txBody>
                    <a:bodyPr/>
                    <a:lstStyle/>
                    <a:p>
                      <a:pPr algn="ctr"/>
                      <a:endParaRPr lang="en-GB" sz="900">
                        <a:effectLst/>
                        <a:latin typeface="Calibri" panose="020F0502020204030204" pitchFamily="34" charset="0"/>
                        <a:ea typeface="Calibri" panose="020F0502020204030204" pitchFamily="34" charset="0"/>
                      </a:endParaRPr>
                    </a:p>
                  </a:txBody>
                  <a:tcPr marL="58090" marR="58090" marT="0" marB="0" anchor="ctr"/>
                </a:tc>
                <a:tc hMerge="1">
                  <a:txBody>
                    <a:bodyPr/>
                    <a:lstStyle/>
                    <a:p>
                      <a:endParaRPr lang="en-GB"/>
                    </a:p>
                  </a:txBody>
                  <a:tcPr/>
                </a:tc>
                <a:extLst>
                  <a:ext uri="{0D108BD9-81ED-4DB2-BD59-A6C34878D82A}">
                    <a16:rowId xmlns:a16="http://schemas.microsoft.com/office/drawing/2014/main" val="2325393328"/>
                  </a:ext>
                </a:extLst>
              </a:tr>
              <a:tr h="481131">
                <a:tc vMerge="1">
                  <a:txBody>
                    <a:bodyPr/>
                    <a:lstStyle/>
                    <a:p>
                      <a:endParaRPr/>
                    </a:p>
                  </a:txBody>
                  <a:tcPr marL="58090" marR="58090" marT="0" marB="0" anchor="ctr">
                    <a:solidFill>
                      <a:schemeClr val="accent1"/>
                    </a:solidFill>
                  </a:tcPr>
                </a:tc>
                <a:tc vMerge="1">
                  <a:txBody>
                    <a:bodyPr/>
                    <a:lstStyle/>
                    <a:p>
                      <a:endParaRPr/>
                    </a:p>
                  </a:txBody>
                  <a:tcPr marL="58090" marR="58090" marT="0" marB="0" anchor="ctr">
                    <a:solidFill>
                      <a:schemeClr val="accent1"/>
                    </a:solidFill>
                  </a:tcPr>
                </a:tc>
                <a:tc vMerge="1">
                  <a:txBody>
                    <a:bodyPr/>
                    <a:lstStyle/>
                    <a:p>
                      <a:endParaRPr/>
                    </a:p>
                  </a:txBody>
                  <a:tcPr marL="58090" marR="58090" marT="0" marB="0" anchor="ctr">
                    <a:solidFill>
                      <a:schemeClr val="accent1"/>
                    </a:solidFill>
                  </a:tcPr>
                </a:tc>
                <a:tc>
                  <a:txBody>
                    <a:bodyPr/>
                    <a:lstStyle/>
                    <a:p>
                      <a:pPr algn="ctr"/>
                      <a:r>
                        <a:rPr lang="en-GB" sz="800" b="1">
                          <a:solidFill>
                            <a:schemeClr val="bg1"/>
                          </a:solidFill>
                          <a:effectLst/>
                        </a:rPr>
                        <a:t>Plan</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a:solidFill>
                            <a:schemeClr val="bg1"/>
                          </a:solidFill>
                          <a:effectLst/>
                        </a:rPr>
                        <a:t>Actual</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GB" sz="800" b="1">
                          <a:solidFill>
                            <a:schemeClr val="bg1"/>
                          </a:solidFill>
                          <a:effectLst/>
                          <a:latin typeface="Calibri"/>
                          <a:ea typeface="Calibri"/>
                        </a:rPr>
                        <a:t>Variance</a:t>
                      </a:r>
                    </a:p>
                  </a:txBody>
                  <a:tcPr marL="58090" marR="5809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900" b="1">
                        <a:solidFill>
                          <a:schemeClr val="bg1"/>
                        </a:solidFill>
                        <a:effectLst/>
                        <a:latin typeface="Calibri" panose="020F0502020204030204" pitchFamily="34" charset="0"/>
                        <a:ea typeface="Calibri" panose="020F0502020204030204" pitchFamily="34" charset="0"/>
                      </a:endParaRPr>
                    </a:p>
                  </a:txBody>
                  <a:tcPr marL="58090" marR="58090" marT="0" marB="0" anchor="ctr">
                    <a:solidFill>
                      <a:schemeClr val="accent1"/>
                    </a:solidFill>
                  </a:tcPr>
                </a:tc>
                <a:tc>
                  <a:txBody>
                    <a:bodyPr/>
                    <a:lstStyle/>
                    <a:p>
                      <a:pPr algn="ctr"/>
                      <a:r>
                        <a:rPr lang="en-GB" sz="800" b="1">
                          <a:solidFill>
                            <a:schemeClr val="bg1"/>
                          </a:solidFill>
                          <a:effectLst/>
                        </a:rPr>
                        <a:t>Plan</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800" b="1">
                          <a:solidFill>
                            <a:schemeClr val="bg1"/>
                          </a:solidFill>
                          <a:effectLst/>
                        </a:rPr>
                        <a:t>Actual</a:t>
                      </a:r>
                      <a:endParaRPr lang="en-GB" sz="800" b="1">
                        <a:solidFill>
                          <a:schemeClr val="bg1"/>
                        </a:solidFill>
                        <a:effectLst/>
                        <a:latin typeface="Calibri" panose="020F0502020204030204" pitchFamily="34" charset="0"/>
                        <a:ea typeface="Calibri" panose="020F0502020204030204" pitchFamily="34" charset="0"/>
                      </a:endParaRPr>
                    </a:p>
                  </a:txBody>
                  <a:tcPr marL="58090" marR="58090" marT="0" marB="0" anchor="ctr">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GB" sz="800" b="1">
                          <a:solidFill>
                            <a:schemeClr val="bg1"/>
                          </a:solidFill>
                          <a:effectLst/>
                          <a:latin typeface="Calibri"/>
                          <a:ea typeface="Calibri"/>
                        </a:rPr>
                        <a:t>Variance</a:t>
                      </a:r>
                    </a:p>
                  </a:txBody>
                  <a:tcPr marL="58090" marR="58090" marT="0" marB="0" anchor="ctr">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extLst>
                  <a:ext uri="{0D108BD9-81ED-4DB2-BD59-A6C34878D82A}">
                    <a16:rowId xmlns:a16="http://schemas.microsoft.com/office/drawing/2014/main" val="3071057150"/>
                  </a:ext>
                </a:extLst>
              </a:tr>
              <a:tr h="216359">
                <a:tc>
                  <a:txBody>
                    <a:bodyPr/>
                    <a:lstStyle/>
                    <a:p>
                      <a:r>
                        <a:rPr lang="en-GB" sz="800">
                          <a:effectLst/>
                          <a:latin typeface="+mn-lt"/>
                        </a:rPr>
                        <a:t>Blackpool</a:t>
                      </a:r>
                      <a:endParaRPr lang="en-GB" sz="800">
                        <a:effectLst/>
                        <a:latin typeface="+mn-lt"/>
                        <a:ea typeface="Calibri" panose="020F0502020204030204" pitchFamily="34" charset="0"/>
                      </a:endParaRPr>
                    </a:p>
                  </a:txBody>
                  <a:tcPr marL="58090" marR="58090" marT="0" marB="0" anchor="ctr">
                    <a:lnT w="38100" cap="flat" cmpd="sng" algn="ctr">
                      <a:solidFill>
                        <a:schemeClr val="bg1"/>
                      </a:solidFill>
                      <a:prstDash val="solid"/>
                      <a:round/>
                      <a:headEnd type="none" w="med" len="med"/>
                      <a:tailEnd type="none" w="med" len="med"/>
                    </a:lnT>
                  </a:tcPr>
                </a:tc>
                <a:tc>
                  <a:txBody>
                    <a:bodyPr/>
                    <a:lstStyle/>
                    <a:p>
                      <a:r>
                        <a:rPr lang="en-GB" sz="800" i="0">
                          <a:effectLst/>
                          <a:latin typeface="+mn-lt"/>
                        </a:rPr>
                        <a:t>Bloomfield Medical (Whitegate Drive HC)</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ctr"/>
                      <a:r>
                        <a:rPr lang="en-GB" sz="800" b="1" i="0" u="none" strike="noStrike">
                          <a:solidFill>
                            <a:srgbClr val="000000"/>
                          </a:solidFill>
                          <a:effectLst/>
                          <a:latin typeface="+mn-lt"/>
                        </a:rPr>
                        <a:t>7,986</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r" fontAlgn="ctr"/>
                      <a:r>
                        <a:rPr lang="en-GB" sz="800" b="0" i="0" u="none" strike="noStrike">
                          <a:solidFill>
                            <a:srgbClr val="000000"/>
                          </a:solidFill>
                          <a:effectLst/>
                          <a:latin typeface="+mn-lt"/>
                        </a:rPr>
                        <a:t>232</a:t>
                      </a:r>
                    </a:p>
                  </a:txBody>
                  <a:tcPr marL="6350" marR="6350" marT="635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r" fontAlgn="ctr"/>
                      <a:r>
                        <a:rPr lang="en-GB" sz="800" b="0" i="0" u="none" strike="noStrike">
                          <a:solidFill>
                            <a:srgbClr val="000000"/>
                          </a:solidFill>
                          <a:effectLst/>
                          <a:latin typeface="+mn-lt"/>
                        </a:rPr>
                        <a:t>232</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0</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000000"/>
                          </a:solidFill>
                          <a:effectLst/>
                          <a:latin typeface="+mn-lt"/>
                        </a:rPr>
                        <a:t>7,787</a:t>
                      </a:r>
                    </a:p>
                  </a:txBody>
                  <a:tcPr marL="6350" marR="6350" marT="635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000000"/>
                          </a:solidFill>
                          <a:effectLst/>
                          <a:latin typeface="+mn-lt"/>
                        </a:rPr>
                        <a:t>6,602</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-1,185</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-15%</a:t>
                      </a:r>
                    </a:p>
                  </a:txBody>
                  <a:tcPr marL="6350" marR="6350" marT="635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0735340"/>
                  </a:ext>
                </a:extLst>
              </a:tr>
              <a:tr h="216359">
                <a:tc>
                  <a:txBody>
                    <a:bodyPr/>
                    <a:lstStyle/>
                    <a:p>
                      <a:r>
                        <a:rPr lang="en-GB" sz="800">
                          <a:effectLst/>
                          <a:latin typeface="+mn-lt"/>
                        </a:rPr>
                        <a:t>BwD</a:t>
                      </a:r>
                      <a:endParaRPr lang="en-GB" sz="800" err="1">
                        <a:effectLst/>
                        <a:latin typeface="+mn-lt"/>
                        <a:ea typeface="Calibri" panose="020F0502020204030204" pitchFamily="34" charset="0"/>
                      </a:endParaRPr>
                    </a:p>
                  </a:txBody>
                  <a:tcPr marL="58090" marR="58090" marT="0" marB="0" anchor="ctr"/>
                </a:tc>
                <a:tc>
                  <a:txBody>
                    <a:bodyPr/>
                    <a:lstStyle/>
                    <a:p>
                      <a:r>
                        <a:rPr lang="en-GB" sz="800" i="0">
                          <a:effectLst/>
                          <a:latin typeface="+mn-lt"/>
                        </a:rPr>
                        <a:t>Local Primary Care/ELMS (Blended model)</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8,686</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1,122</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1,117</a:t>
                      </a:r>
                    </a:p>
                  </a:txBody>
                  <a:tcPr marL="6350" marR="6350" marT="6350" marB="0" anchor="ctr"/>
                </a:tc>
                <a:tc>
                  <a:txBody>
                    <a:bodyPr/>
                    <a:lstStyle/>
                    <a:p>
                      <a:pPr algn="r" fontAlgn="b"/>
                      <a:r>
                        <a:rPr lang="en-GB" sz="800" b="0" i="0" u="none" strike="noStrike">
                          <a:solidFill>
                            <a:srgbClr val="FF0000"/>
                          </a:solidFill>
                          <a:effectLst/>
                          <a:latin typeface="+mn-lt"/>
                        </a:rPr>
                        <a:t>-5</a:t>
                      </a:r>
                    </a:p>
                  </a:txBody>
                  <a:tcPr marL="6350" marR="6350" marT="6350" marB="0" anchor="ctr"/>
                </a:tc>
                <a:tc>
                  <a:txBody>
                    <a:bodyPr/>
                    <a:lstStyle/>
                    <a:p>
                      <a:pPr algn="r" fontAlgn="b"/>
                      <a:r>
                        <a:rPr lang="en-GB" sz="800" b="0" i="0" u="none" strike="noStrike">
                          <a:solidFill>
                            <a:srgbClr val="FF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8,686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8,726</a:t>
                      </a:r>
                    </a:p>
                  </a:txBody>
                  <a:tcPr marL="6350" marR="6350" marT="6350" marB="0" anchor="ctr"/>
                </a:tc>
                <a:tc>
                  <a:txBody>
                    <a:bodyPr/>
                    <a:lstStyle/>
                    <a:p>
                      <a:pPr algn="r" fontAlgn="b"/>
                      <a:r>
                        <a:rPr lang="en-GB" sz="800" b="0" i="0" u="none" strike="noStrike">
                          <a:solidFill>
                            <a:srgbClr val="000000"/>
                          </a:solidFill>
                          <a:effectLst/>
                          <a:latin typeface="+mn-lt"/>
                        </a:rPr>
                        <a:t>40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tc>
                <a:extLst>
                  <a:ext uri="{0D108BD9-81ED-4DB2-BD59-A6C34878D82A}">
                    <a16:rowId xmlns:a16="http://schemas.microsoft.com/office/drawing/2014/main" val="3351991985"/>
                  </a:ext>
                </a:extLst>
              </a:tr>
              <a:tr h="216359">
                <a:tc>
                  <a:txBody>
                    <a:bodyPr/>
                    <a:lstStyle/>
                    <a:p>
                      <a:r>
                        <a:rPr lang="en-GB" sz="800">
                          <a:effectLst/>
                          <a:latin typeface="+mn-lt"/>
                        </a:rPr>
                        <a:t>East Lancs</a:t>
                      </a:r>
                      <a:endParaRPr lang="en-GB" sz="800">
                        <a:effectLst/>
                        <a:latin typeface="+mn-lt"/>
                        <a:ea typeface="Calibri" panose="020F0502020204030204" pitchFamily="34" charset="0"/>
                      </a:endParaRPr>
                    </a:p>
                  </a:txBody>
                  <a:tcPr marL="58090" marR="58090" marT="0" marB="0" anchor="ctr"/>
                </a:tc>
                <a:tc>
                  <a:txBody>
                    <a:bodyPr/>
                    <a:lstStyle/>
                    <a:p>
                      <a:r>
                        <a:rPr lang="en-GB" sz="800" i="0">
                          <a:effectLst/>
                          <a:latin typeface="+mn-lt"/>
                        </a:rPr>
                        <a:t>East Lancashire Alliance (Blended)</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19,720</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2,653</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2,442</a:t>
                      </a:r>
                    </a:p>
                  </a:txBody>
                  <a:tcPr marL="6350" marR="6350" marT="6350" marB="0" anchor="ctr"/>
                </a:tc>
                <a:tc>
                  <a:txBody>
                    <a:bodyPr/>
                    <a:lstStyle/>
                    <a:p>
                      <a:pPr algn="r" fontAlgn="b"/>
                      <a:r>
                        <a:rPr lang="en-GB" sz="800" b="0" i="0" u="none" strike="noStrike">
                          <a:solidFill>
                            <a:srgbClr val="FF0000"/>
                          </a:solidFill>
                          <a:effectLst/>
                          <a:latin typeface="+mn-lt"/>
                        </a:rPr>
                        <a:t>-211</a:t>
                      </a:r>
                    </a:p>
                  </a:txBody>
                  <a:tcPr marL="6350" marR="6350" marT="6350" marB="0" anchor="ctr"/>
                </a:tc>
                <a:tc>
                  <a:txBody>
                    <a:bodyPr/>
                    <a:lstStyle/>
                    <a:p>
                      <a:pPr algn="r" fontAlgn="b"/>
                      <a:r>
                        <a:rPr lang="en-GB" sz="800" b="0" i="0" u="none" strike="noStrike">
                          <a:solidFill>
                            <a:srgbClr val="FF0000"/>
                          </a:solidFill>
                          <a:effectLst/>
                          <a:latin typeface="+mn-lt"/>
                        </a:rPr>
                        <a:t>-8%</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20,225</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19,842</a:t>
                      </a:r>
                    </a:p>
                  </a:txBody>
                  <a:tcPr marL="6350" marR="6350" marT="6350" marB="0" anchor="ctr"/>
                </a:tc>
                <a:tc>
                  <a:txBody>
                    <a:bodyPr/>
                    <a:lstStyle/>
                    <a:p>
                      <a:pPr algn="r" fontAlgn="b"/>
                      <a:r>
                        <a:rPr lang="en-GB" sz="800" b="0" i="0" u="none" strike="noStrike">
                          <a:solidFill>
                            <a:srgbClr val="FF0000"/>
                          </a:solidFill>
                          <a:effectLst/>
                          <a:latin typeface="+mn-lt"/>
                        </a:rPr>
                        <a:t>-383</a:t>
                      </a:r>
                    </a:p>
                  </a:txBody>
                  <a:tcPr marL="6350" marR="6350" marT="6350" marB="0" anchor="ctr">
                    <a:solidFill>
                      <a:schemeClr val="tx2">
                        <a:lumMod val="20000"/>
                        <a:lumOff val="80000"/>
                      </a:schemeClr>
                    </a:solidFill>
                  </a:tcPr>
                </a:tc>
                <a:tc>
                  <a:txBody>
                    <a:bodyPr/>
                    <a:lstStyle/>
                    <a:p>
                      <a:pPr algn="r" fontAlgn="b"/>
                      <a:r>
                        <a:rPr lang="en-GB" sz="800" b="0" i="0" u="none" strike="noStrike">
                          <a:solidFill>
                            <a:srgbClr val="FF0000"/>
                          </a:solidFill>
                          <a:effectLst/>
                          <a:latin typeface="+mn-lt"/>
                        </a:rPr>
                        <a:t>-2%</a:t>
                      </a:r>
                    </a:p>
                  </a:txBody>
                  <a:tcPr marL="6350" marR="6350" marT="6350" marB="0" anchor="ctr">
                    <a:solidFill>
                      <a:schemeClr val="tx2">
                        <a:lumMod val="20000"/>
                        <a:lumOff val="80000"/>
                      </a:schemeClr>
                    </a:solidFill>
                  </a:tcPr>
                </a:tc>
                <a:extLst>
                  <a:ext uri="{0D108BD9-81ED-4DB2-BD59-A6C34878D82A}">
                    <a16:rowId xmlns:a16="http://schemas.microsoft.com/office/drawing/2014/main" val="1464379925"/>
                  </a:ext>
                </a:extLst>
              </a:tr>
              <a:tr h="216359">
                <a:tc rowSpan="2">
                  <a:txBody>
                    <a:bodyPr/>
                    <a:lstStyle/>
                    <a:p>
                      <a:r>
                        <a:rPr lang="en-GB" sz="800">
                          <a:effectLst/>
                          <a:latin typeface="+mn-lt"/>
                        </a:rPr>
                        <a:t>Fylde &amp; Wyre</a:t>
                      </a:r>
                    </a:p>
                    <a:p>
                      <a:endParaRPr lang="en-GB" sz="800">
                        <a:effectLst/>
                        <a:latin typeface="+mn-lt"/>
                        <a:ea typeface="Calibri" panose="020F0502020204030204" pitchFamily="34" charset="0"/>
                      </a:endParaRPr>
                    </a:p>
                  </a:txBody>
                  <a:tcPr marL="58090" marR="58090" marT="0" marB="0" anchor="ctr"/>
                </a:tc>
                <a:tc>
                  <a:txBody>
                    <a:bodyPr/>
                    <a:lstStyle/>
                    <a:p>
                      <a:r>
                        <a:rPr lang="en-GB" sz="800" i="0">
                          <a:effectLst/>
                          <a:latin typeface="+mn-lt"/>
                        </a:rPr>
                        <a:t>FCMS (PCN-based, practice spokes, Fleetwood HC)</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7,522</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1,167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903</a:t>
                      </a:r>
                    </a:p>
                  </a:txBody>
                  <a:tcPr marL="6350" marR="6350" marT="6350" marB="0" anchor="ctr"/>
                </a:tc>
                <a:tc>
                  <a:txBody>
                    <a:bodyPr/>
                    <a:lstStyle/>
                    <a:p>
                      <a:pPr algn="r" fontAlgn="b"/>
                      <a:r>
                        <a:rPr lang="en-GB" sz="800" b="0" i="0" u="none" strike="noStrike">
                          <a:solidFill>
                            <a:srgbClr val="FF0000"/>
                          </a:solidFill>
                          <a:effectLst/>
                          <a:latin typeface="+mn-lt"/>
                        </a:rPr>
                        <a:t>-264</a:t>
                      </a:r>
                    </a:p>
                  </a:txBody>
                  <a:tcPr marL="6350" marR="6350" marT="6350" marB="0" anchor="ctr"/>
                </a:tc>
                <a:tc>
                  <a:txBody>
                    <a:bodyPr/>
                    <a:lstStyle/>
                    <a:p>
                      <a:pPr algn="r" fontAlgn="b"/>
                      <a:r>
                        <a:rPr lang="en-GB" sz="800" b="0" i="0" u="none" strike="noStrike">
                          <a:solidFill>
                            <a:srgbClr val="FF0000"/>
                          </a:solidFill>
                          <a:effectLst/>
                          <a:latin typeface="+mn-lt"/>
                        </a:rPr>
                        <a:t>-23%</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7,577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5,582</a:t>
                      </a:r>
                    </a:p>
                  </a:txBody>
                  <a:tcPr marL="6350" marR="6350" marT="6350" marB="0" anchor="ctr"/>
                </a:tc>
                <a:tc>
                  <a:txBody>
                    <a:bodyPr/>
                    <a:lstStyle/>
                    <a:p>
                      <a:pPr algn="r" fontAlgn="b"/>
                      <a:r>
                        <a:rPr lang="en-GB" sz="800" b="0" i="0" u="none" strike="noStrike">
                          <a:solidFill>
                            <a:srgbClr val="FF0000"/>
                          </a:solidFill>
                          <a:effectLst/>
                          <a:latin typeface="+mn-lt"/>
                        </a:rPr>
                        <a:t>-1,995</a:t>
                      </a:r>
                    </a:p>
                  </a:txBody>
                  <a:tcPr marL="6350" marR="6350" marT="6350" marB="0" anchor="ctr"/>
                </a:tc>
                <a:tc>
                  <a:txBody>
                    <a:bodyPr/>
                    <a:lstStyle/>
                    <a:p>
                      <a:pPr algn="r" fontAlgn="b"/>
                      <a:r>
                        <a:rPr lang="en-GB" sz="800" b="0" i="0" u="none" strike="noStrike">
                          <a:solidFill>
                            <a:srgbClr val="FF0000"/>
                          </a:solidFill>
                          <a:effectLst/>
                          <a:latin typeface="+mn-lt"/>
                        </a:rPr>
                        <a:t>-26%</a:t>
                      </a:r>
                    </a:p>
                  </a:txBody>
                  <a:tcPr marL="6350" marR="6350" marT="6350" marB="0" anchor="ctr"/>
                </a:tc>
                <a:extLst>
                  <a:ext uri="{0D108BD9-81ED-4DB2-BD59-A6C34878D82A}">
                    <a16:rowId xmlns:a16="http://schemas.microsoft.com/office/drawing/2014/main" val="3179307539"/>
                  </a:ext>
                </a:extLst>
              </a:tr>
              <a:tr h="186612">
                <a:tc vMerge="1">
                  <a:txBody>
                    <a:bodyPr/>
                    <a:lstStyle/>
                    <a:p>
                      <a:endParaRPr/>
                    </a:p>
                  </a:txBody>
                  <a:tcPr marL="58090" marR="58090" marT="0" marB="0" anchor="ctr"/>
                </a:tc>
                <a:tc>
                  <a:txBody>
                    <a:bodyPr/>
                    <a:lstStyle/>
                    <a:p>
                      <a:r>
                        <a:rPr lang="en-GB" sz="800" i="0">
                          <a:effectLst/>
                          <a:latin typeface="+mn-lt"/>
                        </a:rPr>
                        <a:t>WREN PCN (PCN-based, practice spokes)</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3,149</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0</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2,715</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3,042</a:t>
                      </a:r>
                    </a:p>
                  </a:txBody>
                  <a:tcPr marL="6350" marR="6350" marT="6350" marB="0" anchor="ctr"/>
                </a:tc>
                <a:tc>
                  <a:txBody>
                    <a:bodyPr/>
                    <a:lstStyle/>
                    <a:p>
                      <a:pPr algn="r" fontAlgn="b"/>
                      <a:r>
                        <a:rPr lang="en-GB" sz="800" b="0" i="0" u="none" strike="noStrike">
                          <a:solidFill>
                            <a:srgbClr val="000000"/>
                          </a:solidFill>
                          <a:effectLst/>
                          <a:latin typeface="+mn-lt"/>
                        </a:rPr>
                        <a:t>327</a:t>
                      </a:r>
                    </a:p>
                  </a:txBody>
                  <a:tcPr marL="6350" marR="6350" marT="6350" marB="0" anchor="ctr"/>
                </a:tc>
                <a:tc>
                  <a:txBody>
                    <a:bodyPr/>
                    <a:lstStyle/>
                    <a:p>
                      <a:pPr algn="r" fontAlgn="b"/>
                      <a:r>
                        <a:rPr lang="en-GB" sz="800" b="0" i="0" u="none" strike="noStrike">
                          <a:solidFill>
                            <a:srgbClr val="000000"/>
                          </a:solidFill>
                          <a:effectLst/>
                          <a:latin typeface="+mn-lt"/>
                        </a:rPr>
                        <a:t>12%</a:t>
                      </a:r>
                    </a:p>
                  </a:txBody>
                  <a:tcPr marL="6350" marR="6350" marT="6350" marB="0" anchor="ctr"/>
                </a:tc>
                <a:extLst>
                  <a:ext uri="{0D108BD9-81ED-4DB2-BD59-A6C34878D82A}">
                    <a16:rowId xmlns:a16="http://schemas.microsoft.com/office/drawing/2014/main" val="3219942567"/>
                  </a:ext>
                </a:extLst>
              </a:tr>
              <a:tr h="216359">
                <a:tc>
                  <a:txBody>
                    <a:bodyPr/>
                    <a:lstStyle/>
                    <a:p>
                      <a:r>
                        <a:rPr lang="en-GB" sz="800">
                          <a:effectLst/>
                          <a:latin typeface="+mn-lt"/>
                        </a:rPr>
                        <a:t>West Lancashire</a:t>
                      </a:r>
                      <a:endParaRPr lang="en-GB" sz="800">
                        <a:effectLst/>
                        <a:latin typeface="+mn-lt"/>
                        <a:ea typeface="Calibri" panose="020F0502020204030204" pitchFamily="34" charset="0"/>
                      </a:endParaRPr>
                    </a:p>
                  </a:txBody>
                  <a:tcPr marL="58090" marR="58090" marT="0" marB="0" anchor="ctr"/>
                </a:tc>
                <a:tc>
                  <a:txBody>
                    <a:bodyPr/>
                    <a:lstStyle/>
                    <a:p>
                      <a:r>
                        <a:rPr lang="en-GB" sz="800" i="0">
                          <a:effectLst/>
                          <a:latin typeface="+mn-lt"/>
                        </a:rPr>
                        <a:t> OWLS / Out of Hours West Lancashire CIC</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5,873</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1,407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37</a:t>
                      </a:r>
                    </a:p>
                  </a:txBody>
                  <a:tcPr marL="6350" marR="6350" marT="6350" marB="0" anchor="ctr"/>
                </a:tc>
                <a:tc>
                  <a:txBody>
                    <a:bodyPr/>
                    <a:lstStyle/>
                    <a:p>
                      <a:pPr algn="r" fontAlgn="b"/>
                      <a:r>
                        <a:rPr lang="en-GB" sz="800" b="0" i="0" u="none" strike="noStrike">
                          <a:solidFill>
                            <a:srgbClr val="FF0000"/>
                          </a:solidFill>
                          <a:effectLst/>
                          <a:latin typeface="+mn-lt"/>
                        </a:rPr>
                        <a:t>-1,370</a:t>
                      </a:r>
                    </a:p>
                  </a:txBody>
                  <a:tcPr marL="6350" marR="6350" marT="6350" marB="0" anchor="ctr"/>
                </a:tc>
                <a:tc>
                  <a:txBody>
                    <a:bodyPr/>
                    <a:lstStyle/>
                    <a:p>
                      <a:pPr algn="r" fontAlgn="b"/>
                      <a:r>
                        <a:rPr lang="en-GB" sz="800" b="0" i="0" u="none" strike="noStrike">
                          <a:solidFill>
                            <a:srgbClr val="FF0000"/>
                          </a:solidFill>
                          <a:effectLst/>
                          <a:latin typeface="+mn-lt"/>
                        </a:rPr>
                        <a:t>-97%</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6,125</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4,487</a:t>
                      </a:r>
                    </a:p>
                  </a:txBody>
                  <a:tcPr marL="6350" marR="6350" marT="6350" marB="0" anchor="ctr"/>
                </a:tc>
                <a:tc>
                  <a:txBody>
                    <a:bodyPr/>
                    <a:lstStyle/>
                    <a:p>
                      <a:pPr algn="r" fontAlgn="b"/>
                      <a:r>
                        <a:rPr lang="en-GB" sz="800" b="0" i="0" u="none" strike="noStrike">
                          <a:solidFill>
                            <a:srgbClr val="FF0000"/>
                          </a:solidFill>
                          <a:effectLst/>
                          <a:latin typeface="+mn-lt"/>
                        </a:rPr>
                        <a:t>-1,638</a:t>
                      </a:r>
                    </a:p>
                  </a:txBody>
                  <a:tcPr marL="6350" marR="6350" marT="6350" marB="0" anchor="ctr"/>
                </a:tc>
                <a:tc>
                  <a:txBody>
                    <a:bodyPr/>
                    <a:lstStyle/>
                    <a:p>
                      <a:pPr algn="r" fontAlgn="b"/>
                      <a:r>
                        <a:rPr lang="en-GB" sz="800" b="0" i="0" u="none" strike="noStrike">
                          <a:solidFill>
                            <a:srgbClr val="FF0000"/>
                          </a:solidFill>
                          <a:effectLst/>
                          <a:latin typeface="+mn-lt"/>
                        </a:rPr>
                        <a:t>-27%</a:t>
                      </a:r>
                    </a:p>
                  </a:txBody>
                  <a:tcPr marL="6350" marR="6350" marT="6350" marB="0" anchor="ctr"/>
                </a:tc>
                <a:extLst>
                  <a:ext uri="{0D108BD9-81ED-4DB2-BD59-A6C34878D82A}">
                    <a16:rowId xmlns:a16="http://schemas.microsoft.com/office/drawing/2014/main" val="3552103560"/>
                  </a:ext>
                </a:extLst>
              </a:tr>
              <a:tr h="216359">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effectLst/>
                          <a:latin typeface="+mn-lt"/>
                        </a:rPr>
                        <a:t>Chorley &amp; South Ribble</a:t>
                      </a:r>
                      <a:endParaRPr lang="en-GB" sz="800">
                        <a:effectLst/>
                        <a:latin typeface="+mn-lt"/>
                        <a:ea typeface="Calibri" panose="020F0502020204030204" pitchFamily="34" charset="0"/>
                      </a:endParaRPr>
                    </a:p>
                    <a:p>
                      <a:endParaRPr lang="en-GB" sz="800">
                        <a:effectLst/>
                        <a:latin typeface="+mn-lt"/>
                        <a:ea typeface="Calibri" panose="020F0502020204030204" pitchFamily="34" charset="0"/>
                      </a:endParaRPr>
                    </a:p>
                  </a:txBody>
                  <a:tcPr marL="58090" marR="58090" marT="0" marB="0" anchor="ctr"/>
                </a:tc>
                <a:tc>
                  <a:txBody>
                    <a:bodyPr/>
                    <a:lstStyle/>
                    <a:p>
                      <a:pPr algn="l" fontAlgn="ctr"/>
                      <a:r>
                        <a:rPr lang="en-US" sz="800" b="0" i="0" u="none" strike="noStrike">
                          <a:solidFill>
                            <a:srgbClr val="000000"/>
                          </a:solidFill>
                          <a:effectLst/>
                          <a:latin typeface="+mn-lt"/>
                        </a:rPr>
                        <a:t> </a:t>
                      </a:r>
                      <a:r>
                        <a:rPr lang="en-US" sz="800" b="0" i="0" u="none" strike="noStrike" err="1">
                          <a:solidFill>
                            <a:srgbClr val="000000"/>
                          </a:solidFill>
                          <a:effectLst/>
                          <a:latin typeface="+mn-lt"/>
                        </a:rPr>
                        <a:t>Bridgedale</a:t>
                      </a:r>
                      <a:r>
                        <a:rPr lang="en-US" sz="800" b="0" i="0" u="none" strike="noStrike">
                          <a:solidFill>
                            <a:srgbClr val="000000"/>
                          </a:solidFill>
                          <a:effectLst/>
                          <a:latin typeface="+mn-lt"/>
                        </a:rPr>
                        <a:t> PCN (PCN based, practice spokes)</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1,764</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408</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237</a:t>
                      </a:r>
                    </a:p>
                  </a:txBody>
                  <a:tcPr marL="6350" marR="6350" marT="6350" marB="0" anchor="ctr"/>
                </a:tc>
                <a:tc>
                  <a:txBody>
                    <a:bodyPr/>
                    <a:lstStyle/>
                    <a:p>
                      <a:pPr algn="r" fontAlgn="b"/>
                      <a:r>
                        <a:rPr lang="en-GB" sz="800" b="0" i="0" u="none" strike="noStrike">
                          <a:solidFill>
                            <a:srgbClr val="FF0000"/>
                          </a:solidFill>
                          <a:effectLst/>
                          <a:latin typeface="+mn-lt"/>
                        </a:rPr>
                        <a:t>-171</a:t>
                      </a:r>
                    </a:p>
                  </a:txBody>
                  <a:tcPr marL="6350" marR="6350" marT="6350" marB="0" anchor="ctr"/>
                </a:tc>
                <a:tc>
                  <a:txBody>
                    <a:bodyPr/>
                    <a:lstStyle/>
                    <a:p>
                      <a:pPr algn="r" fontAlgn="b"/>
                      <a:r>
                        <a:rPr lang="en-GB" sz="800" b="0" i="0" u="none" strike="noStrike">
                          <a:solidFill>
                            <a:srgbClr val="FF0000"/>
                          </a:solidFill>
                          <a:effectLst/>
                          <a:latin typeface="+mn-lt"/>
                        </a:rPr>
                        <a:t>-42%</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1,979</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1,512</a:t>
                      </a:r>
                    </a:p>
                  </a:txBody>
                  <a:tcPr marL="6350" marR="6350" marT="6350" marB="0" anchor="ctr"/>
                </a:tc>
                <a:tc>
                  <a:txBody>
                    <a:bodyPr/>
                    <a:lstStyle/>
                    <a:p>
                      <a:pPr algn="r" fontAlgn="b"/>
                      <a:r>
                        <a:rPr lang="en-GB" sz="800" b="0" i="0" u="none" strike="noStrike">
                          <a:solidFill>
                            <a:srgbClr val="FF0000"/>
                          </a:solidFill>
                          <a:effectLst/>
                          <a:latin typeface="+mn-lt"/>
                        </a:rPr>
                        <a:t>-467</a:t>
                      </a:r>
                    </a:p>
                  </a:txBody>
                  <a:tcPr marL="6350" marR="6350" marT="6350" marB="0" anchor="ctr"/>
                </a:tc>
                <a:tc>
                  <a:txBody>
                    <a:bodyPr/>
                    <a:lstStyle/>
                    <a:p>
                      <a:pPr algn="r" fontAlgn="b"/>
                      <a:r>
                        <a:rPr lang="en-GB" sz="800" b="0" i="0" u="none" strike="noStrike">
                          <a:solidFill>
                            <a:srgbClr val="FF0000"/>
                          </a:solidFill>
                          <a:effectLst/>
                          <a:latin typeface="+mn-lt"/>
                        </a:rPr>
                        <a:t>-24%</a:t>
                      </a:r>
                    </a:p>
                  </a:txBody>
                  <a:tcPr marL="6350" marR="6350" marT="6350" marB="0" anchor="ctr"/>
                </a:tc>
                <a:extLst>
                  <a:ext uri="{0D108BD9-81ED-4DB2-BD59-A6C34878D82A}">
                    <a16:rowId xmlns:a16="http://schemas.microsoft.com/office/drawing/2014/main" val="3757273787"/>
                  </a:ext>
                </a:extLst>
              </a:tr>
              <a:tr h="216359">
                <a:tc vMerge="1">
                  <a:txBody>
                    <a:bodyPr/>
                    <a:lstStyle/>
                    <a:p>
                      <a:endParaRPr lang="en-GB" sz="900">
                        <a:effectLst/>
                        <a:latin typeface="Calibri" panose="020F0502020204030204" pitchFamily="34" charset="0"/>
                        <a:ea typeface="Calibri" panose="020F0502020204030204" pitchFamily="34" charset="0"/>
                      </a:endParaRPr>
                    </a:p>
                  </a:txBody>
                  <a:tcPr marL="58090" marR="58090" marT="0" marB="0" anchor="ctr"/>
                </a:tc>
                <a:tc>
                  <a:txBody>
                    <a:bodyPr/>
                    <a:lstStyle/>
                    <a:p>
                      <a:pPr algn="l" fontAlgn="ctr"/>
                      <a:r>
                        <a:rPr lang="en-US" sz="800" b="0" i="0" u="none" strike="noStrike">
                          <a:solidFill>
                            <a:srgbClr val="000000"/>
                          </a:solidFill>
                          <a:effectLst/>
                          <a:latin typeface="+mn-lt"/>
                        </a:rPr>
                        <a:t>Chorley Central (PCN based, practice spokes)</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2,680</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437</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FF0000"/>
                          </a:solidFill>
                          <a:effectLst/>
                          <a:latin typeface="+mn-lt"/>
                        </a:rPr>
                        <a:t>-437</a:t>
                      </a:r>
                    </a:p>
                  </a:txBody>
                  <a:tcPr marL="6350" marR="6350" marT="6350" marB="0" anchor="ctr"/>
                </a:tc>
                <a:tc>
                  <a:txBody>
                    <a:bodyPr/>
                    <a:lstStyle/>
                    <a:p>
                      <a:pPr algn="r" fontAlgn="b"/>
                      <a:r>
                        <a:rPr lang="en-GB" sz="800" b="0" i="0" u="none" strike="noStrike">
                          <a:solidFill>
                            <a:srgbClr val="FF0000"/>
                          </a:solidFill>
                          <a:effectLst/>
                          <a:latin typeface="+mn-lt"/>
                        </a:rPr>
                        <a:t>-100%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3,226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2,322</a:t>
                      </a:r>
                    </a:p>
                  </a:txBody>
                  <a:tcPr marL="6350" marR="6350" marT="6350" marB="0" anchor="ctr"/>
                </a:tc>
                <a:tc>
                  <a:txBody>
                    <a:bodyPr/>
                    <a:lstStyle/>
                    <a:p>
                      <a:pPr algn="r" fontAlgn="b"/>
                      <a:r>
                        <a:rPr lang="en-GB" sz="800" b="0" i="0" u="none" strike="noStrike">
                          <a:solidFill>
                            <a:srgbClr val="FF0000"/>
                          </a:solidFill>
                          <a:effectLst/>
                          <a:latin typeface="+mn-lt"/>
                        </a:rPr>
                        <a:t>-904</a:t>
                      </a:r>
                    </a:p>
                  </a:txBody>
                  <a:tcPr marL="6350" marR="6350" marT="6350" marB="0" anchor="ctr"/>
                </a:tc>
                <a:tc>
                  <a:txBody>
                    <a:bodyPr/>
                    <a:lstStyle/>
                    <a:p>
                      <a:pPr algn="r" fontAlgn="b"/>
                      <a:r>
                        <a:rPr lang="en-GB" sz="800" b="0" i="0" u="none" strike="noStrike">
                          <a:solidFill>
                            <a:srgbClr val="FF0000"/>
                          </a:solidFill>
                          <a:effectLst/>
                          <a:latin typeface="+mn-lt"/>
                        </a:rPr>
                        <a:t>-28%</a:t>
                      </a:r>
                    </a:p>
                  </a:txBody>
                  <a:tcPr marL="6350" marR="6350" marT="6350" marB="0" anchor="ctr"/>
                </a:tc>
                <a:extLst>
                  <a:ext uri="{0D108BD9-81ED-4DB2-BD59-A6C34878D82A}">
                    <a16:rowId xmlns:a16="http://schemas.microsoft.com/office/drawing/2014/main" val="454150153"/>
                  </a:ext>
                </a:extLst>
              </a:tr>
              <a:tr h="216359">
                <a:tc vMerge="1">
                  <a:txBody>
                    <a:bodyPr/>
                    <a:lstStyle/>
                    <a:p>
                      <a:endParaRPr lang="en-GB" sz="900">
                        <a:effectLst/>
                        <a:latin typeface="Calibri" panose="020F0502020204030204" pitchFamily="34" charset="0"/>
                        <a:ea typeface="Calibri" panose="020F0502020204030204" pitchFamily="34" charset="0"/>
                      </a:endParaRPr>
                    </a:p>
                  </a:txBody>
                  <a:tcPr marL="58090" marR="58090" marT="0" marB="0" anchor="ctr"/>
                </a:tc>
                <a:tc>
                  <a:txBody>
                    <a:bodyPr/>
                    <a:lstStyle/>
                    <a:p>
                      <a:pPr algn="l" fontAlgn="ctr"/>
                      <a:r>
                        <a:rPr lang="en-US" sz="800" b="0" i="0" u="none" strike="noStrike">
                          <a:solidFill>
                            <a:srgbClr val="000000"/>
                          </a:solidFill>
                          <a:effectLst/>
                          <a:latin typeface="+mn-lt"/>
                        </a:rPr>
                        <a:t>Leyland (PCN based, practice spokes)</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2,282</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476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6</a:t>
                      </a:r>
                    </a:p>
                  </a:txBody>
                  <a:tcPr marL="6350" marR="6350" marT="6350" marB="0" anchor="ctr"/>
                </a:tc>
                <a:tc>
                  <a:txBody>
                    <a:bodyPr/>
                    <a:lstStyle/>
                    <a:p>
                      <a:pPr algn="r" fontAlgn="b"/>
                      <a:r>
                        <a:rPr lang="en-GB" sz="800" b="0" i="0" u="none" strike="noStrike">
                          <a:solidFill>
                            <a:srgbClr val="FF0000"/>
                          </a:solidFill>
                          <a:effectLst/>
                          <a:latin typeface="+mn-lt"/>
                        </a:rPr>
                        <a:t>-470</a:t>
                      </a:r>
                    </a:p>
                  </a:txBody>
                  <a:tcPr marL="6350" marR="6350" marT="6350" marB="0" anchor="ctr"/>
                </a:tc>
                <a:tc>
                  <a:txBody>
                    <a:bodyPr/>
                    <a:lstStyle/>
                    <a:p>
                      <a:pPr algn="r" fontAlgn="b"/>
                      <a:r>
                        <a:rPr lang="en-GB" sz="800" b="0" i="0" u="none" strike="noStrike">
                          <a:solidFill>
                            <a:srgbClr val="FF0000"/>
                          </a:solidFill>
                          <a:effectLst/>
                          <a:latin typeface="+mn-lt"/>
                        </a:rPr>
                        <a:t>-99%</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2,246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1,678</a:t>
                      </a:r>
                    </a:p>
                  </a:txBody>
                  <a:tcPr marL="6350" marR="6350" marT="6350" marB="0" anchor="ctr"/>
                </a:tc>
                <a:tc>
                  <a:txBody>
                    <a:bodyPr/>
                    <a:lstStyle/>
                    <a:p>
                      <a:pPr algn="r" fontAlgn="b"/>
                      <a:r>
                        <a:rPr lang="en-GB" sz="800" b="0" i="0" u="none" strike="noStrike">
                          <a:solidFill>
                            <a:srgbClr val="FF0000"/>
                          </a:solidFill>
                          <a:effectLst/>
                          <a:latin typeface="+mn-lt"/>
                        </a:rPr>
                        <a:t>-568</a:t>
                      </a:r>
                    </a:p>
                  </a:txBody>
                  <a:tcPr marL="6350" marR="6350" marT="6350" marB="0" anchor="ctr"/>
                </a:tc>
                <a:tc>
                  <a:txBody>
                    <a:bodyPr/>
                    <a:lstStyle/>
                    <a:p>
                      <a:pPr algn="r" fontAlgn="b"/>
                      <a:r>
                        <a:rPr lang="en-GB" sz="800" b="0" i="0" u="none" strike="noStrike">
                          <a:solidFill>
                            <a:srgbClr val="FF0000"/>
                          </a:solidFill>
                          <a:effectLst/>
                          <a:latin typeface="+mn-lt"/>
                        </a:rPr>
                        <a:t>-25%</a:t>
                      </a:r>
                    </a:p>
                  </a:txBody>
                  <a:tcPr marL="6350" marR="6350" marT="6350" marB="0" anchor="ctr"/>
                </a:tc>
                <a:extLst>
                  <a:ext uri="{0D108BD9-81ED-4DB2-BD59-A6C34878D82A}">
                    <a16:rowId xmlns:a16="http://schemas.microsoft.com/office/drawing/2014/main" val="1068244394"/>
                  </a:ext>
                </a:extLst>
              </a:tr>
              <a:tr h="216359">
                <a:tc vMerge="1">
                  <a:txBody>
                    <a:bodyPr/>
                    <a:lstStyle/>
                    <a:p>
                      <a:endParaRPr lang="en-GB" sz="900">
                        <a:effectLst/>
                        <a:latin typeface="Calibri" panose="020F0502020204030204" pitchFamily="34" charset="0"/>
                        <a:ea typeface="Calibri" panose="020F0502020204030204" pitchFamily="34" charset="0"/>
                      </a:endParaRPr>
                    </a:p>
                  </a:txBody>
                  <a:tcPr marL="58090" marR="58090" marT="0" marB="0" anchor="ctr"/>
                </a:tc>
                <a:tc>
                  <a:txBody>
                    <a:bodyPr/>
                    <a:lstStyle/>
                    <a:p>
                      <a:pPr algn="l" fontAlgn="ctr"/>
                      <a:r>
                        <a:rPr lang="en-US" sz="800" b="0" i="0" u="none" strike="noStrike">
                          <a:solidFill>
                            <a:srgbClr val="000000"/>
                          </a:solidFill>
                          <a:effectLst/>
                          <a:latin typeface="+mn-lt"/>
                        </a:rPr>
                        <a:t>Chorley &amp; South Ribble PCN (PCN based, practice spokes)</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2,660</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376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62</a:t>
                      </a:r>
                    </a:p>
                  </a:txBody>
                  <a:tcPr marL="6350" marR="6350" marT="6350" marB="0" anchor="ctr"/>
                </a:tc>
                <a:tc>
                  <a:txBody>
                    <a:bodyPr/>
                    <a:lstStyle/>
                    <a:p>
                      <a:pPr algn="r" fontAlgn="b"/>
                      <a:r>
                        <a:rPr lang="en-GB" sz="800" b="0" i="0" u="none" strike="noStrike">
                          <a:solidFill>
                            <a:srgbClr val="FF0000"/>
                          </a:solidFill>
                          <a:effectLst/>
                          <a:latin typeface="+mn-lt"/>
                        </a:rPr>
                        <a:t>-314</a:t>
                      </a:r>
                    </a:p>
                  </a:txBody>
                  <a:tcPr marL="6350" marR="6350" marT="6350" marB="0" anchor="ctr"/>
                </a:tc>
                <a:tc>
                  <a:txBody>
                    <a:bodyPr/>
                    <a:lstStyle/>
                    <a:p>
                      <a:pPr algn="r" fontAlgn="b"/>
                      <a:r>
                        <a:rPr lang="en-GB" sz="800" b="0" i="0" u="none" strike="noStrike">
                          <a:solidFill>
                            <a:srgbClr val="FF0000"/>
                          </a:solidFill>
                          <a:effectLst/>
                          <a:latin typeface="+mn-lt"/>
                        </a:rPr>
                        <a:t>-84%</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1,489</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2,048</a:t>
                      </a:r>
                    </a:p>
                  </a:txBody>
                  <a:tcPr marL="6350" marR="6350" marT="6350" marB="0" anchor="ctr"/>
                </a:tc>
                <a:tc>
                  <a:txBody>
                    <a:bodyPr/>
                    <a:lstStyle/>
                    <a:p>
                      <a:pPr algn="r" fontAlgn="b"/>
                      <a:r>
                        <a:rPr lang="en-GB" sz="800" b="0" i="0" u="none" strike="noStrike">
                          <a:solidFill>
                            <a:srgbClr val="000000"/>
                          </a:solidFill>
                          <a:effectLst/>
                          <a:latin typeface="+mn-lt"/>
                        </a:rPr>
                        <a:t>559</a:t>
                      </a:r>
                    </a:p>
                  </a:txBody>
                  <a:tcPr marL="6350" marR="6350" marT="6350" marB="0" anchor="ctr"/>
                </a:tc>
                <a:tc>
                  <a:txBody>
                    <a:bodyPr/>
                    <a:lstStyle/>
                    <a:p>
                      <a:pPr algn="r" fontAlgn="b"/>
                      <a:r>
                        <a:rPr lang="en-GB" sz="800" b="0" i="0" u="none" strike="noStrike">
                          <a:solidFill>
                            <a:srgbClr val="000000"/>
                          </a:solidFill>
                          <a:effectLst/>
                          <a:latin typeface="+mn-lt"/>
                        </a:rPr>
                        <a:t>38%</a:t>
                      </a:r>
                    </a:p>
                  </a:txBody>
                  <a:tcPr marL="6350" marR="6350" marT="6350" marB="0" anchor="ctr"/>
                </a:tc>
                <a:extLst>
                  <a:ext uri="{0D108BD9-81ED-4DB2-BD59-A6C34878D82A}">
                    <a16:rowId xmlns:a16="http://schemas.microsoft.com/office/drawing/2014/main" val="2411355754"/>
                  </a:ext>
                </a:extLst>
              </a:tr>
              <a:tr h="216359">
                <a:tc rowSpan="2">
                  <a:txBody>
                    <a:bodyPr/>
                    <a:lstStyle/>
                    <a:p>
                      <a:r>
                        <a:rPr lang="en-GB" sz="800">
                          <a:effectLst/>
                          <a:latin typeface="+mn-lt"/>
                        </a:rPr>
                        <a:t>Greater Preston</a:t>
                      </a:r>
                      <a:endParaRPr lang="en-GB" sz="800">
                        <a:effectLst/>
                        <a:latin typeface="+mn-lt"/>
                        <a:ea typeface="Calibri" panose="020F0502020204030204" pitchFamily="34" charset="0"/>
                      </a:endParaRPr>
                    </a:p>
                  </a:txBody>
                  <a:tcPr marL="58090" marR="58090" marT="0" marB="0" anchor="ctr"/>
                </a:tc>
                <a:tc>
                  <a:txBody>
                    <a:bodyPr/>
                    <a:lstStyle/>
                    <a:p>
                      <a:r>
                        <a:rPr lang="en-US" sz="800" i="0">
                          <a:effectLst/>
                          <a:latin typeface="+mn-lt"/>
                          <a:ea typeface="Calibri"/>
                        </a:rPr>
                        <a:t>Preston South Ribble PCN (PCN based, practice spokes)</a:t>
                      </a:r>
                      <a:endParaRPr lang="en-GB" sz="800" i="0">
                        <a:effectLst/>
                        <a:latin typeface="+mn-lt"/>
                        <a:ea typeface="Calibri"/>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1,286</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146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FF0000"/>
                          </a:solidFill>
                          <a:effectLst/>
                          <a:latin typeface="+mn-lt"/>
                        </a:rPr>
                        <a:t>-146</a:t>
                      </a:r>
                    </a:p>
                  </a:txBody>
                  <a:tcPr marL="6350" marR="6350" marT="6350" marB="0" anchor="ctr"/>
                </a:tc>
                <a:tc>
                  <a:txBody>
                    <a:bodyPr/>
                    <a:lstStyle/>
                    <a:p>
                      <a:pPr algn="r" fontAlgn="b"/>
                      <a:r>
                        <a:rPr lang="en-GB" sz="800" b="0" i="0" u="none" strike="noStrike">
                          <a:solidFill>
                            <a:srgbClr val="FF0000"/>
                          </a:solidFill>
                          <a:effectLst/>
                          <a:latin typeface="+mn-lt"/>
                        </a:rPr>
                        <a:t>-100%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1,334</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1,140</a:t>
                      </a:r>
                    </a:p>
                  </a:txBody>
                  <a:tcPr marL="6350" marR="6350" marT="6350" marB="0" anchor="ctr"/>
                </a:tc>
                <a:tc>
                  <a:txBody>
                    <a:bodyPr/>
                    <a:lstStyle/>
                    <a:p>
                      <a:pPr algn="r" fontAlgn="b"/>
                      <a:r>
                        <a:rPr lang="en-GB" sz="800" b="0" i="0" u="none" strike="noStrike">
                          <a:solidFill>
                            <a:srgbClr val="FF0000"/>
                          </a:solidFill>
                          <a:effectLst/>
                          <a:latin typeface="+mn-lt"/>
                        </a:rPr>
                        <a:t>-194</a:t>
                      </a:r>
                    </a:p>
                  </a:txBody>
                  <a:tcPr marL="6350" marR="6350" marT="6350" marB="0" anchor="ctr"/>
                </a:tc>
                <a:tc>
                  <a:txBody>
                    <a:bodyPr/>
                    <a:lstStyle/>
                    <a:p>
                      <a:pPr algn="r" fontAlgn="b"/>
                      <a:r>
                        <a:rPr lang="en-GB" sz="800" b="0" i="0" u="none" strike="noStrike">
                          <a:solidFill>
                            <a:srgbClr val="FF0000"/>
                          </a:solidFill>
                          <a:effectLst/>
                          <a:latin typeface="+mn-lt"/>
                        </a:rPr>
                        <a:t>-15%</a:t>
                      </a:r>
                    </a:p>
                  </a:txBody>
                  <a:tcPr marL="6350" marR="6350" marT="6350" marB="0" anchor="ctr"/>
                </a:tc>
                <a:extLst>
                  <a:ext uri="{0D108BD9-81ED-4DB2-BD59-A6C34878D82A}">
                    <a16:rowId xmlns:a16="http://schemas.microsoft.com/office/drawing/2014/main" val="10415213"/>
                  </a:ext>
                </a:extLst>
              </a:tr>
              <a:tr h="216359">
                <a:tc vMerge="1">
                  <a:txBody>
                    <a:bodyPr/>
                    <a:lstStyle/>
                    <a:p>
                      <a:endParaRPr/>
                    </a:p>
                  </a:txBody>
                  <a:tcPr marL="58090" marR="58090" marT="0" marB="0" anchor="ctr"/>
                </a:tc>
                <a:tc>
                  <a:txBody>
                    <a:bodyPr/>
                    <a:lstStyle/>
                    <a:p>
                      <a:r>
                        <a:rPr lang="en-GB" sz="800" i="0">
                          <a:effectLst/>
                          <a:latin typeface="+mn-lt"/>
                        </a:rPr>
                        <a:t> Greater Preston PCN / Preston North &amp; East PCN (1 PCN based, practice spokes)</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8,819</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1,066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31</a:t>
                      </a:r>
                    </a:p>
                  </a:txBody>
                  <a:tcPr marL="6350" marR="6350" marT="6350" marB="0" anchor="ctr"/>
                </a:tc>
                <a:tc>
                  <a:txBody>
                    <a:bodyPr/>
                    <a:lstStyle/>
                    <a:p>
                      <a:pPr algn="r" fontAlgn="b"/>
                      <a:r>
                        <a:rPr lang="en-GB" sz="800" b="0" i="0" u="none" strike="noStrike">
                          <a:solidFill>
                            <a:srgbClr val="FF0000"/>
                          </a:solidFill>
                          <a:effectLst/>
                          <a:latin typeface="+mn-lt"/>
                        </a:rPr>
                        <a:t>-1,035</a:t>
                      </a:r>
                    </a:p>
                  </a:txBody>
                  <a:tcPr marL="6350" marR="6350" marT="6350" marB="0" anchor="ctr"/>
                </a:tc>
                <a:tc>
                  <a:txBody>
                    <a:bodyPr/>
                    <a:lstStyle/>
                    <a:p>
                      <a:pPr algn="r" fontAlgn="b"/>
                      <a:r>
                        <a:rPr lang="en-GB" sz="800" b="0" i="0" u="none" strike="noStrike">
                          <a:solidFill>
                            <a:srgbClr val="FF0000"/>
                          </a:solidFill>
                          <a:effectLst/>
                          <a:latin typeface="+mn-lt"/>
                        </a:rPr>
                        <a:t>-97%</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8,273</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8,420</a:t>
                      </a:r>
                    </a:p>
                  </a:txBody>
                  <a:tcPr marL="6350" marR="6350" marT="6350" marB="0" anchor="ctr"/>
                </a:tc>
                <a:tc>
                  <a:txBody>
                    <a:bodyPr/>
                    <a:lstStyle/>
                    <a:p>
                      <a:pPr algn="r" fontAlgn="b"/>
                      <a:r>
                        <a:rPr lang="en-GB" sz="800" b="0" i="0" u="none" strike="noStrike">
                          <a:solidFill>
                            <a:srgbClr val="000000"/>
                          </a:solidFill>
                          <a:effectLst/>
                          <a:latin typeface="+mn-lt"/>
                        </a:rPr>
                        <a:t>147</a:t>
                      </a:r>
                    </a:p>
                  </a:txBody>
                  <a:tcPr marL="6350" marR="6350" marT="6350" marB="0" anchor="ctr"/>
                </a:tc>
                <a:tc>
                  <a:txBody>
                    <a:bodyPr/>
                    <a:lstStyle/>
                    <a:p>
                      <a:pPr algn="r" fontAlgn="b"/>
                      <a:r>
                        <a:rPr lang="en-GB" sz="800" b="0" i="0" u="none" strike="noStrike">
                          <a:solidFill>
                            <a:srgbClr val="000000"/>
                          </a:solidFill>
                          <a:effectLst/>
                          <a:latin typeface="+mn-lt"/>
                        </a:rPr>
                        <a:t>2%</a:t>
                      </a:r>
                    </a:p>
                  </a:txBody>
                  <a:tcPr marL="6350" marR="6350" marT="6350" marB="0" anchor="ctr"/>
                </a:tc>
                <a:extLst>
                  <a:ext uri="{0D108BD9-81ED-4DB2-BD59-A6C34878D82A}">
                    <a16:rowId xmlns:a16="http://schemas.microsoft.com/office/drawing/2014/main" val="1457183501"/>
                  </a:ext>
                </a:extLst>
              </a:tr>
              <a:tr h="216359">
                <a:tc rowSpan="4">
                  <a:txBody>
                    <a:bodyPr/>
                    <a:lstStyle/>
                    <a:p>
                      <a:r>
                        <a:rPr lang="en-GB" sz="800">
                          <a:effectLst/>
                          <a:latin typeface="+mn-lt"/>
                        </a:rPr>
                        <a:t>Morecambe Bay</a:t>
                      </a:r>
                    </a:p>
                    <a:p>
                      <a:endParaRPr lang="en-GB" sz="800">
                        <a:effectLst/>
                        <a:latin typeface="+mn-lt"/>
                      </a:endParaRPr>
                    </a:p>
                    <a:p>
                      <a:endParaRPr lang="en-GB" sz="800">
                        <a:effectLst/>
                        <a:latin typeface="+mn-lt"/>
                      </a:endParaRPr>
                    </a:p>
                    <a:p>
                      <a:endParaRPr lang="en-GB" sz="800">
                        <a:effectLst/>
                        <a:latin typeface="+mn-lt"/>
                        <a:ea typeface="Calibri" panose="020F0502020204030204" pitchFamily="34" charset="0"/>
                      </a:endParaRPr>
                    </a:p>
                  </a:txBody>
                  <a:tcPr marL="58090" marR="58090" marT="0" marB="0" anchor="ctr">
                    <a:lnB w="38100" cap="flat" cmpd="sng" algn="ctr">
                      <a:solidFill>
                        <a:schemeClr val="bg1"/>
                      </a:solidFill>
                      <a:prstDash val="solid"/>
                      <a:round/>
                      <a:headEnd type="none" w="med" len="med"/>
                      <a:tailEnd type="none" w="med" len="med"/>
                    </a:lnB>
                  </a:tcPr>
                </a:tc>
                <a:tc>
                  <a:txBody>
                    <a:bodyPr/>
                    <a:lstStyle/>
                    <a:p>
                      <a:r>
                        <a:rPr lang="en-GB" sz="800" i="0">
                          <a:effectLst/>
                          <a:latin typeface="+mn-lt"/>
                        </a:rPr>
                        <a:t>Bay PCN (PCN-Based, practice spokes)</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2,855</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0</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2,350</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2,775</a:t>
                      </a:r>
                    </a:p>
                  </a:txBody>
                  <a:tcPr marL="6350" marR="6350" marT="6350" marB="0" anchor="ctr"/>
                </a:tc>
                <a:tc>
                  <a:txBody>
                    <a:bodyPr/>
                    <a:lstStyle/>
                    <a:p>
                      <a:pPr algn="r" fontAlgn="b"/>
                      <a:r>
                        <a:rPr lang="en-GB" sz="800" b="0" i="0" u="none" strike="noStrike">
                          <a:solidFill>
                            <a:srgbClr val="000000"/>
                          </a:solidFill>
                          <a:effectLst/>
                          <a:latin typeface="+mn-lt"/>
                        </a:rPr>
                        <a:t>425</a:t>
                      </a:r>
                    </a:p>
                  </a:txBody>
                  <a:tcPr marL="6350" marR="6350" marT="6350" marB="0" anchor="ctr"/>
                </a:tc>
                <a:tc>
                  <a:txBody>
                    <a:bodyPr/>
                    <a:lstStyle/>
                    <a:p>
                      <a:pPr algn="r" fontAlgn="b"/>
                      <a:r>
                        <a:rPr lang="en-GB" sz="800" b="0" i="0" u="none" strike="noStrike">
                          <a:solidFill>
                            <a:srgbClr val="000000"/>
                          </a:solidFill>
                          <a:effectLst/>
                          <a:latin typeface="+mn-lt"/>
                        </a:rPr>
                        <a:t>18%</a:t>
                      </a:r>
                    </a:p>
                  </a:txBody>
                  <a:tcPr marL="6350" marR="6350" marT="6350" marB="0" anchor="ctr"/>
                </a:tc>
                <a:extLst>
                  <a:ext uri="{0D108BD9-81ED-4DB2-BD59-A6C34878D82A}">
                    <a16:rowId xmlns:a16="http://schemas.microsoft.com/office/drawing/2014/main" val="1643722899"/>
                  </a:ext>
                </a:extLst>
              </a:tr>
              <a:tr h="216359">
                <a:tc vMerge="1">
                  <a:txBody>
                    <a:bodyPr/>
                    <a:lstStyle/>
                    <a:p>
                      <a:endParaRPr/>
                    </a:p>
                  </a:txBody>
                  <a:tcPr marL="58090" marR="58090" marT="0" marB="0" anchor="ctr"/>
                </a:tc>
                <a:tc>
                  <a:txBody>
                    <a:bodyPr/>
                    <a:lstStyle/>
                    <a:p>
                      <a:r>
                        <a:rPr lang="en-GB" sz="800" i="0">
                          <a:effectLst/>
                          <a:latin typeface="+mn-lt"/>
                        </a:rPr>
                        <a:t>Lancaster PCN (PCN-based)</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3,388</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0</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3,396</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3,359</a:t>
                      </a:r>
                    </a:p>
                  </a:txBody>
                  <a:tcPr marL="6350" marR="6350" marT="6350" marB="0" anchor="ctr"/>
                </a:tc>
                <a:tc>
                  <a:txBody>
                    <a:bodyPr/>
                    <a:lstStyle/>
                    <a:p>
                      <a:pPr algn="r" fontAlgn="b"/>
                      <a:r>
                        <a:rPr lang="en-GB" sz="800" b="0" i="0" u="none" strike="noStrike">
                          <a:solidFill>
                            <a:srgbClr val="FF0000"/>
                          </a:solidFill>
                          <a:effectLst/>
                          <a:latin typeface="+mn-lt"/>
                        </a:rPr>
                        <a:t>-37</a:t>
                      </a:r>
                    </a:p>
                  </a:txBody>
                  <a:tcPr marL="6350" marR="6350" marT="6350" marB="0" anchor="ctr"/>
                </a:tc>
                <a:tc>
                  <a:txBody>
                    <a:bodyPr/>
                    <a:lstStyle/>
                    <a:p>
                      <a:pPr algn="r" fontAlgn="b"/>
                      <a:r>
                        <a:rPr lang="en-GB" sz="800" b="0" i="0" u="none" strike="noStrike">
                          <a:solidFill>
                            <a:srgbClr val="FF0000"/>
                          </a:solidFill>
                          <a:effectLst/>
                          <a:latin typeface="+mn-lt"/>
                        </a:rPr>
                        <a:t>-1%</a:t>
                      </a:r>
                    </a:p>
                  </a:txBody>
                  <a:tcPr marL="6350" marR="6350" marT="6350" marB="0" anchor="ctr"/>
                </a:tc>
                <a:extLst>
                  <a:ext uri="{0D108BD9-81ED-4DB2-BD59-A6C34878D82A}">
                    <a16:rowId xmlns:a16="http://schemas.microsoft.com/office/drawing/2014/main" val="1086650824"/>
                  </a:ext>
                </a:extLst>
              </a:tr>
              <a:tr h="216359">
                <a:tc vMerge="1">
                  <a:txBody>
                    <a:bodyPr/>
                    <a:lstStyle/>
                    <a:p>
                      <a:endParaRPr/>
                    </a:p>
                  </a:txBody>
                  <a:tcPr marL="58090" marR="58090" marT="0" marB="0" anchor="ctr"/>
                </a:tc>
                <a:tc>
                  <a:txBody>
                    <a:bodyPr/>
                    <a:lstStyle/>
                    <a:p>
                      <a:r>
                        <a:rPr lang="en-GB" sz="800" i="0">
                          <a:effectLst/>
                          <a:latin typeface="+mn-lt"/>
                        </a:rPr>
                        <a:t>Carnforth &amp; Milnthorpe PCN (PCN-based, practice spokes)</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tcPr>
                </a:tc>
                <a:tc>
                  <a:txBody>
                    <a:bodyPr/>
                    <a:lstStyle/>
                    <a:p>
                      <a:pPr algn="ctr" fontAlgn="ctr"/>
                      <a:r>
                        <a:rPr lang="en-GB" sz="800" b="1" i="0" u="none" strike="noStrike">
                          <a:solidFill>
                            <a:srgbClr val="000000"/>
                          </a:solidFill>
                          <a:effectLst/>
                          <a:latin typeface="+mn-lt"/>
                        </a:rPr>
                        <a:t>1,706</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r" fontAlgn="ctr"/>
                      <a:r>
                        <a:rPr lang="en-GB" sz="800" b="0" i="0" u="none" strike="noStrike">
                          <a:solidFill>
                            <a:srgbClr val="000000"/>
                          </a:solidFill>
                          <a:effectLst/>
                          <a:latin typeface="+mn-lt"/>
                        </a:rPr>
                        <a:t>0</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ctr"/>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tc>
                <a:tc>
                  <a:txBody>
                    <a:bodyPr/>
                    <a:lstStyle/>
                    <a:p>
                      <a:pPr algn="r" fontAlgn="b"/>
                      <a:r>
                        <a:rPr lang="en-GB" sz="800" b="0" i="0" u="none" strike="noStrike">
                          <a:solidFill>
                            <a:srgbClr val="000000"/>
                          </a:solidFill>
                          <a:effectLst/>
                          <a:latin typeface="+mn-lt"/>
                        </a:rPr>
                        <a:t>0%</a:t>
                      </a:r>
                    </a:p>
                  </a:txBody>
                  <a:tcPr marL="6350" marR="6350" marT="6350" marB="0" anchor="ctr">
                    <a:lnR w="38100" cap="flat" cmpd="sng" algn="ctr">
                      <a:solidFill>
                        <a:schemeClr val="bg1"/>
                      </a:solidFill>
                      <a:prstDash val="solid"/>
                      <a:round/>
                      <a:headEnd type="none" w="med" len="med"/>
                      <a:tailEnd type="none" w="med" len="med"/>
                    </a:lnR>
                  </a:tcPr>
                </a:tc>
                <a:tc>
                  <a:txBody>
                    <a:bodyPr/>
                    <a:lstStyle/>
                    <a:p>
                      <a:pPr algn="r" fontAlgn="b"/>
                      <a:r>
                        <a:rPr lang="en-GB" sz="800" b="0" i="0" u="none" strike="noStrike">
                          <a:solidFill>
                            <a:srgbClr val="000000"/>
                          </a:solidFill>
                          <a:effectLst/>
                          <a:latin typeface="+mn-lt"/>
                        </a:rPr>
                        <a:t>1,884</a:t>
                      </a:r>
                    </a:p>
                  </a:txBody>
                  <a:tcPr marL="6350" marR="6350" marT="6350" marB="0" anchor="ctr">
                    <a:lnL w="38100" cap="flat" cmpd="sng" algn="ctr">
                      <a:solidFill>
                        <a:schemeClr val="bg1"/>
                      </a:solidFill>
                      <a:prstDash val="solid"/>
                      <a:round/>
                      <a:headEnd type="none" w="med" len="med"/>
                      <a:tailEnd type="none" w="med" len="med"/>
                    </a:lnL>
                  </a:tcPr>
                </a:tc>
                <a:tc>
                  <a:txBody>
                    <a:bodyPr/>
                    <a:lstStyle/>
                    <a:p>
                      <a:pPr algn="r" fontAlgn="b"/>
                      <a:r>
                        <a:rPr lang="en-GB" sz="800" b="0" i="0" u="none" strike="noStrike">
                          <a:solidFill>
                            <a:srgbClr val="000000"/>
                          </a:solidFill>
                          <a:effectLst/>
                          <a:latin typeface="+mn-lt"/>
                        </a:rPr>
                        <a:t>1,766</a:t>
                      </a:r>
                    </a:p>
                  </a:txBody>
                  <a:tcPr marL="6350" marR="6350" marT="6350" marB="0" anchor="ctr"/>
                </a:tc>
                <a:tc>
                  <a:txBody>
                    <a:bodyPr/>
                    <a:lstStyle/>
                    <a:p>
                      <a:pPr algn="r" fontAlgn="b"/>
                      <a:r>
                        <a:rPr lang="en-GB" sz="800" b="0" i="0" u="none" strike="noStrike">
                          <a:solidFill>
                            <a:srgbClr val="FF0000"/>
                          </a:solidFill>
                          <a:effectLst/>
                          <a:latin typeface="+mn-lt"/>
                        </a:rPr>
                        <a:t>-118</a:t>
                      </a:r>
                    </a:p>
                  </a:txBody>
                  <a:tcPr marL="6350" marR="6350" marT="6350" marB="0" anchor="ctr"/>
                </a:tc>
                <a:tc>
                  <a:txBody>
                    <a:bodyPr/>
                    <a:lstStyle/>
                    <a:p>
                      <a:pPr algn="r" fontAlgn="b"/>
                      <a:r>
                        <a:rPr lang="en-GB" sz="800" b="0" i="0" u="none" strike="noStrike">
                          <a:solidFill>
                            <a:srgbClr val="FF0000"/>
                          </a:solidFill>
                          <a:effectLst/>
                          <a:latin typeface="+mn-lt"/>
                        </a:rPr>
                        <a:t>-6%</a:t>
                      </a:r>
                    </a:p>
                  </a:txBody>
                  <a:tcPr marL="6350" marR="6350" marT="6350" marB="0" anchor="ctr"/>
                </a:tc>
                <a:extLst>
                  <a:ext uri="{0D108BD9-81ED-4DB2-BD59-A6C34878D82A}">
                    <a16:rowId xmlns:a16="http://schemas.microsoft.com/office/drawing/2014/main" val="3603005127"/>
                  </a:ext>
                </a:extLst>
              </a:tr>
              <a:tr h="216359">
                <a:tc vMerge="1">
                  <a:txBody>
                    <a:bodyPr/>
                    <a:lstStyle/>
                    <a:p>
                      <a:endParaRPr/>
                    </a:p>
                  </a:txBody>
                  <a:tcPr marL="58090" marR="58090" marT="0" marB="0" anchor="ctr"/>
                </a:tc>
                <a:tc>
                  <a:txBody>
                    <a:bodyPr/>
                    <a:lstStyle/>
                    <a:p>
                      <a:r>
                        <a:rPr lang="en-GB" sz="800" i="0">
                          <a:effectLst/>
                          <a:latin typeface="+mn-lt"/>
                        </a:rPr>
                        <a:t>Morecambe Bay PCC/Cumbria Health (PCN-based, practice spokes, Kendal UTC, Barrow A&amp;E)</a:t>
                      </a:r>
                      <a:endParaRPr lang="en-GB" sz="800" i="0">
                        <a:effectLst/>
                        <a:latin typeface="+mn-lt"/>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mn-lt"/>
                        </a:rPr>
                        <a:t>9,621</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r" fontAlgn="ctr"/>
                      <a:r>
                        <a:rPr lang="en-GB" sz="800" b="0" i="0" u="none" strike="noStrike">
                          <a:solidFill>
                            <a:srgbClr val="000000"/>
                          </a:solidFill>
                          <a:effectLst/>
                          <a:latin typeface="+mn-lt"/>
                        </a:rPr>
                        <a:t>946</a:t>
                      </a:r>
                    </a:p>
                  </a:txBody>
                  <a:tcPr marL="6350" marR="6350" marT="635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r" fontAlgn="ctr"/>
                      <a:r>
                        <a:rPr lang="en-GB" sz="800" b="0" i="0" u="none" strike="noStrike">
                          <a:solidFill>
                            <a:srgbClr val="000000"/>
                          </a:solidFill>
                          <a:effectLst/>
                          <a:latin typeface="+mn-lt"/>
                        </a:rPr>
                        <a:t>564</a:t>
                      </a:r>
                    </a:p>
                  </a:txBody>
                  <a:tcPr marL="6350" marR="6350" marT="6350" marB="0" anchor="ctr">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mn-lt"/>
                        </a:rPr>
                        <a:t>-382</a:t>
                      </a:r>
                    </a:p>
                  </a:txBody>
                  <a:tcPr marL="6350" marR="6350" marT="6350" marB="0" anchor="ctr">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FF0000"/>
                          </a:solidFill>
                          <a:effectLst/>
                          <a:latin typeface="+mn-lt"/>
                        </a:rPr>
                        <a:t>-40%</a:t>
                      </a:r>
                    </a:p>
                  </a:txBody>
                  <a:tcPr marL="6350" marR="6350" marT="635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8,645</a:t>
                      </a:r>
                    </a:p>
                  </a:txBody>
                  <a:tcPr marL="6350" marR="6350" marT="635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9,099</a:t>
                      </a:r>
                    </a:p>
                  </a:txBody>
                  <a:tcPr marL="6350" marR="6350" marT="6350" marB="0" anchor="ctr">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454</a:t>
                      </a:r>
                    </a:p>
                  </a:txBody>
                  <a:tcPr marL="6350" marR="6350" marT="6350" marB="0" anchor="ctr">
                    <a:lnB w="38100" cap="flat" cmpd="sng" algn="ctr">
                      <a:solidFill>
                        <a:schemeClr val="bg1"/>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mn-lt"/>
                        </a:rPr>
                        <a:t>5%</a:t>
                      </a:r>
                    </a:p>
                  </a:txBody>
                  <a:tcPr marL="6350" marR="6350" marT="635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513034"/>
                  </a:ext>
                </a:extLst>
              </a:tr>
              <a:tr h="246505">
                <a:tc>
                  <a:txBody>
                    <a:bodyPr/>
                    <a:lstStyle/>
                    <a:p>
                      <a:r>
                        <a:rPr lang="en-GB" sz="800">
                          <a:effectLst/>
                        </a:rPr>
                        <a:t>All</a:t>
                      </a:r>
                      <a:endParaRPr lang="en-GB" sz="800">
                        <a:effectLst/>
                        <a:latin typeface="Calibri" panose="020F0502020204030204" pitchFamily="34" charset="0"/>
                        <a:ea typeface="Calibri" panose="020F0502020204030204" pitchFamily="34" charset="0"/>
                      </a:endParaRPr>
                    </a:p>
                  </a:txBody>
                  <a:tcPr marL="58090" marR="58090" marT="0" marB="0" anchor="ctr">
                    <a:lnT w="38100" cap="flat" cmpd="sng" algn="ctr">
                      <a:solidFill>
                        <a:schemeClr val="bg1"/>
                      </a:solidFill>
                      <a:prstDash val="solid"/>
                      <a:round/>
                      <a:headEnd type="none" w="med" len="med"/>
                      <a:tailEnd type="none" w="med" len="med"/>
                    </a:lnT>
                  </a:tcPr>
                </a:tc>
                <a:tc>
                  <a:txBody>
                    <a:bodyPr/>
                    <a:lstStyle/>
                    <a:p>
                      <a:r>
                        <a:rPr lang="en-GB" sz="800" b="1">
                          <a:effectLst/>
                        </a:rPr>
                        <a:t>TOTAL</a:t>
                      </a:r>
                      <a:endParaRPr lang="en-GB" sz="800" b="1">
                        <a:effectLst/>
                        <a:latin typeface="Calibri" panose="020F0502020204030204" pitchFamily="34" charset="0"/>
                        <a:ea typeface="Calibri" panose="020F0502020204030204" pitchFamily="34" charset="0"/>
                      </a:endParaRPr>
                    </a:p>
                  </a:txBody>
                  <a:tcPr marL="58090" marR="5809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ctr"/>
                      <a:r>
                        <a:rPr lang="en-GB" sz="800" b="1" i="0" u="none" strike="noStrike">
                          <a:solidFill>
                            <a:srgbClr val="000000"/>
                          </a:solidFill>
                          <a:effectLst/>
                          <a:latin typeface="+mn-lt"/>
                        </a:rPr>
                        <a:t>89,997</a:t>
                      </a:r>
                    </a:p>
                  </a:txBody>
                  <a:tcPr marL="6350" marR="6350" marT="635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r" fontAlgn="ctr"/>
                      <a:r>
                        <a:rPr lang="en-GB" sz="800" b="1" i="0" u="none" strike="noStrike">
                          <a:solidFill>
                            <a:srgbClr val="000000"/>
                          </a:solidFill>
                          <a:effectLst/>
                          <a:latin typeface="+mn-lt"/>
                        </a:rPr>
                        <a:t>10,436</a:t>
                      </a:r>
                    </a:p>
                  </a:txBody>
                  <a:tcPr marL="6350" marR="6350" marT="635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r" fontAlgn="ctr"/>
                      <a:r>
                        <a:rPr lang="en-GB" sz="800" b="1" i="0" u="none" strike="noStrike">
                          <a:solidFill>
                            <a:srgbClr val="000000"/>
                          </a:solidFill>
                          <a:effectLst/>
                          <a:latin typeface="+mn-lt"/>
                        </a:rPr>
                        <a:t>5,631</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-4805</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-46%</a:t>
                      </a:r>
                    </a:p>
                  </a:txBody>
                  <a:tcPr marL="6350" marR="6350" marT="635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000000"/>
                          </a:solidFill>
                          <a:effectLst/>
                          <a:latin typeface="+mn-lt"/>
                        </a:rPr>
                        <a:t>87,937</a:t>
                      </a:r>
                    </a:p>
                  </a:txBody>
                  <a:tcPr marL="6350" marR="6350" marT="635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000000"/>
                          </a:solidFill>
                          <a:effectLst/>
                          <a:latin typeface="+mn-lt"/>
                        </a:rPr>
                        <a:t>82,400</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-5,537</a:t>
                      </a:r>
                    </a:p>
                  </a:txBody>
                  <a:tcPr marL="6350" marR="6350" marT="6350" marB="0" anchor="ctr">
                    <a:lnT w="38100" cap="flat" cmpd="sng" algn="ctr">
                      <a:solidFill>
                        <a:schemeClr val="bg1"/>
                      </a:solidFill>
                      <a:prstDash val="solid"/>
                      <a:round/>
                      <a:headEnd type="none" w="med" len="med"/>
                      <a:tailEnd type="none" w="med" len="med"/>
                    </a:lnT>
                  </a:tcPr>
                </a:tc>
                <a:tc>
                  <a:txBody>
                    <a:bodyPr/>
                    <a:lstStyle/>
                    <a:p>
                      <a:pPr algn="r" fontAlgn="b"/>
                      <a:r>
                        <a:rPr lang="en-GB" sz="800" b="0" i="0" u="none" strike="noStrike">
                          <a:solidFill>
                            <a:srgbClr val="FF0000"/>
                          </a:solidFill>
                          <a:effectLst/>
                          <a:latin typeface="+mn-lt"/>
                        </a:rPr>
                        <a:t>-6%</a:t>
                      </a:r>
                    </a:p>
                  </a:txBody>
                  <a:tcPr marL="6350" marR="6350" marT="635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55684971"/>
                  </a:ext>
                </a:extLst>
              </a:tr>
            </a:tbl>
          </a:graphicData>
        </a:graphic>
      </p:graphicFrame>
    </p:spTree>
    <p:extLst>
      <p:ext uri="{BB962C8B-B14F-4D97-AF65-F5344CB8AC3E}">
        <p14:creationId xmlns:p14="http://schemas.microsoft.com/office/powerpoint/2010/main" val="74904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6</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957135021"/>
              </p:ext>
            </p:extLst>
          </p:nvPr>
        </p:nvGraphicFramePr>
        <p:xfrm>
          <a:off x="6285948" y="1291849"/>
          <a:ext cx="5792506" cy="5300845"/>
        </p:xfrm>
        <a:graphic>
          <a:graphicData uri="http://schemas.openxmlformats.org/drawingml/2006/table">
            <a:tbl>
              <a:tblPr firstRow="1" bandRow="1">
                <a:tableStyleId>{5940675A-B579-460E-94D1-54222C63F5DA}</a:tableStyleId>
              </a:tblPr>
              <a:tblGrid>
                <a:gridCol w="5792506">
                  <a:extLst>
                    <a:ext uri="{9D8B030D-6E8A-4147-A177-3AD203B41FA5}">
                      <a16:colId xmlns:a16="http://schemas.microsoft.com/office/drawing/2014/main" val="1772709669"/>
                    </a:ext>
                  </a:extLst>
                </a:gridCol>
              </a:tblGrid>
              <a:tr h="1483156">
                <a:tc>
                  <a:txBody>
                    <a:bodyPr/>
                    <a:lstStyle/>
                    <a:p>
                      <a:pPr algn="just"/>
                      <a:r>
                        <a:rPr lang="en-GB" sz="1050" b="1">
                          <a:solidFill>
                            <a:schemeClr val="tx1"/>
                          </a:solidFill>
                          <a:latin typeface="Abadi Extra Light" panose="020B0204020104020204" pitchFamily="34" charset="0"/>
                        </a:rPr>
                        <a:t>What does this tell us?  </a:t>
                      </a:r>
                    </a:p>
                    <a:p>
                      <a:pPr marL="139303" indent="-139303">
                        <a:lnSpc>
                          <a:spcPct val="105000"/>
                        </a:lnSpc>
                        <a:buFont typeface="Arial" panose="020B0604020202020204" pitchFamily="34" charset="0"/>
                        <a:buChar char="•"/>
                      </a:pPr>
                      <a:r>
                        <a:rPr lang="en-GB" sz="1050">
                          <a:latin typeface="Abadi Extra Light" panose="020B0204020104020204" pitchFamily="34" charset="0"/>
                          <a:ea typeface="Times New Roman" panose="02020603050405020304" pitchFamily="18" charset="0"/>
                        </a:rPr>
                        <a:t>In Feb-25, 87.4% of General Practice appointments with one of the 8 specified appointment categories were offered within 2 weeks of booking, which is just slightly below the previous month.</a:t>
                      </a:r>
                    </a:p>
                    <a:p>
                      <a:pPr marL="139303" indent="-139303">
                        <a:lnSpc>
                          <a:spcPct val="105000"/>
                        </a:lnSpc>
                        <a:buFont typeface="Arial" panose="020B0604020202020204" pitchFamily="34" charset="0"/>
                        <a:buChar char="•"/>
                      </a:pPr>
                      <a:r>
                        <a:rPr lang="en-GB" sz="1050">
                          <a:latin typeface="Abadi Extra Light" panose="020B0204020104020204" pitchFamily="34" charset="0"/>
                          <a:ea typeface="Times New Roman" panose="02020603050405020304" pitchFamily="18" charset="0"/>
                        </a:rPr>
                        <a:t>In L&amp;SC 52.0% of these appointments were offered on the same day which is lower than the national average (54.3%)</a:t>
                      </a:r>
                    </a:p>
                    <a:p>
                      <a:pPr marL="139303" indent="-139303">
                        <a:lnSpc>
                          <a:spcPct val="105000"/>
                        </a:lnSpc>
                        <a:buFont typeface="Arial" panose="020B0604020202020204" pitchFamily="34" charset="0"/>
                        <a:buChar char="•"/>
                      </a:pPr>
                      <a:r>
                        <a:rPr lang="en-GB" sz="1050">
                          <a:latin typeface="Abadi Extra Light" panose="020B0204020104020204" pitchFamily="34" charset="0"/>
                          <a:ea typeface="Times New Roman" panose="02020603050405020304" pitchFamily="18" charset="0"/>
                        </a:rPr>
                        <a:t>There remains variations at sub-ICB (and lower) levels with same day appointments ranging from 43.0% to 60.2%. This variation reflects differences in practice operating models adapted to cater for seasonal demand and activities as well as the different needs of populations.</a:t>
                      </a:r>
                    </a:p>
                    <a:p>
                      <a:pPr marL="139065" marR="0" lvl="0" indent="-139065" algn="l" defTabSz="9144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ICB’s 2024/25 plan (as per the 2024/25 NHS objectives) is to increase the proportion of patients seen within two weeks of booking (ACC-08) to 87.64%. February’s performance just falls under this </a:t>
                      </a:r>
                    </a:p>
                    <a:p>
                      <a:pPr marL="0" marR="0" lvl="0" indent="0" algn="l" defTabSz="914400" rtl="0" eaLnBrk="1" fontAlgn="auto" latinLnBrk="0" hangingPunct="1">
                        <a:lnSpc>
                          <a:spcPct val="105000"/>
                        </a:lnSpc>
                        <a:spcBef>
                          <a:spcPts val="0"/>
                        </a:spcBef>
                        <a:spcAft>
                          <a:spcPts val="0"/>
                        </a:spcAft>
                        <a:buClrTx/>
                        <a:buSzTx/>
                        <a:buFont typeface="Arial" panose="020B0604020202020204" pitchFamily="34" charset="0"/>
                        <a:buNone/>
                        <a:tabLst/>
                        <a:defRPr/>
                      </a:pPr>
                      <a:r>
                        <a:rPr lang="en-GB" sz="1050" i="0" kern="1200">
                          <a:solidFill>
                            <a:schemeClr val="tx1"/>
                          </a:solidFill>
                          <a:latin typeface="Abadi Extra Light" panose="020B0204020104020204" pitchFamily="34" charset="0"/>
                          <a:ea typeface="+mn-ea"/>
                          <a:cs typeface="+mn-cs"/>
                        </a:rPr>
                        <a:t>   (-0.24%)but </a:t>
                      </a:r>
                      <a:r>
                        <a:rPr lang="en-GB" sz="1050">
                          <a:solidFill>
                            <a:schemeClr val="tx1"/>
                          </a:solidFill>
                          <a:latin typeface="Abadi Extra Light" panose="020B0204020104020204" pitchFamily="34" charset="0"/>
                          <a:ea typeface="Times New Roman" panose="02020603050405020304" pitchFamily="18" charset="0"/>
                        </a:rPr>
                        <a:t>despite the dip in October the ICB is currently increasing towards these levels.</a:t>
                      </a:r>
                      <a:endParaRPr lang="en-GB" sz="1050" i="0" kern="1200">
                        <a:solidFill>
                          <a:schemeClr val="tx1"/>
                        </a:solidFill>
                        <a:latin typeface="Abadi Extra Light" panose="020B0204020104020204" pitchFamily="34" charset="0"/>
                        <a:ea typeface="+mn-ea"/>
                        <a:cs typeface="+mn-cs"/>
                      </a:endParaRPr>
                    </a:p>
                    <a:p>
                      <a:pPr marL="139303" indent="-139303">
                        <a:lnSpc>
                          <a:spcPct val="105000"/>
                        </a:lnSpc>
                        <a:buFont typeface="Arial" panose="020B0604020202020204" pitchFamily="34" charset="0"/>
                        <a:buChar char="•"/>
                      </a:pPr>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38815">
                <a:tc>
                  <a:txBody>
                    <a:bodyPr/>
                    <a:lstStyle/>
                    <a:p>
                      <a:pPr algn="just"/>
                      <a:r>
                        <a:rPr lang="en-GB" sz="1050" b="1">
                          <a:solidFill>
                            <a:schemeClr val="tx1"/>
                          </a:solidFill>
                          <a:latin typeface="Abadi Extra Light" panose="020B0204020104020204" pitchFamily="34" charset="0"/>
                        </a:rPr>
                        <a:t>Actions:</a:t>
                      </a:r>
                    </a:p>
                    <a:p>
                      <a:pPr marL="171450" indent="-171450" algn="just" defTabSz="914400" rtl="0" eaLnBrk="1" fontAlgn="base" latinLnBrk="0" hangingPunct="1">
                        <a:buFont typeface="Arial" panose="020B0604020202020204" pitchFamily="34" charset="0"/>
                        <a:buChar char="•"/>
                      </a:pPr>
                      <a:r>
                        <a:rPr lang="en-GB" sz="1050" i="0" kern="1200">
                          <a:solidFill>
                            <a:schemeClr val="tx1"/>
                          </a:solidFill>
                          <a:latin typeface="Abadi Extra Light" panose="020B0204020104020204" pitchFamily="34" charset="0"/>
                          <a:ea typeface="+mn-ea"/>
                          <a:cs typeface="+mn-cs"/>
                        </a:rPr>
                        <a:t>The GP access programme schemes, especially modern general practice, supports and promotes patients’ appointments being held within two weeks of booking.</a:t>
                      </a:r>
                    </a:p>
                    <a:p>
                      <a:pPr marL="171450" indent="-171450" algn="just" rtl="0" eaLnBrk="1" fontAlgn="base" latinLnBrk="0" hangingPunct="1">
                        <a:buFont typeface="Arial" panose="020B0604020202020204" pitchFamily="34" charset="0"/>
                        <a:buChar char="•"/>
                      </a:pPr>
                      <a:r>
                        <a:rPr lang="en-GB" sz="1050" i="0" kern="1200">
                          <a:solidFill>
                            <a:schemeClr val="tx1"/>
                          </a:solidFill>
                          <a:latin typeface="Abadi Extra Light"/>
                          <a:ea typeface="+mn-ea"/>
                          <a:cs typeface="+mn-cs"/>
                        </a:rPr>
                        <a:t>A review and potential redesign of the model of Integrated Urgent Care is currently taking place. This has the potential to improve same day access for those patients with a same day need that don't require continuity of care. Target mobilisation date is the 1 April 2026 subject to procurement processes.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470911">
                <a:tc>
                  <a:txBody>
                    <a:bodyPr/>
                    <a:lstStyle/>
                    <a:p>
                      <a:pPr algn="just"/>
                      <a:r>
                        <a:rPr lang="en-GB" sz="1050" b="1">
                          <a:solidFill>
                            <a:schemeClr val="tx1"/>
                          </a:solidFill>
                          <a:latin typeface="Abadi Extra Light" panose="020B0204020104020204" pitchFamily="34" charset="0"/>
                        </a:rPr>
                        <a:t>Risks:</a:t>
                      </a:r>
                      <a:endParaRPr lang="en-GB" sz="1050" b="0">
                        <a:solidFill>
                          <a:schemeClr val="tx1"/>
                        </a:solidFill>
                        <a:latin typeface="Abadi Extra Light" panose="020B0204020104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panose="020B0204020104020204" pitchFamily="34" charset="0"/>
                          <a:ea typeface="+mn-ea"/>
                          <a:cs typeface="+mn-cs"/>
                        </a:rPr>
                        <a:t>Nationally the ACC-08 metric remains in 2024/25 for the ICB but has been removed for practices.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tx1"/>
                          </a:solidFill>
                          <a:latin typeface="Abadi Extra Light" panose="020B0204020104020204" pitchFamily="34" charset="0"/>
                          <a:ea typeface="+mn-ea"/>
                          <a:cs typeface="+mn-cs"/>
                        </a:rPr>
                        <a:t>This data (as it also uses GPAD as its basis) does not include GP online consultations data for the majority of L&amp;SC practices as this is dependent upon the online consultation software provider.  Therefore this activity does not reflect the full appointment activity undertaken as it is ‘hidden’.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i="0" kern="1200">
                        <a:solidFill>
                          <a:srgbClr val="7030A0"/>
                        </a:solidFill>
                        <a:latin typeface="Abadi Extra Light" panose="020B0204020104020204" pitchFamily="34" charset="0"/>
                        <a:ea typeface="+mn-ea"/>
                        <a:cs typeface="+mn-cs"/>
                      </a:endParaRPr>
                    </a:p>
                    <a:p>
                      <a:pPr algn="just"/>
                      <a:endParaRPr lang="en-GB" sz="1050">
                        <a:solidFill>
                          <a:srgbClr val="7030A0"/>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3120093403"/>
              </p:ext>
            </p:extLst>
          </p:nvPr>
        </p:nvGraphicFramePr>
        <p:xfrm>
          <a:off x="450768" y="3429165"/>
          <a:ext cx="5351830" cy="619760"/>
        </p:xfrm>
        <a:graphic>
          <a:graphicData uri="http://schemas.openxmlformats.org/drawingml/2006/table">
            <a:tbl>
              <a:tblPr firstRow="1" bandRow="1">
                <a:tableStyleId>{5C22544A-7EE6-4342-B048-85BDC9FD1C3A}</a:tableStyleId>
              </a:tblPr>
              <a:tblGrid>
                <a:gridCol w="486530">
                  <a:extLst>
                    <a:ext uri="{9D8B030D-6E8A-4147-A177-3AD203B41FA5}">
                      <a16:colId xmlns:a16="http://schemas.microsoft.com/office/drawing/2014/main" val="2634743259"/>
                    </a:ext>
                  </a:extLst>
                </a:gridCol>
                <a:gridCol w="486530">
                  <a:extLst>
                    <a:ext uri="{9D8B030D-6E8A-4147-A177-3AD203B41FA5}">
                      <a16:colId xmlns:a16="http://schemas.microsoft.com/office/drawing/2014/main" val="1414988195"/>
                    </a:ext>
                  </a:extLst>
                </a:gridCol>
                <a:gridCol w="486530">
                  <a:extLst>
                    <a:ext uri="{9D8B030D-6E8A-4147-A177-3AD203B41FA5}">
                      <a16:colId xmlns:a16="http://schemas.microsoft.com/office/drawing/2014/main" val="1602483377"/>
                    </a:ext>
                  </a:extLst>
                </a:gridCol>
                <a:gridCol w="486530">
                  <a:extLst>
                    <a:ext uri="{9D8B030D-6E8A-4147-A177-3AD203B41FA5}">
                      <a16:colId xmlns:a16="http://schemas.microsoft.com/office/drawing/2014/main" val="2929746958"/>
                    </a:ext>
                  </a:extLst>
                </a:gridCol>
                <a:gridCol w="486530">
                  <a:extLst>
                    <a:ext uri="{9D8B030D-6E8A-4147-A177-3AD203B41FA5}">
                      <a16:colId xmlns:a16="http://schemas.microsoft.com/office/drawing/2014/main" val="2660940487"/>
                    </a:ext>
                  </a:extLst>
                </a:gridCol>
                <a:gridCol w="486530">
                  <a:extLst>
                    <a:ext uri="{9D8B030D-6E8A-4147-A177-3AD203B41FA5}">
                      <a16:colId xmlns:a16="http://schemas.microsoft.com/office/drawing/2014/main" val="3507435902"/>
                    </a:ext>
                  </a:extLst>
                </a:gridCol>
                <a:gridCol w="486530">
                  <a:extLst>
                    <a:ext uri="{9D8B030D-6E8A-4147-A177-3AD203B41FA5}">
                      <a16:colId xmlns:a16="http://schemas.microsoft.com/office/drawing/2014/main" val="2335844761"/>
                    </a:ext>
                  </a:extLst>
                </a:gridCol>
                <a:gridCol w="486530">
                  <a:extLst>
                    <a:ext uri="{9D8B030D-6E8A-4147-A177-3AD203B41FA5}">
                      <a16:colId xmlns:a16="http://schemas.microsoft.com/office/drawing/2014/main" val="2259887316"/>
                    </a:ext>
                  </a:extLst>
                </a:gridCol>
                <a:gridCol w="486530">
                  <a:extLst>
                    <a:ext uri="{9D8B030D-6E8A-4147-A177-3AD203B41FA5}">
                      <a16:colId xmlns:a16="http://schemas.microsoft.com/office/drawing/2014/main" val="1070017833"/>
                    </a:ext>
                  </a:extLst>
                </a:gridCol>
                <a:gridCol w="486530">
                  <a:extLst>
                    <a:ext uri="{9D8B030D-6E8A-4147-A177-3AD203B41FA5}">
                      <a16:colId xmlns:a16="http://schemas.microsoft.com/office/drawing/2014/main" val="3509496752"/>
                    </a:ext>
                  </a:extLst>
                </a:gridCol>
                <a:gridCol w="486530">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0807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95836">
                <a:tc>
                  <a:txBody>
                    <a:bodyPr/>
                    <a:lstStyle/>
                    <a:p>
                      <a:pPr algn="ctr"/>
                      <a:r>
                        <a:rPr lang="en-GB" sz="750"/>
                        <a:t>88.6%</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89.1%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87.4%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3633776417"/>
              </p:ext>
            </p:extLst>
          </p:nvPr>
        </p:nvGraphicFramePr>
        <p:xfrm>
          <a:off x="478456" y="1074957"/>
          <a:ext cx="5358810" cy="147320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1473200">
                <a:tc>
                  <a:txBody>
                    <a:bodyPr/>
                    <a:lstStyle/>
                    <a:p>
                      <a:r>
                        <a:rPr lang="en-GB" sz="10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data is collated from practice appointment data, is currently listed as 'experimental' by NHSE. The data has previously been part of a Primary Care Network (PCN) performance metric, this use has been discontinued and in 2024 exception reporting was introduced that potentially will make longitudinal assessment of the data difficult. It can provide an assessment of access but this use is significantly impacted by levels of deprivation within a practice population (areas of lower deprivation typically have more appointments booked &lt;2 weeks).  </a:t>
                      </a:r>
                      <a:r>
                        <a:rPr lang="en-US" sz="100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N.B. </a:t>
                      </a:r>
                      <a:r>
                        <a:rPr lang="en-GB" sz="1000" i="1" kern="120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national contractual incentive for ACC-08 has been removed for general practices in 2024/25, although this remains as a metric for the ICB.</a:t>
                      </a:r>
                    </a:p>
                    <a:p>
                      <a:pPr algn="just"/>
                      <a:endParaRPr lang="en-GB" sz="10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2077597683"/>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2. % of appointments within 2 weeks of booking [ACC-08 Appointment types] :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3" name="TextBox 12">
            <a:extLst>
              <a:ext uri="{FF2B5EF4-FFF2-40B4-BE49-F238E27FC236}">
                <a16:creationId xmlns:a16="http://schemas.microsoft.com/office/drawing/2014/main" id="{8D785F63-ED11-03C4-F072-94D04D068D84}"/>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a:t>
            </a:r>
          </a:p>
        </p:txBody>
      </p:sp>
      <p:pic>
        <p:nvPicPr>
          <p:cNvPr id="2" name="Picture 1">
            <a:extLst>
              <a:ext uri="{FF2B5EF4-FFF2-40B4-BE49-F238E27FC236}">
                <a16:creationId xmlns:a16="http://schemas.microsoft.com/office/drawing/2014/main" id="{1B019B74-501D-8A25-CA92-3753618C6FCB}"/>
              </a:ext>
            </a:extLst>
          </p:cNvPr>
          <p:cNvPicPr>
            <a:picLocks noChangeAspect="1"/>
          </p:cNvPicPr>
          <p:nvPr/>
        </p:nvPicPr>
        <p:blipFill>
          <a:blip r:embed="rId2"/>
          <a:stretch>
            <a:fillRect/>
          </a:stretch>
        </p:blipFill>
        <p:spPr>
          <a:xfrm>
            <a:off x="1956927" y="3515131"/>
            <a:ext cx="3845671" cy="508926"/>
          </a:xfrm>
          <a:prstGeom prst="rect">
            <a:avLst/>
          </a:prstGeom>
        </p:spPr>
      </p:pic>
      <p:pic>
        <p:nvPicPr>
          <p:cNvPr id="7" name="Picture 6">
            <a:extLst>
              <a:ext uri="{FF2B5EF4-FFF2-40B4-BE49-F238E27FC236}">
                <a16:creationId xmlns:a16="http://schemas.microsoft.com/office/drawing/2014/main" id="{B4AD448F-47FC-F475-9FB8-CB138FC6AF4A}"/>
              </a:ext>
            </a:extLst>
          </p:cNvPr>
          <p:cNvPicPr>
            <a:picLocks noChangeAspect="1"/>
          </p:cNvPicPr>
          <p:nvPr/>
        </p:nvPicPr>
        <p:blipFill>
          <a:blip r:embed="rId3"/>
          <a:stretch>
            <a:fillRect/>
          </a:stretch>
        </p:blipFill>
        <p:spPr>
          <a:xfrm>
            <a:off x="554066" y="4128962"/>
            <a:ext cx="5050905" cy="2711675"/>
          </a:xfrm>
          <a:prstGeom prst="rect">
            <a:avLst/>
          </a:prstGeom>
        </p:spPr>
      </p:pic>
      <p:sp>
        <p:nvSpPr>
          <p:cNvPr id="6" name="TextBox 5">
            <a:extLst>
              <a:ext uri="{FF2B5EF4-FFF2-40B4-BE49-F238E27FC236}">
                <a16:creationId xmlns:a16="http://schemas.microsoft.com/office/drawing/2014/main" id="{4FE9E1CA-A282-935A-774A-3640C44BA1CE}"/>
              </a:ext>
            </a:extLst>
          </p:cNvPr>
          <p:cNvSpPr txBox="1"/>
          <p:nvPr/>
        </p:nvSpPr>
        <p:spPr>
          <a:xfrm>
            <a:off x="375194" y="3192428"/>
            <a:ext cx="2487942" cy="261610"/>
          </a:xfrm>
          <a:prstGeom prst="rect">
            <a:avLst/>
          </a:prstGeom>
          <a:noFill/>
        </p:spPr>
        <p:txBody>
          <a:bodyPr wrap="square" rtlCol="0">
            <a:spAutoFit/>
          </a:bodyPr>
          <a:lstStyle/>
          <a:p>
            <a:r>
              <a:rPr lang="en-GB" sz="1100">
                <a:latin typeface="Abadi Extra Light" panose="020B0204020104020204" pitchFamily="34" charset="0"/>
              </a:rPr>
              <a:t>February 2025</a:t>
            </a:r>
          </a:p>
        </p:txBody>
      </p:sp>
      <p:graphicFrame>
        <p:nvGraphicFramePr>
          <p:cNvPr id="8" name="Table 7">
            <a:extLst>
              <a:ext uri="{FF2B5EF4-FFF2-40B4-BE49-F238E27FC236}">
                <a16:creationId xmlns:a16="http://schemas.microsoft.com/office/drawing/2014/main" id="{A3626CD8-A5A1-30FA-73BF-DB7A29B49F87}"/>
              </a:ext>
            </a:extLst>
          </p:cNvPr>
          <p:cNvGraphicFramePr>
            <a:graphicFrameLocks noGrp="1"/>
          </p:cNvGraphicFramePr>
          <p:nvPr>
            <p:extLst>
              <p:ext uri="{D42A27DB-BD31-4B8C-83A1-F6EECF244321}">
                <p14:modId xmlns:p14="http://schemas.microsoft.com/office/powerpoint/2010/main" val="2350483111"/>
              </p:ext>
            </p:extLst>
          </p:nvPr>
        </p:nvGraphicFramePr>
        <p:xfrm>
          <a:off x="478456" y="2610362"/>
          <a:ext cx="5298711" cy="619760"/>
        </p:xfrm>
        <a:graphic>
          <a:graphicData uri="http://schemas.openxmlformats.org/drawingml/2006/table">
            <a:tbl>
              <a:tblPr firstRow="1" bandRow="1">
                <a:tableStyleId>{5C22544A-7EE6-4342-B048-85BDC9FD1C3A}</a:tableStyleId>
              </a:tblPr>
              <a:tblGrid>
                <a:gridCol w="481701">
                  <a:extLst>
                    <a:ext uri="{9D8B030D-6E8A-4147-A177-3AD203B41FA5}">
                      <a16:colId xmlns:a16="http://schemas.microsoft.com/office/drawing/2014/main" val="2634743259"/>
                    </a:ext>
                  </a:extLst>
                </a:gridCol>
                <a:gridCol w="481701">
                  <a:extLst>
                    <a:ext uri="{9D8B030D-6E8A-4147-A177-3AD203B41FA5}">
                      <a16:colId xmlns:a16="http://schemas.microsoft.com/office/drawing/2014/main" val="1414988195"/>
                    </a:ext>
                  </a:extLst>
                </a:gridCol>
                <a:gridCol w="481701">
                  <a:extLst>
                    <a:ext uri="{9D8B030D-6E8A-4147-A177-3AD203B41FA5}">
                      <a16:colId xmlns:a16="http://schemas.microsoft.com/office/drawing/2014/main" val="1602483377"/>
                    </a:ext>
                  </a:extLst>
                </a:gridCol>
                <a:gridCol w="481701">
                  <a:extLst>
                    <a:ext uri="{9D8B030D-6E8A-4147-A177-3AD203B41FA5}">
                      <a16:colId xmlns:a16="http://schemas.microsoft.com/office/drawing/2014/main" val="2929746958"/>
                    </a:ext>
                  </a:extLst>
                </a:gridCol>
                <a:gridCol w="481701">
                  <a:extLst>
                    <a:ext uri="{9D8B030D-6E8A-4147-A177-3AD203B41FA5}">
                      <a16:colId xmlns:a16="http://schemas.microsoft.com/office/drawing/2014/main" val="2660940487"/>
                    </a:ext>
                  </a:extLst>
                </a:gridCol>
                <a:gridCol w="481701">
                  <a:extLst>
                    <a:ext uri="{9D8B030D-6E8A-4147-A177-3AD203B41FA5}">
                      <a16:colId xmlns:a16="http://schemas.microsoft.com/office/drawing/2014/main" val="3507435902"/>
                    </a:ext>
                  </a:extLst>
                </a:gridCol>
                <a:gridCol w="481701">
                  <a:extLst>
                    <a:ext uri="{9D8B030D-6E8A-4147-A177-3AD203B41FA5}">
                      <a16:colId xmlns:a16="http://schemas.microsoft.com/office/drawing/2014/main" val="2335844761"/>
                    </a:ext>
                  </a:extLst>
                </a:gridCol>
                <a:gridCol w="481701">
                  <a:extLst>
                    <a:ext uri="{9D8B030D-6E8A-4147-A177-3AD203B41FA5}">
                      <a16:colId xmlns:a16="http://schemas.microsoft.com/office/drawing/2014/main" val="2259887316"/>
                    </a:ext>
                  </a:extLst>
                </a:gridCol>
                <a:gridCol w="481701">
                  <a:extLst>
                    <a:ext uri="{9D8B030D-6E8A-4147-A177-3AD203B41FA5}">
                      <a16:colId xmlns:a16="http://schemas.microsoft.com/office/drawing/2014/main" val="1070017833"/>
                    </a:ext>
                  </a:extLst>
                </a:gridCol>
                <a:gridCol w="481701">
                  <a:extLst>
                    <a:ext uri="{9D8B030D-6E8A-4147-A177-3AD203B41FA5}">
                      <a16:colId xmlns:a16="http://schemas.microsoft.com/office/drawing/2014/main" val="3509496752"/>
                    </a:ext>
                  </a:extLst>
                </a:gridCol>
                <a:gridCol w="481701">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08076">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95836">
                <a:tc>
                  <a:txBody>
                    <a:bodyPr/>
                    <a:lstStyle/>
                    <a:p>
                      <a:pPr algn="ctr"/>
                      <a:r>
                        <a:rPr lang="en-GB" sz="750"/>
                        <a:t>88.5%</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89.3%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750"/>
                        <a:t>87.8%</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10" name="Picture 9">
            <a:extLst>
              <a:ext uri="{FF2B5EF4-FFF2-40B4-BE49-F238E27FC236}">
                <a16:creationId xmlns:a16="http://schemas.microsoft.com/office/drawing/2014/main" id="{05315FE0-1346-982A-9800-5670F178CA5D}"/>
              </a:ext>
            </a:extLst>
          </p:cNvPr>
          <p:cNvPicPr>
            <a:picLocks noChangeAspect="1"/>
          </p:cNvPicPr>
          <p:nvPr/>
        </p:nvPicPr>
        <p:blipFill>
          <a:blip r:embed="rId4"/>
          <a:stretch>
            <a:fillRect/>
          </a:stretch>
        </p:blipFill>
        <p:spPr>
          <a:xfrm>
            <a:off x="1956927" y="2730444"/>
            <a:ext cx="3845671" cy="508926"/>
          </a:xfrm>
          <a:prstGeom prst="rect">
            <a:avLst/>
          </a:prstGeom>
        </p:spPr>
      </p:pic>
      <p:sp>
        <p:nvSpPr>
          <p:cNvPr id="12" name="TextBox 11">
            <a:extLst>
              <a:ext uri="{FF2B5EF4-FFF2-40B4-BE49-F238E27FC236}">
                <a16:creationId xmlns:a16="http://schemas.microsoft.com/office/drawing/2014/main" id="{94005147-8459-3F16-8113-B83BF04D262A}"/>
              </a:ext>
            </a:extLst>
          </p:cNvPr>
          <p:cNvSpPr txBox="1"/>
          <p:nvPr/>
        </p:nvSpPr>
        <p:spPr>
          <a:xfrm>
            <a:off x="375194" y="2391605"/>
            <a:ext cx="2487942" cy="261610"/>
          </a:xfrm>
          <a:prstGeom prst="rect">
            <a:avLst/>
          </a:prstGeom>
          <a:noFill/>
        </p:spPr>
        <p:txBody>
          <a:bodyPr wrap="square" rtlCol="0">
            <a:spAutoFit/>
          </a:bodyPr>
          <a:lstStyle/>
          <a:p>
            <a:r>
              <a:rPr lang="en-GB" sz="1100">
                <a:latin typeface="Abadi Extra Light" panose="020B0204020104020204" pitchFamily="34" charset="0"/>
              </a:rPr>
              <a:t>January 2025</a:t>
            </a:r>
          </a:p>
        </p:txBody>
      </p:sp>
    </p:spTree>
    <p:extLst>
      <p:ext uri="{BB962C8B-B14F-4D97-AF65-F5344CB8AC3E}">
        <p14:creationId xmlns:p14="http://schemas.microsoft.com/office/powerpoint/2010/main" val="270713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7</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2069530297"/>
              </p:ext>
            </p:extLst>
          </p:nvPr>
        </p:nvGraphicFramePr>
        <p:xfrm>
          <a:off x="6279126" y="1297283"/>
          <a:ext cx="5721655" cy="5013926"/>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a:solidFill>
                            <a:schemeClr val="tx1"/>
                          </a:solidFill>
                          <a:latin typeface="Abadi Extra Light"/>
                        </a:rPr>
                        <a:t>What does this tell us?  </a:t>
                      </a:r>
                    </a:p>
                    <a:p>
                      <a:pPr marL="188640" marR="0" lvl="0" indent="-1886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latin typeface="Abadi Extra Light" panose="020B0204020104020204" pitchFamily="34" charset="0"/>
                        </a:rPr>
                        <a:t>The number of general practitioner appointments per FTE General Practitioner across L&amp;SC is marginally higher than the North West average though lower than the national average.</a:t>
                      </a:r>
                    </a:p>
                    <a:p>
                      <a:pPr marL="188640" indent="-188640">
                        <a:buFont typeface="Arial" panose="020B0604020202020204" pitchFamily="34" charset="0"/>
                        <a:buChar char="•"/>
                        <a:defRPr/>
                      </a:pPr>
                      <a:r>
                        <a:rPr lang="en-GB" sz="1050">
                          <a:latin typeface="Abadi Extra Light" panose="020B0204020104020204" pitchFamily="34" charset="0"/>
                        </a:rPr>
                        <a:t>There are variations by sub-ICB (and PCN / Practice) with Blackpool reporting 276.4 general practitioner appointments per FTE GP and Blackburn with Darwen reporting 429.2 general practitioner appointments per FTE GP.</a:t>
                      </a:r>
                    </a:p>
                    <a:p>
                      <a:pPr marL="188640" indent="-188640">
                        <a:buFont typeface="Arial" panose="020B0604020202020204" pitchFamily="34" charset="0"/>
                        <a:buChar char="•"/>
                        <a:defRPr/>
                      </a:pPr>
                      <a:r>
                        <a:rPr lang="en-GB" sz="1050">
                          <a:latin typeface="Abadi Extra Light" panose="020B0204020104020204" pitchFamily="34" charset="0"/>
                        </a:rPr>
                        <a:t>Blackburn with Darwen undertakes more appointments per FTE GP than the national average.</a:t>
                      </a:r>
                    </a:p>
                    <a:p>
                      <a:pPr marL="188640" marR="0" lvl="0" indent="-1886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latin typeface="Abadi Extra Light" panose="020B0204020104020204" pitchFamily="34" charset="0"/>
                        </a:rPr>
                        <a:t>This data also uses GPAD data as its basis which is nationally </a:t>
                      </a:r>
                      <a:r>
                        <a:rPr lang="en-US" sz="1050" err="1">
                          <a:latin typeface="Abadi Extra Light" panose="020B0204020104020204" pitchFamily="34" charset="0"/>
                        </a:rPr>
                        <a:t>recognised</a:t>
                      </a:r>
                      <a:r>
                        <a:rPr lang="en-US" sz="1050">
                          <a:latin typeface="Abadi Extra Light" panose="020B0204020104020204" pitchFamily="34" charset="0"/>
                        </a:rPr>
                        <a:t> to be experimental.</a:t>
                      </a:r>
                      <a:endParaRPr lang="en-US" sz="1050">
                        <a:solidFill>
                          <a:schemeClr val="tx1"/>
                        </a:solidFill>
                        <a:latin typeface="Abadi Extra Light" panose="020B0204020104020204" pitchFamily="34" charset="0"/>
                      </a:endParaRPr>
                    </a:p>
                    <a:p>
                      <a:pPr marL="188640" indent="-188640">
                        <a:buFont typeface="Arial" panose="020B0604020202020204" pitchFamily="34" charset="0"/>
                        <a:buChar char="•"/>
                        <a:defRPr/>
                      </a:pPr>
                      <a:endParaRPr lang="en-GB" sz="1050">
                        <a:latin typeface="Abadi Extra Light" panose="020B0204020104020204" pitchFamily="34" charset="0"/>
                      </a:endParaRPr>
                    </a:p>
                    <a:p>
                      <a:pPr algn="just"/>
                      <a:endParaRPr lang="en-GB" sz="105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502555">
                <a:tc>
                  <a:txBody>
                    <a:bodyPr/>
                    <a:lstStyle/>
                    <a:p>
                      <a:pPr algn="just"/>
                      <a:r>
                        <a:rPr lang="en-GB" sz="1050" b="1">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The Primary Care Team has noted the challenges faced by PCNs in recruiting under the scheme, which does not allow </a:t>
                      </a:r>
                      <a:r>
                        <a:rPr lang="en-GB" sz="1050" kern="1200">
                          <a:solidFill>
                            <a:schemeClr val="tx1"/>
                          </a:solidFill>
                          <a:effectLst/>
                          <a:latin typeface="Abadi Extra Light"/>
                          <a:ea typeface="+mn-ea"/>
                          <a:cs typeface="+mn-cs"/>
                        </a:rPr>
                        <a:t>flexibility in the use of funding to top up the allowable wage offer</a:t>
                      </a:r>
                      <a:r>
                        <a:rPr lang="en-GB" sz="1050" i="0" kern="1200">
                          <a:solidFill>
                            <a:schemeClr val="tx1"/>
                          </a:solidFill>
                          <a:latin typeface="Abadi Extra Light"/>
                          <a:ea typeface="+mn-ea"/>
                          <a:cs typeface="+mn-cs"/>
                        </a:rPr>
                        <a:t>.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tx1"/>
                          </a:solidFill>
                          <a:latin typeface="Abadi Extra Light"/>
                          <a:ea typeface="+mn-ea"/>
                          <a:cs typeface="+mn-cs"/>
                        </a:rPr>
                        <a:t>ICB workforce development managers have been extended by the training hub for 25/26 and are in place to support practices and PCNs with recruitment, this includes support with the recruitment of GPs both traditionally and through the ARRS scheme.</a:t>
                      </a:r>
                      <a:endParaRPr lang="en-GB" sz="1050" i="0" kern="120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a:solidFill>
                            <a:schemeClr val="tx1"/>
                          </a:solidFill>
                          <a:latin typeface="Abadi Extra Light"/>
                          <a:ea typeface="+mn-ea"/>
                          <a:cs typeface="+mn-cs"/>
                        </a:rPr>
                        <a:t>60% of newly qualified GPs trained in LSC require visa sponsorship.  2024/25 Service Development Funding (SDF) has been allocated to support some practices to access a visa licence to support their recruitment plans. </a:t>
                      </a:r>
                      <a:endParaRPr lang="en-GB" sz="1050" i="0" kern="1200">
                        <a:solidFill>
                          <a:srgbClr val="7030A0"/>
                        </a:solidFill>
                        <a:latin typeface="Abadi Extra Light" panose="020B0204020104020204" pitchFamily="34" charset="0"/>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a:solidFill>
                            <a:schemeClr val="tx1"/>
                          </a:solidFill>
                          <a:latin typeface="Abadi Extra Light"/>
                        </a:rPr>
                        <a:t>Risks:</a:t>
                      </a:r>
                      <a:endParaRPr lang="en-GB" sz="1050" b="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Given the predictions in workforce as the primary driver of capacity there is assessed to be a risk that demand will exceed capacity for the financial year 2024/25.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badi Extra Light"/>
                        </a:rPr>
                        <a:t>There are concerns the National Insurance increases for employers may also negatively affect practices’ staffing costs and finances and therefore their decisions to recruit.</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783876908"/>
              </p:ext>
            </p:extLst>
          </p:nvPr>
        </p:nvGraphicFramePr>
        <p:xfrm>
          <a:off x="531994" y="1016881"/>
          <a:ext cx="5358810" cy="8153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95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95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is built from GP appointment data being linked with NHS GP workforce data. It provides an approximation of workload intensity for individual GPs. There is not a current benchmark or defined limits for appropriate workload intensity. This metric is helpful to monitor medium term workload trends. The metric is limited by not capturing all General Practitioner activity. </a:t>
                      </a:r>
                      <a:endParaRPr lang="en-GB" sz="95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447830016"/>
              </p:ext>
            </p:extLst>
          </p:nvPr>
        </p:nvGraphicFramePr>
        <p:xfrm>
          <a:off x="554066" y="236423"/>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3. </a:t>
                      </a:r>
                      <a:r>
                        <a:rPr lang="en-US" sz="1600"/>
                        <a:t>General Practitioner Appointments per General Practitioner FTE :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Care Medical Services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Donna Roberts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CB739273-A702-2C49-2EC3-627FF83FC715}"/>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Appointments &amp; Workforce</a:t>
            </a:r>
          </a:p>
        </p:txBody>
      </p:sp>
      <p:sp>
        <p:nvSpPr>
          <p:cNvPr id="10" name="TextBox 9">
            <a:extLst>
              <a:ext uri="{FF2B5EF4-FFF2-40B4-BE49-F238E27FC236}">
                <a16:creationId xmlns:a16="http://schemas.microsoft.com/office/drawing/2014/main" id="{E4EA9611-985F-859A-436B-094B3792F71C}"/>
              </a:ext>
            </a:extLst>
          </p:cNvPr>
          <p:cNvSpPr txBox="1"/>
          <p:nvPr/>
        </p:nvSpPr>
        <p:spPr>
          <a:xfrm>
            <a:off x="435415" y="2498421"/>
            <a:ext cx="1758122" cy="246221"/>
          </a:xfrm>
          <a:prstGeom prst="rect">
            <a:avLst/>
          </a:prstGeom>
          <a:noFill/>
        </p:spPr>
        <p:txBody>
          <a:bodyPr wrap="square" rtlCol="0">
            <a:spAutoFit/>
          </a:bodyPr>
          <a:lstStyle/>
          <a:p>
            <a:r>
              <a:rPr lang="en-GB" sz="1000" b="1">
                <a:latin typeface="Abadi Extra Light" panose="020B0204020104020204" pitchFamily="34" charset="0"/>
              </a:rPr>
              <a:t>January 2025</a:t>
            </a:r>
          </a:p>
        </p:txBody>
      </p:sp>
      <p:graphicFrame>
        <p:nvGraphicFramePr>
          <p:cNvPr id="14" name="Table 13">
            <a:extLst>
              <a:ext uri="{FF2B5EF4-FFF2-40B4-BE49-F238E27FC236}">
                <a16:creationId xmlns:a16="http://schemas.microsoft.com/office/drawing/2014/main" id="{6140B247-1012-36E6-7639-FEDB0573BA8B}"/>
              </a:ext>
            </a:extLst>
          </p:cNvPr>
          <p:cNvGraphicFramePr>
            <a:graphicFrameLocks noGrp="1"/>
          </p:cNvGraphicFramePr>
          <p:nvPr>
            <p:extLst>
              <p:ext uri="{D42A27DB-BD31-4B8C-83A1-F6EECF244321}">
                <p14:modId xmlns:p14="http://schemas.microsoft.com/office/powerpoint/2010/main" val="3438414377"/>
              </p:ext>
            </p:extLst>
          </p:nvPr>
        </p:nvGraphicFramePr>
        <p:xfrm>
          <a:off x="550779" y="3519342"/>
          <a:ext cx="5170220" cy="619760"/>
        </p:xfrm>
        <a:graphic>
          <a:graphicData uri="http://schemas.openxmlformats.org/drawingml/2006/table">
            <a:tbl>
              <a:tblPr firstRow="1" bandRow="1">
                <a:tableStyleId>{5C22544A-7EE6-4342-B048-85BDC9FD1C3A}</a:tableStyleId>
              </a:tblPr>
              <a:tblGrid>
                <a:gridCol w="470020">
                  <a:extLst>
                    <a:ext uri="{9D8B030D-6E8A-4147-A177-3AD203B41FA5}">
                      <a16:colId xmlns:a16="http://schemas.microsoft.com/office/drawing/2014/main" val="2634743259"/>
                    </a:ext>
                  </a:extLst>
                </a:gridCol>
                <a:gridCol w="470020">
                  <a:extLst>
                    <a:ext uri="{9D8B030D-6E8A-4147-A177-3AD203B41FA5}">
                      <a16:colId xmlns:a16="http://schemas.microsoft.com/office/drawing/2014/main" val="1414988195"/>
                    </a:ext>
                  </a:extLst>
                </a:gridCol>
                <a:gridCol w="470020">
                  <a:extLst>
                    <a:ext uri="{9D8B030D-6E8A-4147-A177-3AD203B41FA5}">
                      <a16:colId xmlns:a16="http://schemas.microsoft.com/office/drawing/2014/main" val="1602483377"/>
                    </a:ext>
                  </a:extLst>
                </a:gridCol>
                <a:gridCol w="470020">
                  <a:extLst>
                    <a:ext uri="{9D8B030D-6E8A-4147-A177-3AD203B41FA5}">
                      <a16:colId xmlns:a16="http://schemas.microsoft.com/office/drawing/2014/main" val="2929746958"/>
                    </a:ext>
                  </a:extLst>
                </a:gridCol>
                <a:gridCol w="470020">
                  <a:extLst>
                    <a:ext uri="{9D8B030D-6E8A-4147-A177-3AD203B41FA5}">
                      <a16:colId xmlns:a16="http://schemas.microsoft.com/office/drawing/2014/main" val="2660940487"/>
                    </a:ext>
                  </a:extLst>
                </a:gridCol>
                <a:gridCol w="470020">
                  <a:extLst>
                    <a:ext uri="{9D8B030D-6E8A-4147-A177-3AD203B41FA5}">
                      <a16:colId xmlns:a16="http://schemas.microsoft.com/office/drawing/2014/main" val="3507435902"/>
                    </a:ext>
                  </a:extLst>
                </a:gridCol>
                <a:gridCol w="470020">
                  <a:extLst>
                    <a:ext uri="{9D8B030D-6E8A-4147-A177-3AD203B41FA5}">
                      <a16:colId xmlns:a16="http://schemas.microsoft.com/office/drawing/2014/main" val="2335844761"/>
                    </a:ext>
                  </a:extLst>
                </a:gridCol>
                <a:gridCol w="470020">
                  <a:extLst>
                    <a:ext uri="{9D8B030D-6E8A-4147-A177-3AD203B41FA5}">
                      <a16:colId xmlns:a16="http://schemas.microsoft.com/office/drawing/2014/main" val="2259887316"/>
                    </a:ext>
                  </a:extLst>
                </a:gridCol>
                <a:gridCol w="470020">
                  <a:extLst>
                    <a:ext uri="{9D8B030D-6E8A-4147-A177-3AD203B41FA5}">
                      <a16:colId xmlns:a16="http://schemas.microsoft.com/office/drawing/2014/main" val="1070017833"/>
                    </a:ext>
                  </a:extLst>
                </a:gridCol>
                <a:gridCol w="470020">
                  <a:extLst>
                    <a:ext uri="{9D8B030D-6E8A-4147-A177-3AD203B41FA5}">
                      <a16:colId xmlns:a16="http://schemas.microsoft.com/office/drawing/2014/main" val="3509496752"/>
                    </a:ext>
                  </a:extLst>
                </a:gridCol>
                <a:gridCol w="470020">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1218">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27029">
                <a:tc>
                  <a:txBody>
                    <a:bodyPr/>
                    <a:lstStyle/>
                    <a:p>
                      <a:pPr algn="ctr"/>
                      <a:r>
                        <a:rPr lang="en-GB" sz="800"/>
                        <a:t>362.3</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335.2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341.0</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sp>
        <p:nvSpPr>
          <p:cNvPr id="16" name="TextBox 15">
            <a:extLst>
              <a:ext uri="{FF2B5EF4-FFF2-40B4-BE49-F238E27FC236}">
                <a16:creationId xmlns:a16="http://schemas.microsoft.com/office/drawing/2014/main" id="{F30CA84E-A06F-EF27-66B7-7626B8ACD16E}"/>
              </a:ext>
            </a:extLst>
          </p:cNvPr>
          <p:cNvSpPr txBox="1"/>
          <p:nvPr/>
        </p:nvSpPr>
        <p:spPr>
          <a:xfrm>
            <a:off x="413954" y="3292088"/>
            <a:ext cx="1801043" cy="246221"/>
          </a:xfrm>
          <a:prstGeom prst="rect">
            <a:avLst/>
          </a:prstGeom>
          <a:noFill/>
        </p:spPr>
        <p:txBody>
          <a:bodyPr wrap="square" rtlCol="0">
            <a:spAutoFit/>
          </a:bodyPr>
          <a:lstStyle/>
          <a:p>
            <a:r>
              <a:rPr lang="en-GB" sz="1000" b="1">
                <a:latin typeface="Abadi Extra Light" panose="020B0204020104020204" pitchFamily="34" charset="0"/>
              </a:rPr>
              <a:t>February 2025</a:t>
            </a:r>
          </a:p>
        </p:txBody>
      </p:sp>
      <p:graphicFrame>
        <p:nvGraphicFramePr>
          <p:cNvPr id="7" name="Table 6">
            <a:extLst>
              <a:ext uri="{FF2B5EF4-FFF2-40B4-BE49-F238E27FC236}">
                <a16:creationId xmlns:a16="http://schemas.microsoft.com/office/drawing/2014/main" id="{822E8CC6-9C8F-DE28-684E-7E7B1EDE36DF}"/>
              </a:ext>
            </a:extLst>
          </p:cNvPr>
          <p:cNvGraphicFramePr>
            <a:graphicFrameLocks noGrp="1"/>
          </p:cNvGraphicFramePr>
          <p:nvPr>
            <p:extLst>
              <p:ext uri="{D42A27DB-BD31-4B8C-83A1-F6EECF244321}">
                <p14:modId xmlns:p14="http://schemas.microsoft.com/office/powerpoint/2010/main" val="4031319111"/>
              </p:ext>
            </p:extLst>
          </p:nvPr>
        </p:nvGraphicFramePr>
        <p:xfrm>
          <a:off x="489073" y="2717530"/>
          <a:ext cx="5244899" cy="619760"/>
        </p:xfrm>
        <a:graphic>
          <a:graphicData uri="http://schemas.openxmlformats.org/drawingml/2006/table">
            <a:tbl>
              <a:tblPr firstRow="1" bandRow="1">
                <a:tableStyleId>{5C22544A-7EE6-4342-B048-85BDC9FD1C3A}</a:tableStyleId>
              </a:tblPr>
              <a:tblGrid>
                <a:gridCol w="476809">
                  <a:extLst>
                    <a:ext uri="{9D8B030D-6E8A-4147-A177-3AD203B41FA5}">
                      <a16:colId xmlns:a16="http://schemas.microsoft.com/office/drawing/2014/main" val="2634743259"/>
                    </a:ext>
                  </a:extLst>
                </a:gridCol>
                <a:gridCol w="476809">
                  <a:extLst>
                    <a:ext uri="{9D8B030D-6E8A-4147-A177-3AD203B41FA5}">
                      <a16:colId xmlns:a16="http://schemas.microsoft.com/office/drawing/2014/main" val="1414988195"/>
                    </a:ext>
                  </a:extLst>
                </a:gridCol>
                <a:gridCol w="476809">
                  <a:extLst>
                    <a:ext uri="{9D8B030D-6E8A-4147-A177-3AD203B41FA5}">
                      <a16:colId xmlns:a16="http://schemas.microsoft.com/office/drawing/2014/main" val="1602483377"/>
                    </a:ext>
                  </a:extLst>
                </a:gridCol>
                <a:gridCol w="476809">
                  <a:extLst>
                    <a:ext uri="{9D8B030D-6E8A-4147-A177-3AD203B41FA5}">
                      <a16:colId xmlns:a16="http://schemas.microsoft.com/office/drawing/2014/main" val="2929746958"/>
                    </a:ext>
                  </a:extLst>
                </a:gridCol>
                <a:gridCol w="476809">
                  <a:extLst>
                    <a:ext uri="{9D8B030D-6E8A-4147-A177-3AD203B41FA5}">
                      <a16:colId xmlns:a16="http://schemas.microsoft.com/office/drawing/2014/main" val="2660940487"/>
                    </a:ext>
                  </a:extLst>
                </a:gridCol>
                <a:gridCol w="476809">
                  <a:extLst>
                    <a:ext uri="{9D8B030D-6E8A-4147-A177-3AD203B41FA5}">
                      <a16:colId xmlns:a16="http://schemas.microsoft.com/office/drawing/2014/main" val="3507435902"/>
                    </a:ext>
                  </a:extLst>
                </a:gridCol>
                <a:gridCol w="476809">
                  <a:extLst>
                    <a:ext uri="{9D8B030D-6E8A-4147-A177-3AD203B41FA5}">
                      <a16:colId xmlns:a16="http://schemas.microsoft.com/office/drawing/2014/main" val="2335844761"/>
                    </a:ext>
                  </a:extLst>
                </a:gridCol>
                <a:gridCol w="476809">
                  <a:extLst>
                    <a:ext uri="{9D8B030D-6E8A-4147-A177-3AD203B41FA5}">
                      <a16:colId xmlns:a16="http://schemas.microsoft.com/office/drawing/2014/main" val="2259887316"/>
                    </a:ext>
                  </a:extLst>
                </a:gridCol>
                <a:gridCol w="476809">
                  <a:extLst>
                    <a:ext uri="{9D8B030D-6E8A-4147-A177-3AD203B41FA5}">
                      <a16:colId xmlns:a16="http://schemas.microsoft.com/office/drawing/2014/main" val="1070017833"/>
                    </a:ext>
                  </a:extLst>
                </a:gridCol>
                <a:gridCol w="476809">
                  <a:extLst>
                    <a:ext uri="{9D8B030D-6E8A-4147-A177-3AD203B41FA5}">
                      <a16:colId xmlns:a16="http://schemas.microsoft.com/office/drawing/2014/main" val="3509496752"/>
                    </a:ext>
                  </a:extLst>
                </a:gridCol>
                <a:gridCol w="476809">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49564">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34884">
                <a:tc>
                  <a:txBody>
                    <a:bodyPr/>
                    <a:lstStyle/>
                    <a:p>
                      <a:pPr algn="ctr"/>
                      <a:r>
                        <a:rPr lang="en-GB" sz="800"/>
                        <a:t>389.8</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360.4</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371.5</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pic>
        <p:nvPicPr>
          <p:cNvPr id="6" name="Picture 5">
            <a:extLst>
              <a:ext uri="{FF2B5EF4-FFF2-40B4-BE49-F238E27FC236}">
                <a16:creationId xmlns:a16="http://schemas.microsoft.com/office/drawing/2014/main" id="{BFB74083-2CF9-4B89-414D-EDD0E01970BF}"/>
              </a:ext>
            </a:extLst>
          </p:cNvPr>
          <p:cNvPicPr>
            <a:picLocks noChangeAspect="1"/>
          </p:cNvPicPr>
          <p:nvPr/>
        </p:nvPicPr>
        <p:blipFill>
          <a:blip r:embed="rId3"/>
          <a:stretch>
            <a:fillRect/>
          </a:stretch>
        </p:blipFill>
        <p:spPr>
          <a:xfrm>
            <a:off x="1996185" y="3641179"/>
            <a:ext cx="3737787" cy="509013"/>
          </a:xfrm>
          <a:prstGeom prst="rect">
            <a:avLst/>
          </a:prstGeom>
        </p:spPr>
      </p:pic>
      <p:pic>
        <p:nvPicPr>
          <p:cNvPr id="9" name="Picture 8">
            <a:extLst>
              <a:ext uri="{FF2B5EF4-FFF2-40B4-BE49-F238E27FC236}">
                <a16:creationId xmlns:a16="http://schemas.microsoft.com/office/drawing/2014/main" id="{F4458D01-49D8-6872-0CD3-6C7A636C77A1}"/>
              </a:ext>
            </a:extLst>
          </p:cNvPr>
          <p:cNvPicPr>
            <a:picLocks noChangeAspect="1"/>
          </p:cNvPicPr>
          <p:nvPr/>
        </p:nvPicPr>
        <p:blipFill>
          <a:blip r:embed="rId4"/>
          <a:stretch>
            <a:fillRect/>
          </a:stretch>
        </p:blipFill>
        <p:spPr>
          <a:xfrm>
            <a:off x="569210" y="4182192"/>
            <a:ext cx="5009956" cy="2626243"/>
          </a:xfrm>
          <a:prstGeom prst="rect">
            <a:avLst/>
          </a:prstGeom>
        </p:spPr>
      </p:pic>
      <p:pic>
        <p:nvPicPr>
          <p:cNvPr id="2" name="Picture 1">
            <a:extLst>
              <a:ext uri="{FF2B5EF4-FFF2-40B4-BE49-F238E27FC236}">
                <a16:creationId xmlns:a16="http://schemas.microsoft.com/office/drawing/2014/main" id="{8F1AC64F-4060-5484-1BD0-0435B42DD2D2}"/>
              </a:ext>
            </a:extLst>
          </p:cNvPr>
          <p:cNvPicPr>
            <a:picLocks noChangeAspect="1"/>
          </p:cNvPicPr>
          <p:nvPr/>
        </p:nvPicPr>
        <p:blipFill>
          <a:blip r:embed="rId5"/>
          <a:stretch>
            <a:fillRect/>
          </a:stretch>
        </p:blipFill>
        <p:spPr>
          <a:xfrm>
            <a:off x="1927782" y="2862635"/>
            <a:ext cx="3806190" cy="474655"/>
          </a:xfrm>
          <a:prstGeom prst="rect">
            <a:avLst/>
          </a:prstGeom>
        </p:spPr>
      </p:pic>
      <p:graphicFrame>
        <p:nvGraphicFramePr>
          <p:cNvPr id="13" name="Table 12">
            <a:extLst>
              <a:ext uri="{FF2B5EF4-FFF2-40B4-BE49-F238E27FC236}">
                <a16:creationId xmlns:a16="http://schemas.microsoft.com/office/drawing/2014/main" id="{444B5C5E-207D-D5AB-7A5C-44B1AC7F7AC4}"/>
              </a:ext>
            </a:extLst>
          </p:cNvPr>
          <p:cNvGraphicFramePr>
            <a:graphicFrameLocks noGrp="1"/>
          </p:cNvGraphicFramePr>
          <p:nvPr>
            <p:extLst>
              <p:ext uri="{D42A27DB-BD31-4B8C-83A1-F6EECF244321}">
                <p14:modId xmlns:p14="http://schemas.microsoft.com/office/powerpoint/2010/main" val="2255532033"/>
              </p:ext>
            </p:extLst>
          </p:nvPr>
        </p:nvGraphicFramePr>
        <p:xfrm>
          <a:off x="489073" y="1929452"/>
          <a:ext cx="5231930" cy="619844"/>
        </p:xfrm>
        <a:graphic>
          <a:graphicData uri="http://schemas.openxmlformats.org/drawingml/2006/table">
            <a:tbl>
              <a:tblPr firstRow="1" bandRow="1">
                <a:tableStyleId>{5C22544A-7EE6-4342-B048-85BDC9FD1C3A}</a:tableStyleId>
              </a:tblPr>
              <a:tblGrid>
                <a:gridCol w="475630">
                  <a:extLst>
                    <a:ext uri="{9D8B030D-6E8A-4147-A177-3AD203B41FA5}">
                      <a16:colId xmlns:a16="http://schemas.microsoft.com/office/drawing/2014/main" val="2634743259"/>
                    </a:ext>
                  </a:extLst>
                </a:gridCol>
                <a:gridCol w="475630">
                  <a:extLst>
                    <a:ext uri="{9D8B030D-6E8A-4147-A177-3AD203B41FA5}">
                      <a16:colId xmlns:a16="http://schemas.microsoft.com/office/drawing/2014/main" val="1414988195"/>
                    </a:ext>
                  </a:extLst>
                </a:gridCol>
                <a:gridCol w="475630">
                  <a:extLst>
                    <a:ext uri="{9D8B030D-6E8A-4147-A177-3AD203B41FA5}">
                      <a16:colId xmlns:a16="http://schemas.microsoft.com/office/drawing/2014/main" val="1602483377"/>
                    </a:ext>
                  </a:extLst>
                </a:gridCol>
                <a:gridCol w="475630">
                  <a:extLst>
                    <a:ext uri="{9D8B030D-6E8A-4147-A177-3AD203B41FA5}">
                      <a16:colId xmlns:a16="http://schemas.microsoft.com/office/drawing/2014/main" val="2929746958"/>
                    </a:ext>
                  </a:extLst>
                </a:gridCol>
                <a:gridCol w="475630">
                  <a:extLst>
                    <a:ext uri="{9D8B030D-6E8A-4147-A177-3AD203B41FA5}">
                      <a16:colId xmlns:a16="http://schemas.microsoft.com/office/drawing/2014/main" val="2660940487"/>
                    </a:ext>
                  </a:extLst>
                </a:gridCol>
                <a:gridCol w="475630">
                  <a:extLst>
                    <a:ext uri="{9D8B030D-6E8A-4147-A177-3AD203B41FA5}">
                      <a16:colId xmlns:a16="http://schemas.microsoft.com/office/drawing/2014/main" val="3507435902"/>
                    </a:ext>
                  </a:extLst>
                </a:gridCol>
                <a:gridCol w="475630">
                  <a:extLst>
                    <a:ext uri="{9D8B030D-6E8A-4147-A177-3AD203B41FA5}">
                      <a16:colId xmlns:a16="http://schemas.microsoft.com/office/drawing/2014/main" val="2335844761"/>
                    </a:ext>
                  </a:extLst>
                </a:gridCol>
                <a:gridCol w="475630">
                  <a:extLst>
                    <a:ext uri="{9D8B030D-6E8A-4147-A177-3AD203B41FA5}">
                      <a16:colId xmlns:a16="http://schemas.microsoft.com/office/drawing/2014/main" val="2259887316"/>
                    </a:ext>
                  </a:extLst>
                </a:gridCol>
                <a:gridCol w="475630">
                  <a:extLst>
                    <a:ext uri="{9D8B030D-6E8A-4147-A177-3AD203B41FA5}">
                      <a16:colId xmlns:a16="http://schemas.microsoft.com/office/drawing/2014/main" val="1070017833"/>
                    </a:ext>
                  </a:extLst>
                </a:gridCol>
                <a:gridCol w="475630">
                  <a:extLst>
                    <a:ext uri="{9D8B030D-6E8A-4147-A177-3AD203B41FA5}">
                      <a16:colId xmlns:a16="http://schemas.microsoft.com/office/drawing/2014/main" val="3509496752"/>
                    </a:ext>
                  </a:extLst>
                </a:gridCol>
                <a:gridCol w="475630">
                  <a:extLst>
                    <a:ext uri="{9D8B030D-6E8A-4147-A177-3AD203B41FA5}">
                      <a16:colId xmlns:a16="http://schemas.microsoft.com/office/drawing/2014/main" val="2489420743"/>
                    </a:ext>
                  </a:extLst>
                </a:gridCol>
              </a:tblGrid>
              <a:tr h="116856">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59115">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43873">
                <a:tc>
                  <a:txBody>
                    <a:bodyPr/>
                    <a:lstStyle/>
                    <a:p>
                      <a:pPr algn="ctr"/>
                      <a:r>
                        <a:rPr lang="en-GB" sz="800"/>
                        <a:t>333.9</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309.3</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320.6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sp>
        <p:nvSpPr>
          <p:cNvPr id="15" name="TextBox 14">
            <a:extLst>
              <a:ext uri="{FF2B5EF4-FFF2-40B4-BE49-F238E27FC236}">
                <a16:creationId xmlns:a16="http://schemas.microsoft.com/office/drawing/2014/main" id="{5FB19AF2-6A82-09E9-3C76-C9A8F302DC7C}"/>
              </a:ext>
            </a:extLst>
          </p:cNvPr>
          <p:cNvSpPr txBox="1"/>
          <p:nvPr/>
        </p:nvSpPr>
        <p:spPr>
          <a:xfrm>
            <a:off x="435415" y="1729997"/>
            <a:ext cx="1801043" cy="246221"/>
          </a:xfrm>
          <a:prstGeom prst="rect">
            <a:avLst/>
          </a:prstGeom>
          <a:noFill/>
        </p:spPr>
        <p:txBody>
          <a:bodyPr wrap="square" rtlCol="0">
            <a:spAutoFit/>
          </a:bodyPr>
          <a:lstStyle/>
          <a:p>
            <a:r>
              <a:rPr lang="en-GB" sz="1000" b="1">
                <a:latin typeface="Abadi Extra Light" panose="020B0204020104020204" pitchFamily="34" charset="0"/>
              </a:rPr>
              <a:t>December 2024</a:t>
            </a:r>
          </a:p>
        </p:txBody>
      </p:sp>
      <p:pic>
        <p:nvPicPr>
          <p:cNvPr id="18" name="Picture 17">
            <a:extLst>
              <a:ext uri="{FF2B5EF4-FFF2-40B4-BE49-F238E27FC236}">
                <a16:creationId xmlns:a16="http://schemas.microsoft.com/office/drawing/2014/main" id="{E0DE8E8E-157D-F29A-FCAD-DDC212F9076C}"/>
              </a:ext>
            </a:extLst>
          </p:cNvPr>
          <p:cNvPicPr>
            <a:picLocks noChangeAspect="1"/>
          </p:cNvPicPr>
          <p:nvPr/>
        </p:nvPicPr>
        <p:blipFill>
          <a:blip r:embed="rId6"/>
          <a:stretch>
            <a:fillRect/>
          </a:stretch>
        </p:blipFill>
        <p:spPr>
          <a:xfrm>
            <a:off x="1933934" y="2079561"/>
            <a:ext cx="3800038" cy="483553"/>
          </a:xfrm>
          <a:prstGeom prst="rect">
            <a:avLst/>
          </a:prstGeom>
        </p:spPr>
      </p:pic>
    </p:spTree>
    <p:extLst>
      <p:ext uri="{BB962C8B-B14F-4D97-AF65-F5344CB8AC3E}">
        <p14:creationId xmlns:p14="http://schemas.microsoft.com/office/powerpoint/2010/main" val="425773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8</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640728351"/>
              </p:ext>
            </p:extLst>
          </p:nvPr>
        </p:nvGraphicFramePr>
        <p:xfrm>
          <a:off x="6280089" y="1112724"/>
          <a:ext cx="5721655" cy="6515100"/>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741153">
                <a:tc>
                  <a:txBody>
                    <a:bodyPr/>
                    <a:lstStyle/>
                    <a:p>
                      <a:pPr algn="just"/>
                      <a:r>
                        <a:rPr lang="en-GB" sz="1050" b="1" dirty="0">
                          <a:solidFill>
                            <a:schemeClr val="tx1"/>
                          </a:solidFill>
                          <a:latin typeface="Abadi Extra Light"/>
                        </a:rPr>
                        <a:t>What does this tell us?  </a:t>
                      </a:r>
                    </a:p>
                    <a:p>
                      <a:pPr marL="188595" indent="-188595" algn="just">
                        <a:buFont typeface="Arial" panose="020B0604020202020204" pitchFamily="34" charset="0"/>
                        <a:buChar char="•"/>
                        <a:defRPr/>
                      </a:pPr>
                      <a:r>
                        <a:rPr lang="en-GB" sz="1050" dirty="0">
                          <a:solidFill>
                            <a:schemeClr val="tx1"/>
                          </a:solidFill>
                          <a:latin typeface="Abadi Extra Light"/>
                        </a:rPr>
                        <a:t>The number of FTE doctors per 10,000 patients in LSC has remained fairly static since the increase in August 2024.</a:t>
                      </a:r>
                    </a:p>
                    <a:p>
                      <a:pPr marL="188595" indent="-188595" algn="just">
                        <a:buFont typeface="Arial" panose="020B0604020202020204" pitchFamily="34" charset="0"/>
                        <a:buChar char="•"/>
                        <a:defRPr/>
                      </a:pPr>
                      <a:r>
                        <a:rPr lang="en-GB" sz="1050" dirty="0">
                          <a:solidFill>
                            <a:schemeClr val="tx1"/>
                          </a:solidFill>
                          <a:latin typeface="Abadi Extra Light"/>
                        </a:rPr>
                        <a:t>There is local sub-ICB variation with Blackburn with Darwen, Blackpool and Fylde &amp; Wyre areas seeing the lowest number of GPs covering their populations.</a:t>
                      </a:r>
                    </a:p>
                    <a:p>
                      <a:pPr marL="188595" marR="0" lvl="0" indent="-18859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This data does not include </a:t>
                      </a:r>
                      <a:r>
                        <a:rPr lang="en-US" sz="1050" i="0" kern="1200" dirty="0">
                          <a:solidFill>
                            <a:schemeClr val="tx1"/>
                          </a:solidFill>
                          <a:latin typeface="Abadi Extra Light"/>
                          <a:ea typeface="+mn-ea"/>
                          <a:cs typeface="+mn-cs"/>
                        </a:rPr>
                        <a:t>recently qualitied GPs employed under the expanded Additional Roles Reimbursement Scheme (ARRS) scheme, these posts are captured in ARRS roles data. It remains that to date </a:t>
                      </a:r>
                      <a:r>
                        <a:rPr lang="en-GB" sz="1050" i="0" kern="1200" dirty="0">
                          <a:solidFill>
                            <a:schemeClr val="tx1"/>
                          </a:solidFill>
                          <a:latin typeface="Abadi Extra Light"/>
                          <a:ea typeface="+mn-ea"/>
                          <a:cs typeface="+mn-cs"/>
                        </a:rPr>
                        <a:t>26 </a:t>
                      </a:r>
                      <a:r>
                        <a:rPr lang="en-US" sz="1050" i="0" kern="1200" dirty="0">
                          <a:solidFill>
                            <a:schemeClr val="tx1"/>
                          </a:solidFill>
                          <a:latin typeface="Abadi Extra Light"/>
                          <a:ea typeface="+mn-ea"/>
                          <a:cs typeface="+mn-cs"/>
                        </a:rPr>
                        <a:t>recently qualified </a:t>
                      </a:r>
                      <a:r>
                        <a:rPr lang="en-GB" sz="1050" i="0" kern="1200" dirty="0">
                          <a:solidFill>
                            <a:schemeClr val="tx1"/>
                          </a:solidFill>
                          <a:latin typeface="Abadi Extra Light"/>
                          <a:ea typeface="+mn-ea"/>
                          <a:cs typeface="+mn-cs"/>
                        </a:rPr>
                        <a:t>GPs have been recruited by 10 PCNs </a:t>
                      </a:r>
                      <a:r>
                        <a:rPr lang="en-US" sz="1050" i="0" kern="1200" dirty="0">
                          <a:solidFill>
                            <a:schemeClr val="tx1"/>
                          </a:solidFill>
                          <a:latin typeface="Abadi Extra Light"/>
                          <a:ea typeface="+mn-ea"/>
                          <a:cs typeface="+mn-cs"/>
                        </a:rPr>
                        <a:t>since the ARRS scheme was extended in October 2024. </a:t>
                      </a:r>
                    </a:p>
                    <a:p>
                      <a:pPr marL="188595" marR="0" lvl="0" indent="-188595" algn="just">
                        <a:lnSpc>
                          <a:spcPct val="100000"/>
                        </a:lnSpc>
                        <a:spcBef>
                          <a:spcPts val="0"/>
                        </a:spcBef>
                        <a:spcAft>
                          <a:spcPts val="0"/>
                        </a:spcAft>
                        <a:buClrTx/>
                        <a:buSzTx/>
                        <a:buFont typeface="Arial" panose="020B0604020202020204" pitchFamily="34" charset="0"/>
                        <a:buChar char="•"/>
                      </a:pPr>
                      <a:r>
                        <a:rPr lang="en-US" sz="1050" i="0" kern="1200" dirty="0">
                          <a:solidFill>
                            <a:schemeClr val="tx1"/>
                          </a:solidFill>
                          <a:latin typeface="Abadi Extra Light"/>
                          <a:ea typeface="+mn-ea"/>
                          <a:cs typeface="+mn-cs"/>
                        </a:rPr>
                        <a:t>A further 11 posts ARRS posts are planned for recruitment but are still to be filled,</a:t>
                      </a:r>
                    </a:p>
                    <a:p>
                      <a:pPr marL="188640" indent="-188640" algn="just">
                        <a:buFont typeface="Arial" panose="020B0604020202020204" pitchFamily="34" charset="0"/>
                        <a:buChar char="•"/>
                      </a:pPr>
                      <a:endParaRPr lang="en-GB" sz="1050" dirty="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593262"/>
                  </a:ext>
                </a:extLst>
              </a:tr>
              <a:tr h="566351">
                <a:tc>
                  <a:txBody>
                    <a:bodyPr/>
                    <a:lstStyle/>
                    <a:p>
                      <a:pPr algn="just"/>
                      <a:r>
                        <a:rPr lang="en-GB" sz="1050" b="1" dirty="0">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effectLst/>
                          <a:latin typeface="Abadi Extra Light" panose="020B0204020104020204" pitchFamily="34" charset="0"/>
                          <a:ea typeface="+mn-ea"/>
                          <a:cs typeface="+mn-cs"/>
                        </a:rPr>
                        <a:t>The national GP Dashboard data demonstrates that LSC ICB has increased the number of non training GP FTE from 752 to 790 since May 2024. This is a 5.4% increase. Nationally the increase of non training GP FTE since 2024 is 2.2%.</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effectLst/>
                          <a:latin typeface="Abadi Extra Light" panose="020B0204020104020204" pitchFamily="34" charset="0"/>
                          <a:ea typeface="+mn-ea"/>
                          <a:cs typeface="+mn-cs"/>
                        </a:rPr>
                        <a:t>Previously ARRS funding was separated into 2 funding streams for GPs and other clinical staff. ARRS funding has now been combined into one funding stream. The data will be reviewed to understand if this impacts on recruitment</a:t>
                      </a:r>
                      <a:r>
                        <a:rPr lang="en-GB" sz="1050" i="0" kern="1200" dirty="0">
                          <a:solidFill>
                            <a:schemeClr val="tx1"/>
                          </a:solidFill>
                          <a:effectLst/>
                          <a:latin typeface="Aptos Light" panose="020F0502020204030204" pitchFamily="34" charset="0"/>
                          <a:ea typeface="+mn-ea"/>
                          <a:cs typeface="+mn-cs"/>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dirty="0">
                          <a:solidFill>
                            <a:schemeClr val="tx1"/>
                          </a:solidFill>
                          <a:latin typeface="Abadi Extra Light"/>
                          <a:ea typeface="+mn-ea"/>
                          <a:cs typeface="+mn-cs"/>
                        </a:rPr>
                        <a:t>ICB workforce development managers have been extended by the training hub for 2025/26 and are in place to support practices and PCNs with recruitment, this includes support with the recruitment of GPs both traditionally and through the ARRS scheme.</a:t>
                      </a:r>
                      <a:endParaRPr lang="en-GB" sz="1050" i="0" kern="1200" dirty="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latin typeface="Abadi Extra Light"/>
                          <a:ea typeface="+mn-ea"/>
                          <a:cs typeface="+mn-cs"/>
                        </a:rPr>
                        <a:t>60% of newly qualified GPs trained in LSC require visa sponsorship.  2024/25 Service Development Funding (SDF) has been allocated to support some practices to access a visa licence to support their recruitment plans.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dirty="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593950"/>
                  </a:ext>
                </a:extLst>
              </a:tr>
              <a:tr h="1741153">
                <a:tc>
                  <a:txBody>
                    <a:bodyPr/>
                    <a:lstStyle/>
                    <a:p>
                      <a:pPr algn="just"/>
                      <a:r>
                        <a:rPr lang="en-GB" sz="1050" b="1" dirty="0">
                          <a:solidFill>
                            <a:schemeClr val="tx1"/>
                          </a:solidFill>
                          <a:latin typeface="Abadi Extra Light"/>
                        </a:rPr>
                        <a:t>Risks: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Given the predictions in workforce as the primary driver of capacity there is assessed to be a risk that demand will exceed capacity for the financial year 2024/25.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There are concerns the National Insurance increases for employers may also negatively affect practices’ staffing costs and finances and therefore their decisions to recruit.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dirty="0">
                        <a:solidFill>
                          <a:schemeClr val="tx1"/>
                        </a:solidFill>
                        <a:latin typeface="Abadi Extra Light" panose="020B0204020104020204" pitchFamily="34" charset="0"/>
                      </a:endParaRPr>
                    </a:p>
                    <a:p>
                      <a:pPr algn="just"/>
                      <a:endParaRPr lang="en-GB" sz="1050" b="0" dirty="0">
                        <a:solidFill>
                          <a:schemeClr val="tx1"/>
                        </a:solidFill>
                        <a:latin typeface="Abadi Extra Light" panose="020B0204020104020204" pitchFamily="34" charset="0"/>
                      </a:endParaRPr>
                    </a:p>
                    <a:p>
                      <a:pPr algn="just"/>
                      <a:endParaRPr lang="en-GB" sz="1050" dirty="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2205585725"/>
              </p:ext>
            </p:extLst>
          </p:nvPr>
        </p:nvGraphicFramePr>
        <p:xfrm>
          <a:off x="430714" y="1776769"/>
          <a:ext cx="5212229" cy="711988"/>
        </p:xfrm>
        <a:graphic>
          <a:graphicData uri="http://schemas.openxmlformats.org/drawingml/2006/table">
            <a:tbl>
              <a:tblPr firstRow="1" bandRow="1">
                <a:tableStyleId>{5C22544A-7EE6-4342-B048-85BDC9FD1C3A}</a:tableStyleId>
              </a:tblPr>
              <a:tblGrid>
                <a:gridCol w="473839">
                  <a:extLst>
                    <a:ext uri="{9D8B030D-6E8A-4147-A177-3AD203B41FA5}">
                      <a16:colId xmlns:a16="http://schemas.microsoft.com/office/drawing/2014/main" val="2634743259"/>
                    </a:ext>
                  </a:extLst>
                </a:gridCol>
                <a:gridCol w="473839">
                  <a:extLst>
                    <a:ext uri="{9D8B030D-6E8A-4147-A177-3AD203B41FA5}">
                      <a16:colId xmlns:a16="http://schemas.microsoft.com/office/drawing/2014/main" val="1414988195"/>
                    </a:ext>
                  </a:extLst>
                </a:gridCol>
                <a:gridCol w="473839">
                  <a:extLst>
                    <a:ext uri="{9D8B030D-6E8A-4147-A177-3AD203B41FA5}">
                      <a16:colId xmlns:a16="http://schemas.microsoft.com/office/drawing/2014/main" val="1602483377"/>
                    </a:ext>
                  </a:extLst>
                </a:gridCol>
                <a:gridCol w="473839">
                  <a:extLst>
                    <a:ext uri="{9D8B030D-6E8A-4147-A177-3AD203B41FA5}">
                      <a16:colId xmlns:a16="http://schemas.microsoft.com/office/drawing/2014/main" val="2929746958"/>
                    </a:ext>
                  </a:extLst>
                </a:gridCol>
                <a:gridCol w="473839">
                  <a:extLst>
                    <a:ext uri="{9D8B030D-6E8A-4147-A177-3AD203B41FA5}">
                      <a16:colId xmlns:a16="http://schemas.microsoft.com/office/drawing/2014/main" val="2660940487"/>
                    </a:ext>
                  </a:extLst>
                </a:gridCol>
                <a:gridCol w="473839">
                  <a:extLst>
                    <a:ext uri="{9D8B030D-6E8A-4147-A177-3AD203B41FA5}">
                      <a16:colId xmlns:a16="http://schemas.microsoft.com/office/drawing/2014/main" val="3507435902"/>
                    </a:ext>
                  </a:extLst>
                </a:gridCol>
                <a:gridCol w="473839">
                  <a:extLst>
                    <a:ext uri="{9D8B030D-6E8A-4147-A177-3AD203B41FA5}">
                      <a16:colId xmlns:a16="http://schemas.microsoft.com/office/drawing/2014/main" val="2335844761"/>
                    </a:ext>
                  </a:extLst>
                </a:gridCol>
                <a:gridCol w="473839">
                  <a:extLst>
                    <a:ext uri="{9D8B030D-6E8A-4147-A177-3AD203B41FA5}">
                      <a16:colId xmlns:a16="http://schemas.microsoft.com/office/drawing/2014/main" val="2259887316"/>
                    </a:ext>
                  </a:extLst>
                </a:gridCol>
                <a:gridCol w="473839">
                  <a:extLst>
                    <a:ext uri="{9D8B030D-6E8A-4147-A177-3AD203B41FA5}">
                      <a16:colId xmlns:a16="http://schemas.microsoft.com/office/drawing/2014/main" val="1070017833"/>
                    </a:ext>
                  </a:extLst>
                </a:gridCol>
                <a:gridCol w="473839">
                  <a:extLst>
                    <a:ext uri="{9D8B030D-6E8A-4147-A177-3AD203B41FA5}">
                      <a16:colId xmlns:a16="http://schemas.microsoft.com/office/drawing/2014/main" val="3509496752"/>
                    </a:ext>
                  </a:extLst>
                </a:gridCol>
                <a:gridCol w="473839">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24979">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dirty="0">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336068">
                <a:tc>
                  <a:txBody>
                    <a:bodyPr/>
                    <a:lstStyle/>
                    <a:p>
                      <a:pPr algn="ctr"/>
                      <a:r>
                        <a:rPr lang="en-GB" sz="800"/>
                        <a:t>6.20</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6.06</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dirty="0"/>
                        <a:t>5.42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dirty="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2085206267"/>
              </p:ext>
            </p:extLst>
          </p:nvPr>
        </p:nvGraphicFramePr>
        <p:xfrm>
          <a:off x="467584" y="918665"/>
          <a:ext cx="5358810" cy="7010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74747">
                <a:tc>
                  <a:txBody>
                    <a:bodyPr/>
                    <a:lstStyle/>
                    <a:p>
                      <a:r>
                        <a:rPr lang="en-GB" sz="1000" b="1" i="0" dirty="0">
                          <a:solidFill>
                            <a:schemeClr val="bg1">
                              <a:lumMod val="50000"/>
                            </a:schemeClr>
                          </a:solidFill>
                          <a:latin typeface="Abadi Extra Light"/>
                          <a:ea typeface="Calibri"/>
                          <a:cs typeface="Calibri"/>
                        </a:rPr>
                        <a:t>This metric measures:</a:t>
                      </a:r>
                    </a:p>
                    <a:p>
                      <a:pPr algn="just"/>
                      <a:r>
                        <a:rPr lang="en-US" sz="1000" i="0" dirty="0">
                          <a:solidFill>
                            <a:schemeClr val="bg1">
                              <a:lumMod val="50000"/>
                            </a:schemeClr>
                          </a:solidFill>
                          <a:latin typeface="Abadi Extra Light"/>
                          <a:ea typeface="Calibri"/>
                          <a:cs typeface="Calibri"/>
                        </a:rPr>
                        <a:t>The data is obtained from monthly NHS workforce returns and provides an assessment of the number of full time equivalent (FTE) General Practitioners covering a population. Is an indicator of General Practitioner capacity within the populations.</a:t>
                      </a:r>
                      <a:endParaRPr lang="en-GB" sz="1000" i="0" dirty="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4124590308"/>
              </p:ext>
            </p:extLst>
          </p:nvPr>
        </p:nvGraphicFramePr>
        <p:xfrm>
          <a:off x="560375" y="125338"/>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4. </a:t>
                      </a:r>
                      <a:r>
                        <a:rPr lang="en-GB" sz="1600"/>
                        <a:t>FTE Doctors per 10,000 weighted patients  :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Primary Care Commissioning Committee   /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Paul Juson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12" name="TextBox 11">
            <a:extLst>
              <a:ext uri="{FF2B5EF4-FFF2-40B4-BE49-F238E27FC236}">
                <a16:creationId xmlns:a16="http://schemas.microsoft.com/office/drawing/2014/main" id="{A01CF7AD-0EA0-8972-F767-7F6127B1AE3A}"/>
              </a:ext>
            </a:extLst>
          </p:cNvPr>
          <p:cNvSpPr txBox="1"/>
          <p:nvPr/>
        </p:nvSpPr>
        <p:spPr>
          <a:xfrm>
            <a:off x="-24916" y="0"/>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graphicFrame>
        <p:nvGraphicFramePr>
          <p:cNvPr id="7" name="Content Placeholder 2">
            <a:extLst>
              <a:ext uri="{FF2B5EF4-FFF2-40B4-BE49-F238E27FC236}">
                <a16:creationId xmlns:a16="http://schemas.microsoft.com/office/drawing/2014/main" id="{6B9DB1D1-71C1-B50E-B872-9D1152A99E1D}"/>
              </a:ext>
            </a:extLst>
          </p:cNvPr>
          <p:cNvGraphicFramePr>
            <a:graphicFrameLocks/>
          </p:cNvGraphicFramePr>
          <p:nvPr>
            <p:extLst>
              <p:ext uri="{D42A27DB-BD31-4B8C-83A1-F6EECF244321}">
                <p14:modId xmlns:p14="http://schemas.microsoft.com/office/powerpoint/2010/main" val="3721620049"/>
              </p:ext>
            </p:extLst>
          </p:nvPr>
        </p:nvGraphicFramePr>
        <p:xfrm>
          <a:off x="370722" y="1539734"/>
          <a:ext cx="5287957" cy="251460"/>
        </p:xfrm>
        <a:graphic>
          <a:graphicData uri="http://schemas.openxmlformats.org/drawingml/2006/table">
            <a:tbl>
              <a:tblPr firstRow="1" bandRow="1">
                <a:tableStyleId>{5940675A-B579-460E-94D1-54222C63F5DA}</a:tableStyleId>
              </a:tblPr>
              <a:tblGrid>
                <a:gridCol w="5287957">
                  <a:extLst>
                    <a:ext uri="{9D8B030D-6E8A-4147-A177-3AD203B41FA5}">
                      <a16:colId xmlns:a16="http://schemas.microsoft.com/office/drawing/2014/main" val="1772709669"/>
                    </a:ext>
                  </a:extLst>
                </a:gridCol>
              </a:tblGrid>
              <a:tr h="171629">
                <a:tc>
                  <a:txBody>
                    <a:bodyPr/>
                    <a:lstStyle/>
                    <a:p>
                      <a:r>
                        <a:rPr lang="en-GB" sz="1000" b="1" i="0" dirty="0">
                          <a:solidFill>
                            <a:schemeClr val="bg1">
                              <a:lumMod val="50000"/>
                            </a:schemeClr>
                          </a:solidFill>
                          <a:latin typeface="Abadi Extra Light"/>
                          <a:ea typeface="Calibri"/>
                          <a:cs typeface="Calibri"/>
                        </a:rPr>
                        <a:t>December 2024</a:t>
                      </a:r>
                      <a:r>
                        <a:rPr lang="en-GB" sz="1050" b="1" i="0" dirty="0">
                          <a:solidFill>
                            <a:schemeClr val="bg1">
                              <a:lumMod val="50000"/>
                            </a:schemeClr>
                          </a:solidFill>
                          <a:latin typeface="Abadi Extra Light"/>
                          <a:ea typeface="Calibri"/>
                          <a:cs typeface="Calibri"/>
                        </a:rPr>
                        <a:t>:</a:t>
                      </a:r>
                      <a:endParaRPr lang="en-GB" sz="1050" i="0" dirty="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sp>
        <p:nvSpPr>
          <p:cNvPr id="8" name="TextBox 7">
            <a:extLst>
              <a:ext uri="{FF2B5EF4-FFF2-40B4-BE49-F238E27FC236}">
                <a16:creationId xmlns:a16="http://schemas.microsoft.com/office/drawing/2014/main" id="{9E80C757-440F-B240-3A20-4524289426EC}"/>
              </a:ext>
            </a:extLst>
          </p:cNvPr>
          <p:cNvSpPr txBox="1"/>
          <p:nvPr/>
        </p:nvSpPr>
        <p:spPr>
          <a:xfrm>
            <a:off x="375194" y="3133239"/>
            <a:ext cx="6126920" cy="253916"/>
          </a:xfrm>
          <a:prstGeom prst="rect">
            <a:avLst/>
          </a:prstGeom>
          <a:noFill/>
        </p:spPr>
        <p:txBody>
          <a:bodyPr wrap="square">
            <a:spAutoFit/>
          </a:bodyPr>
          <a:lstStyle/>
          <a:p>
            <a:r>
              <a:rPr lang="en-GB" sz="1000" b="1" i="0">
                <a:solidFill>
                  <a:schemeClr val="bg1">
                    <a:lumMod val="50000"/>
                  </a:schemeClr>
                </a:solidFill>
                <a:latin typeface="Abadi Extra Light"/>
                <a:ea typeface="Calibri"/>
                <a:cs typeface="Calibri"/>
              </a:rPr>
              <a:t>February 2025:</a:t>
            </a:r>
            <a:endParaRPr lang="en-GB" sz="1000" i="0">
              <a:solidFill>
                <a:schemeClr val="bg1">
                  <a:lumMod val="50000"/>
                </a:schemeClr>
              </a:solidFill>
              <a:highlight>
                <a:srgbClr val="FFFF00"/>
              </a:highlight>
              <a:latin typeface="Abadi Extra Light"/>
              <a:ea typeface="Calibri"/>
              <a:cs typeface="Calibri"/>
            </a:endParaRPr>
          </a:p>
        </p:txBody>
      </p:sp>
      <p:graphicFrame>
        <p:nvGraphicFramePr>
          <p:cNvPr id="14" name="Table 13">
            <a:extLst>
              <a:ext uri="{FF2B5EF4-FFF2-40B4-BE49-F238E27FC236}">
                <a16:creationId xmlns:a16="http://schemas.microsoft.com/office/drawing/2014/main" id="{14EF1F5B-C6E2-F9B4-2D92-091F8DA99C16}"/>
              </a:ext>
            </a:extLst>
          </p:cNvPr>
          <p:cNvGraphicFramePr>
            <a:graphicFrameLocks noGrp="1"/>
          </p:cNvGraphicFramePr>
          <p:nvPr>
            <p:extLst>
              <p:ext uri="{D42A27DB-BD31-4B8C-83A1-F6EECF244321}">
                <p14:modId xmlns:p14="http://schemas.microsoft.com/office/powerpoint/2010/main" val="3368780801"/>
              </p:ext>
            </p:extLst>
          </p:nvPr>
        </p:nvGraphicFramePr>
        <p:xfrm>
          <a:off x="451510" y="3502699"/>
          <a:ext cx="1363083" cy="483979"/>
        </p:xfrm>
        <a:graphic>
          <a:graphicData uri="http://schemas.openxmlformats.org/drawingml/2006/table">
            <a:tbl>
              <a:tblPr firstRow="1" bandRow="1">
                <a:tableStyleId>{5C22544A-7EE6-4342-B048-85BDC9FD1C3A}</a:tableStyleId>
              </a:tblPr>
              <a:tblGrid>
                <a:gridCol w="475806">
                  <a:extLst>
                    <a:ext uri="{9D8B030D-6E8A-4147-A177-3AD203B41FA5}">
                      <a16:colId xmlns:a16="http://schemas.microsoft.com/office/drawing/2014/main" val="3726825925"/>
                    </a:ext>
                  </a:extLst>
                </a:gridCol>
                <a:gridCol w="449953">
                  <a:extLst>
                    <a:ext uri="{9D8B030D-6E8A-4147-A177-3AD203B41FA5}">
                      <a16:colId xmlns:a16="http://schemas.microsoft.com/office/drawing/2014/main" val="3657229042"/>
                    </a:ext>
                  </a:extLst>
                </a:gridCol>
                <a:gridCol w="437324">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700"/>
                        <a:t>6.19</a:t>
                      </a:r>
                    </a:p>
                  </a:txBody>
                  <a:tcPr>
                    <a:solidFill>
                      <a:schemeClr val="bg1"/>
                    </a:solidFill>
                  </a:tcPr>
                </a:tc>
                <a:tc>
                  <a:txBody>
                    <a:bodyPr/>
                    <a:lstStyle/>
                    <a:p>
                      <a:r>
                        <a:rPr lang="en-GB" sz="700"/>
                        <a:t>6.12</a:t>
                      </a:r>
                    </a:p>
                  </a:txBody>
                  <a:tcPr>
                    <a:solidFill>
                      <a:schemeClr val="bg1"/>
                    </a:solidFill>
                  </a:tcPr>
                </a:tc>
                <a:tc>
                  <a:txBody>
                    <a:bodyPr/>
                    <a:lstStyle/>
                    <a:p>
                      <a:r>
                        <a:rPr lang="en-GB" sz="700"/>
                        <a:t>5.40</a:t>
                      </a:r>
                    </a:p>
                  </a:txBody>
                  <a:tcPr>
                    <a:solidFill>
                      <a:schemeClr val="bg1"/>
                    </a:solidFill>
                  </a:tcPr>
                </a:tc>
                <a:extLst>
                  <a:ext uri="{0D108BD9-81ED-4DB2-BD59-A6C34878D82A}">
                    <a16:rowId xmlns:a16="http://schemas.microsoft.com/office/drawing/2014/main" val="3917901504"/>
                  </a:ext>
                </a:extLst>
              </a:tr>
            </a:tbl>
          </a:graphicData>
        </a:graphic>
      </p:graphicFrame>
      <p:graphicFrame>
        <p:nvGraphicFramePr>
          <p:cNvPr id="15" name="Table 14">
            <a:extLst>
              <a:ext uri="{FF2B5EF4-FFF2-40B4-BE49-F238E27FC236}">
                <a16:creationId xmlns:a16="http://schemas.microsoft.com/office/drawing/2014/main" id="{C8889C5E-4117-68F0-012B-EEF961D5B532}"/>
              </a:ext>
            </a:extLst>
          </p:cNvPr>
          <p:cNvGraphicFramePr>
            <a:graphicFrameLocks noGrp="1"/>
          </p:cNvGraphicFramePr>
          <p:nvPr>
            <p:extLst>
              <p:ext uri="{D42A27DB-BD31-4B8C-83A1-F6EECF244321}">
                <p14:modId xmlns:p14="http://schemas.microsoft.com/office/powerpoint/2010/main" val="4123580433"/>
              </p:ext>
            </p:extLst>
          </p:nvPr>
        </p:nvGraphicFramePr>
        <p:xfrm>
          <a:off x="448022" y="3350298"/>
          <a:ext cx="5365554" cy="152400"/>
        </p:xfrm>
        <a:graphic>
          <a:graphicData uri="http://schemas.openxmlformats.org/drawingml/2006/table">
            <a:tbl>
              <a:tblPr firstRow="1" bandRow="1">
                <a:tableStyleId>{5C22544A-7EE6-4342-B048-85BDC9FD1C3A}</a:tableStyleId>
              </a:tblPr>
              <a:tblGrid>
                <a:gridCol w="5365554">
                  <a:extLst>
                    <a:ext uri="{9D8B030D-6E8A-4147-A177-3AD203B41FA5}">
                      <a16:colId xmlns:a16="http://schemas.microsoft.com/office/drawing/2014/main" val="61517296"/>
                    </a:ext>
                  </a:extLst>
                </a:gridCol>
              </a:tblGrid>
              <a:tr h="138269">
                <a:tc>
                  <a:txBody>
                    <a:bodyPr/>
                    <a:lstStyle/>
                    <a:p>
                      <a:endParaRPr lang="en-GB" sz="400"/>
                    </a:p>
                  </a:txBody>
                  <a:tcPr/>
                </a:tc>
                <a:extLst>
                  <a:ext uri="{0D108BD9-81ED-4DB2-BD59-A6C34878D82A}">
                    <a16:rowId xmlns:a16="http://schemas.microsoft.com/office/drawing/2014/main" val="919266331"/>
                  </a:ext>
                </a:extLst>
              </a:tr>
            </a:tbl>
          </a:graphicData>
        </a:graphic>
      </p:graphicFrame>
      <p:pic>
        <p:nvPicPr>
          <p:cNvPr id="2" name="Picture 1">
            <a:extLst>
              <a:ext uri="{FF2B5EF4-FFF2-40B4-BE49-F238E27FC236}">
                <a16:creationId xmlns:a16="http://schemas.microsoft.com/office/drawing/2014/main" id="{000D8259-35D4-00BF-C4BC-27BF6F42B03F}"/>
              </a:ext>
            </a:extLst>
          </p:cNvPr>
          <p:cNvPicPr>
            <a:picLocks noChangeAspect="1"/>
          </p:cNvPicPr>
          <p:nvPr/>
        </p:nvPicPr>
        <p:blipFill>
          <a:blip r:embed="rId4"/>
          <a:stretch>
            <a:fillRect/>
          </a:stretch>
        </p:blipFill>
        <p:spPr>
          <a:xfrm>
            <a:off x="1841183" y="1902966"/>
            <a:ext cx="3948340" cy="472805"/>
          </a:xfrm>
          <a:prstGeom prst="rect">
            <a:avLst/>
          </a:prstGeom>
        </p:spPr>
      </p:pic>
      <p:pic>
        <p:nvPicPr>
          <p:cNvPr id="10" name="Picture 9">
            <a:extLst>
              <a:ext uri="{FF2B5EF4-FFF2-40B4-BE49-F238E27FC236}">
                <a16:creationId xmlns:a16="http://schemas.microsoft.com/office/drawing/2014/main" id="{22BF628F-50D0-6E02-1023-FE5E28D78EFD}"/>
              </a:ext>
            </a:extLst>
          </p:cNvPr>
          <p:cNvPicPr>
            <a:picLocks noChangeAspect="1"/>
          </p:cNvPicPr>
          <p:nvPr/>
        </p:nvPicPr>
        <p:blipFill>
          <a:blip r:embed="rId5"/>
          <a:stretch>
            <a:fillRect/>
          </a:stretch>
        </p:blipFill>
        <p:spPr>
          <a:xfrm>
            <a:off x="1877186" y="3509544"/>
            <a:ext cx="3936390" cy="470290"/>
          </a:xfrm>
          <a:prstGeom prst="rect">
            <a:avLst/>
          </a:prstGeom>
        </p:spPr>
      </p:pic>
      <p:pic>
        <p:nvPicPr>
          <p:cNvPr id="13" name="Picture 12">
            <a:extLst>
              <a:ext uri="{FF2B5EF4-FFF2-40B4-BE49-F238E27FC236}">
                <a16:creationId xmlns:a16="http://schemas.microsoft.com/office/drawing/2014/main" id="{FF705BDE-9FF7-63E3-1A29-560120F8739D}"/>
              </a:ext>
            </a:extLst>
          </p:cNvPr>
          <p:cNvPicPr>
            <a:picLocks noChangeAspect="1"/>
          </p:cNvPicPr>
          <p:nvPr/>
        </p:nvPicPr>
        <p:blipFill>
          <a:blip r:embed="rId6"/>
          <a:stretch>
            <a:fillRect/>
          </a:stretch>
        </p:blipFill>
        <p:spPr>
          <a:xfrm>
            <a:off x="554066" y="4009507"/>
            <a:ext cx="4879338" cy="2842756"/>
          </a:xfrm>
          <a:prstGeom prst="rect">
            <a:avLst/>
          </a:prstGeom>
        </p:spPr>
      </p:pic>
      <p:graphicFrame>
        <p:nvGraphicFramePr>
          <p:cNvPr id="16" name="Table 15">
            <a:extLst>
              <a:ext uri="{FF2B5EF4-FFF2-40B4-BE49-F238E27FC236}">
                <a16:creationId xmlns:a16="http://schemas.microsoft.com/office/drawing/2014/main" id="{15BEA17F-261E-949A-A519-1A0CF58D57F2}"/>
              </a:ext>
            </a:extLst>
          </p:cNvPr>
          <p:cNvGraphicFramePr>
            <a:graphicFrameLocks noGrp="1"/>
          </p:cNvGraphicFramePr>
          <p:nvPr>
            <p:extLst>
              <p:ext uri="{D42A27DB-BD31-4B8C-83A1-F6EECF244321}">
                <p14:modId xmlns:p14="http://schemas.microsoft.com/office/powerpoint/2010/main" val="112379049"/>
              </p:ext>
            </p:extLst>
          </p:nvPr>
        </p:nvGraphicFramePr>
        <p:xfrm>
          <a:off x="430714" y="2564040"/>
          <a:ext cx="5382862" cy="152400"/>
        </p:xfrm>
        <a:graphic>
          <a:graphicData uri="http://schemas.openxmlformats.org/drawingml/2006/table">
            <a:tbl>
              <a:tblPr firstRow="1" bandRow="1">
                <a:tableStyleId>{5C22544A-7EE6-4342-B048-85BDC9FD1C3A}</a:tableStyleId>
              </a:tblPr>
              <a:tblGrid>
                <a:gridCol w="5382862">
                  <a:extLst>
                    <a:ext uri="{9D8B030D-6E8A-4147-A177-3AD203B41FA5}">
                      <a16:colId xmlns:a16="http://schemas.microsoft.com/office/drawing/2014/main" val="61517296"/>
                    </a:ext>
                  </a:extLst>
                </a:gridCol>
              </a:tblGrid>
              <a:tr h="0">
                <a:tc>
                  <a:txBody>
                    <a:bodyPr/>
                    <a:lstStyle/>
                    <a:p>
                      <a:endParaRPr lang="en-GB" sz="400"/>
                    </a:p>
                  </a:txBody>
                  <a:tcPr/>
                </a:tc>
                <a:extLst>
                  <a:ext uri="{0D108BD9-81ED-4DB2-BD59-A6C34878D82A}">
                    <a16:rowId xmlns:a16="http://schemas.microsoft.com/office/drawing/2014/main" val="919266331"/>
                  </a:ext>
                </a:extLst>
              </a:tr>
            </a:tbl>
          </a:graphicData>
        </a:graphic>
      </p:graphicFrame>
      <p:graphicFrame>
        <p:nvGraphicFramePr>
          <p:cNvPr id="17" name="Content Placeholder 2">
            <a:extLst>
              <a:ext uri="{FF2B5EF4-FFF2-40B4-BE49-F238E27FC236}">
                <a16:creationId xmlns:a16="http://schemas.microsoft.com/office/drawing/2014/main" id="{78AB558E-8B3C-01E3-D8E3-C1B1A3C25950}"/>
              </a:ext>
            </a:extLst>
          </p:cNvPr>
          <p:cNvGraphicFramePr>
            <a:graphicFrameLocks/>
          </p:cNvGraphicFramePr>
          <p:nvPr>
            <p:extLst>
              <p:ext uri="{D42A27DB-BD31-4B8C-83A1-F6EECF244321}">
                <p14:modId xmlns:p14="http://schemas.microsoft.com/office/powerpoint/2010/main" val="1590579938"/>
              </p:ext>
            </p:extLst>
          </p:nvPr>
        </p:nvGraphicFramePr>
        <p:xfrm>
          <a:off x="384258" y="2362559"/>
          <a:ext cx="5358810" cy="2438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222723">
                <a:tc>
                  <a:txBody>
                    <a:bodyPr/>
                    <a:lstStyle/>
                    <a:p>
                      <a:r>
                        <a:rPr lang="en-GB" sz="1000" b="1" i="0">
                          <a:solidFill>
                            <a:schemeClr val="bg1">
                              <a:lumMod val="50000"/>
                            </a:schemeClr>
                          </a:solidFill>
                          <a:latin typeface="Abadi Extra Light"/>
                          <a:ea typeface="Calibri"/>
                          <a:cs typeface="Calibri"/>
                        </a:rPr>
                        <a:t>January 2025</a:t>
                      </a:r>
                      <a:endParaRPr lang="en-GB" sz="1050" i="0">
                        <a:solidFill>
                          <a:schemeClr val="bg1">
                            <a:lumMod val="50000"/>
                          </a:schemeClr>
                        </a:solidFill>
                        <a:highlight>
                          <a:srgbClr val="FFFF00"/>
                        </a:highlight>
                        <a:latin typeface="Abadi Extra Light"/>
                        <a:ea typeface="Calibri"/>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18" name="Table 17">
            <a:extLst>
              <a:ext uri="{FF2B5EF4-FFF2-40B4-BE49-F238E27FC236}">
                <a16:creationId xmlns:a16="http://schemas.microsoft.com/office/drawing/2014/main" id="{7C9F88E4-58EA-B780-654C-D3C7EB81CAC7}"/>
              </a:ext>
            </a:extLst>
          </p:cNvPr>
          <p:cNvGraphicFramePr>
            <a:graphicFrameLocks noGrp="1"/>
          </p:cNvGraphicFramePr>
          <p:nvPr>
            <p:extLst>
              <p:ext uri="{D42A27DB-BD31-4B8C-83A1-F6EECF244321}">
                <p14:modId xmlns:p14="http://schemas.microsoft.com/office/powerpoint/2010/main" val="3822947741"/>
              </p:ext>
            </p:extLst>
          </p:nvPr>
        </p:nvGraphicFramePr>
        <p:xfrm>
          <a:off x="451510" y="2718820"/>
          <a:ext cx="1363083" cy="483979"/>
        </p:xfrm>
        <a:graphic>
          <a:graphicData uri="http://schemas.openxmlformats.org/drawingml/2006/table">
            <a:tbl>
              <a:tblPr firstRow="1" bandRow="1">
                <a:tableStyleId>{5C22544A-7EE6-4342-B048-85BDC9FD1C3A}</a:tableStyleId>
              </a:tblPr>
              <a:tblGrid>
                <a:gridCol w="475806">
                  <a:extLst>
                    <a:ext uri="{9D8B030D-6E8A-4147-A177-3AD203B41FA5}">
                      <a16:colId xmlns:a16="http://schemas.microsoft.com/office/drawing/2014/main" val="3726825925"/>
                    </a:ext>
                  </a:extLst>
                </a:gridCol>
                <a:gridCol w="449953">
                  <a:extLst>
                    <a:ext uri="{9D8B030D-6E8A-4147-A177-3AD203B41FA5}">
                      <a16:colId xmlns:a16="http://schemas.microsoft.com/office/drawing/2014/main" val="3657229042"/>
                    </a:ext>
                  </a:extLst>
                </a:gridCol>
                <a:gridCol w="437324">
                  <a:extLst>
                    <a:ext uri="{9D8B030D-6E8A-4147-A177-3AD203B41FA5}">
                      <a16:colId xmlns:a16="http://schemas.microsoft.com/office/drawing/2014/main" val="559725932"/>
                    </a:ext>
                  </a:extLst>
                </a:gridCol>
              </a:tblGrid>
              <a:tr h="206158">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224899">
                <a:tc>
                  <a:txBody>
                    <a:bodyPr/>
                    <a:lstStyle/>
                    <a:p>
                      <a:r>
                        <a:rPr lang="en-GB" sz="700"/>
                        <a:t>6.18</a:t>
                      </a:r>
                    </a:p>
                  </a:txBody>
                  <a:tcPr>
                    <a:solidFill>
                      <a:schemeClr val="bg1"/>
                    </a:solidFill>
                  </a:tcPr>
                </a:tc>
                <a:tc>
                  <a:txBody>
                    <a:bodyPr/>
                    <a:lstStyle/>
                    <a:p>
                      <a:r>
                        <a:rPr lang="en-GB" sz="700"/>
                        <a:t>6.03</a:t>
                      </a:r>
                    </a:p>
                  </a:txBody>
                  <a:tcPr>
                    <a:solidFill>
                      <a:schemeClr val="bg1"/>
                    </a:solidFill>
                  </a:tcPr>
                </a:tc>
                <a:tc>
                  <a:txBody>
                    <a:bodyPr/>
                    <a:lstStyle/>
                    <a:p>
                      <a:r>
                        <a:rPr lang="en-GB" sz="700"/>
                        <a:t>5.40</a:t>
                      </a:r>
                    </a:p>
                  </a:txBody>
                  <a:tcPr>
                    <a:solidFill>
                      <a:schemeClr val="bg1"/>
                    </a:solidFill>
                  </a:tcPr>
                </a:tc>
                <a:extLst>
                  <a:ext uri="{0D108BD9-81ED-4DB2-BD59-A6C34878D82A}">
                    <a16:rowId xmlns:a16="http://schemas.microsoft.com/office/drawing/2014/main" val="3917901504"/>
                  </a:ext>
                </a:extLst>
              </a:tr>
            </a:tbl>
          </a:graphicData>
        </a:graphic>
      </p:graphicFrame>
      <p:pic>
        <p:nvPicPr>
          <p:cNvPr id="19" name="Picture 18">
            <a:extLst>
              <a:ext uri="{FF2B5EF4-FFF2-40B4-BE49-F238E27FC236}">
                <a16:creationId xmlns:a16="http://schemas.microsoft.com/office/drawing/2014/main" id="{2C315F05-D052-3FAD-5917-71F26ACE42C2}"/>
              </a:ext>
            </a:extLst>
          </p:cNvPr>
          <p:cNvPicPr>
            <a:picLocks noChangeAspect="1"/>
          </p:cNvPicPr>
          <p:nvPr/>
        </p:nvPicPr>
        <p:blipFill>
          <a:blip r:embed="rId7"/>
          <a:stretch>
            <a:fillRect/>
          </a:stretch>
        </p:blipFill>
        <p:spPr>
          <a:xfrm>
            <a:off x="1821737" y="2728396"/>
            <a:ext cx="4004657" cy="514884"/>
          </a:xfrm>
          <a:prstGeom prst="rect">
            <a:avLst/>
          </a:prstGeom>
        </p:spPr>
      </p:pic>
    </p:spTree>
    <p:extLst>
      <p:ext uri="{BB962C8B-B14F-4D97-AF65-F5344CB8AC3E}">
        <p14:creationId xmlns:p14="http://schemas.microsoft.com/office/powerpoint/2010/main" val="78438866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latin typeface="Calibri" panose="020F0502020204030204" pitchFamily="34" charset="0"/>
                <a:ea typeface="Calibri" panose="020F0502020204030204" pitchFamily="34" charset="0"/>
                <a:cs typeface="Calibri" panose="020F0502020204030204" pitchFamily="34" charset="0"/>
              </a:rPr>
              <a:pPr/>
              <a:t>9</a:t>
            </a:fld>
            <a:endParaRPr lang="en-GB">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4873F778-1D38-3056-9B29-377A6B2A745A}"/>
              </a:ext>
            </a:extLst>
          </p:cNvPr>
          <p:cNvGraphicFramePr>
            <a:graphicFrameLocks noGrp="1"/>
          </p:cNvGraphicFramePr>
          <p:nvPr>
            <p:ph idx="1"/>
            <p:extLst>
              <p:ext uri="{D42A27DB-BD31-4B8C-83A1-F6EECF244321}">
                <p14:modId xmlns:p14="http://schemas.microsoft.com/office/powerpoint/2010/main" val="3219726736"/>
              </p:ext>
            </p:extLst>
          </p:nvPr>
        </p:nvGraphicFramePr>
        <p:xfrm>
          <a:off x="6279126" y="1073507"/>
          <a:ext cx="5721655" cy="5784493"/>
        </p:xfrm>
        <a:graphic>
          <a:graphicData uri="http://schemas.openxmlformats.org/drawingml/2006/table">
            <a:tbl>
              <a:tblPr firstRow="1" bandRow="1">
                <a:tableStyleId>{5940675A-B579-460E-94D1-54222C63F5DA}</a:tableStyleId>
              </a:tblPr>
              <a:tblGrid>
                <a:gridCol w="5721655">
                  <a:extLst>
                    <a:ext uri="{9D8B030D-6E8A-4147-A177-3AD203B41FA5}">
                      <a16:colId xmlns:a16="http://schemas.microsoft.com/office/drawing/2014/main" val="1772709669"/>
                    </a:ext>
                  </a:extLst>
                </a:gridCol>
              </a:tblGrid>
              <a:tr h="1601113">
                <a:tc>
                  <a:txBody>
                    <a:bodyPr/>
                    <a:lstStyle/>
                    <a:p>
                      <a:pPr algn="just"/>
                      <a:r>
                        <a:rPr lang="en-GB" sz="1050" b="1" dirty="0">
                          <a:solidFill>
                            <a:schemeClr val="tx1"/>
                          </a:solidFill>
                          <a:latin typeface="Abadi Extra Light"/>
                        </a:rPr>
                        <a:t>What does this tell us?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Across all staff groups, L&amp;SC has a lower FTE workforce than national average.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FTE nurses in general practice per 10,000 weighted patients are higher in L&amp;SC compared to regional and national figures.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There are significant variations at sub-ICB level with Blackburn with Darwen highlighted as having the lowest FTE workforce per 10,000 patients for the total workforce, which is predominantly caused by their lower number of FTE Nurses and </a:t>
                      </a:r>
                      <a:r>
                        <a:rPr lang="en-US" sz="1050" dirty="0">
                          <a:solidFill>
                            <a:schemeClr val="tx1"/>
                          </a:solidFill>
                          <a:latin typeface="Abadi Extra Light"/>
                        </a:rPr>
                        <a:t>Direct Patient Care (DPC)</a:t>
                      </a:r>
                      <a:r>
                        <a:rPr lang="en-GB" sz="1050" dirty="0">
                          <a:solidFill>
                            <a:schemeClr val="tx1"/>
                          </a:solidFill>
                          <a:latin typeface="Abadi Extra Light"/>
                        </a:rPr>
                        <a:t>staff.</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latin typeface="Abadi Extra Light"/>
                        </a:rPr>
                        <a:t>All other DPC FTE staff in general practice per 10,000 weighted patients is in line with regional and national averages.</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2593262"/>
                  </a:ext>
                </a:extLst>
              </a:tr>
              <a:tr h="1741153">
                <a:tc>
                  <a:txBody>
                    <a:bodyPr/>
                    <a:lstStyle/>
                    <a:p>
                      <a:pPr algn="just"/>
                      <a:r>
                        <a:rPr lang="en-GB" sz="1050" b="1" dirty="0">
                          <a:solidFill>
                            <a:schemeClr val="tx1"/>
                          </a:solidFill>
                          <a:latin typeface="Abadi Extra Light"/>
                        </a:rPr>
                        <a:t>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effectLst/>
                          <a:latin typeface="Abadi Extra Light" panose="020B0204020104020204" pitchFamily="34" charset="0"/>
                          <a:ea typeface="+mn-ea"/>
                          <a:cs typeface="+mn-cs"/>
                        </a:rPr>
                        <a:t>Previously ARRS funding was separated into 2 funding streams for GPs and other clinical staff. ARRS funding has now been combined into one funding stream. The data will be reviewed to understand if this impacts on recruitment</a:t>
                      </a:r>
                      <a:r>
                        <a:rPr lang="en-GB" sz="1050" i="0" kern="1200" dirty="0">
                          <a:solidFill>
                            <a:schemeClr val="tx1"/>
                          </a:solidFill>
                          <a:effectLst/>
                          <a:latin typeface="Aptos Light" panose="020F0502020204030204" pitchFamily="34" charset="0"/>
                          <a:ea typeface="+mn-ea"/>
                          <a:cs typeface="+mn-cs"/>
                        </a:rPr>
                        <a:t>.</a:t>
                      </a:r>
                      <a:endParaRPr lang="en-GB" sz="1050" i="0" kern="1200" dirty="0">
                        <a:solidFill>
                          <a:schemeClr val="tx1"/>
                        </a:solidFill>
                        <a:latin typeface="Abadi Extra Ligh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0" kern="1200" dirty="0">
                          <a:solidFill>
                            <a:schemeClr val="tx1"/>
                          </a:solidFill>
                          <a:latin typeface="Abadi Extra Light"/>
                          <a:ea typeface="+mn-ea"/>
                          <a:cs typeface="+mn-cs"/>
                        </a:rPr>
                        <a:t>The ARRS scheme now allows for greater flexibility in funding, time is needed to understand if this flexibility has an impact on recruitment levels. </a:t>
                      </a: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dirty="0">
                          <a:solidFill>
                            <a:schemeClr val="tx1"/>
                          </a:solidFill>
                          <a:latin typeface="Abadi Extra Light"/>
                          <a:ea typeface="+mn-ea"/>
                          <a:cs typeface="+mn-cs"/>
                        </a:rPr>
                        <a:t>ICB workforce development managers have been extended by the training hub for 25/26 and are in place to support practices and PCNs with recruitment, this includes support with the recruitment of GPs both traditionally and through the ARRS scheme.</a:t>
                      </a:r>
                      <a:endParaRPr lang="en-GB" sz="1050" i="0" kern="1200" dirty="0">
                        <a:solidFill>
                          <a:schemeClr val="tx1"/>
                        </a:solidFill>
                        <a:latin typeface="Abadi Extra Light"/>
                        <a:ea typeface="+mn-ea"/>
                        <a:cs typeface="+mn-cs"/>
                      </a:endParaRPr>
                    </a:p>
                    <a:p>
                      <a:pPr marL="171450" marR="0" lvl="0" indent="-171450" algn="just" rtl="0" eaLnBrk="1" fontAlgn="auto" latinLnBrk="0" hangingPunct="1">
                        <a:lnSpc>
                          <a:spcPct val="100000"/>
                        </a:lnSpc>
                        <a:spcBef>
                          <a:spcPts val="0"/>
                        </a:spcBef>
                        <a:spcAft>
                          <a:spcPts val="0"/>
                        </a:spcAft>
                        <a:buClrTx/>
                        <a:buSzTx/>
                        <a:buFont typeface="Arial" panose="020B0604020202020204" pitchFamily="34" charset="0"/>
                        <a:buChar char="•"/>
                      </a:pPr>
                      <a:r>
                        <a:rPr lang="en-GB" sz="1050" i="0" kern="1200" dirty="0">
                          <a:solidFill>
                            <a:schemeClr val="tx1"/>
                          </a:solidFill>
                          <a:latin typeface="Abadi Extra Light"/>
                          <a:ea typeface="+mn-ea"/>
                          <a:cs typeface="+mn-cs"/>
                        </a:rPr>
                        <a:t>60% of newly qualified GPs trained in LSC require visa sponsorship.  2024/25 Service Development Funding (SDF) has been previously allocated to support some practices to access a visa licence to support their recruitment plans, however SDF funding for 25/26 is still yet to be confirmed.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0593950"/>
                  </a:ext>
                </a:extLst>
              </a:tr>
              <a:tr h="1741153">
                <a:tc>
                  <a:txBody>
                    <a:bodyPr/>
                    <a:lstStyle/>
                    <a:p>
                      <a:pPr algn="just"/>
                      <a:r>
                        <a:rPr lang="en-GB" sz="1050" b="1" dirty="0">
                          <a:solidFill>
                            <a:schemeClr val="tx1"/>
                          </a:solidFill>
                          <a:latin typeface="Abadi Extra Light"/>
                        </a:rPr>
                        <a:t>Risks:</a:t>
                      </a:r>
                      <a:endParaRPr lang="en-GB" sz="1050" b="0" dirty="0">
                        <a:solidFill>
                          <a:schemeClr val="tx1"/>
                        </a:solidFill>
                        <a:latin typeface="Abadi Extra Light"/>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Given the predictions in workforce as the primary driver of capacity there is assessed to be a risk that demand will exceed capacity for the financial year 2025/26. This will create potential challenges in the quality of care, sustainability of service delivery and access to general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There is a risk that GP practices may not recruit additional GPs to work in general practice as the costs of running a practice are increasing, putting pressure on their budgets and affecting their recruitment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chemeClr val="tx1"/>
                          </a:solidFill>
                          <a:latin typeface="Abadi Extra Light"/>
                        </a:rPr>
                        <a:t>There are concerns the National Insurance increases for employers may also negatively affect practices’ staffing costs and finances and therefore their decisions to recruit.</a:t>
                      </a:r>
                    </a:p>
                    <a:p>
                      <a:pPr marL="171450" marR="0" lvl="0" indent="-171450" algn="just">
                        <a:lnSpc>
                          <a:spcPct val="100000"/>
                        </a:lnSpc>
                        <a:spcBef>
                          <a:spcPts val="0"/>
                        </a:spcBef>
                        <a:spcAft>
                          <a:spcPts val="0"/>
                        </a:spcAft>
                        <a:buClrTx/>
                        <a:buSzTx/>
                        <a:buFont typeface="Arial" panose="020B0604020202020204" pitchFamily="34" charset="0"/>
                        <a:buChar char="•"/>
                      </a:pPr>
                      <a:r>
                        <a:rPr lang="en-GB" sz="1050" dirty="0">
                          <a:solidFill>
                            <a:schemeClr val="tx1"/>
                          </a:solidFill>
                          <a:latin typeface="Abadi Extra Light"/>
                        </a:rPr>
                        <a:t>Funding for the visa support sponsorship is still yet to be confirmed and will obviously affect the continuation of the scheme if not approved.</a:t>
                      </a:r>
                    </a:p>
                    <a:p>
                      <a:pPr marL="0" marR="0" lvl="0" indent="0" algn="just">
                        <a:lnSpc>
                          <a:spcPct val="100000"/>
                        </a:lnSpc>
                        <a:spcBef>
                          <a:spcPts val="0"/>
                        </a:spcBef>
                        <a:spcAft>
                          <a:spcPts val="0"/>
                        </a:spcAft>
                        <a:buClrTx/>
                        <a:buSzTx/>
                        <a:buNone/>
                      </a:pPr>
                      <a:endParaRPr lang="en-GB" sz="1050" dirty="0">
                        <a:solidFill>
                          <a:schemeClr val="tx1"/>
                        </a:solidFill>
                        <a:latin typeface="Abadi Extra Light"/>
                      </a:endParaRPr>
                    </a:p>
                    <a:p>
                      <a:pPr algn="just"/>
                      <a:endParaRPr lang="en-GB" sz="1050" dirty="0">
                        <a:solidFill>
                          <a:schemeClr val="tx1"/>
                        </a:solidFill>
                        <a:latin typeface="Abadi Extra Light" panose="020B0204020104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5108354"/>
                  </a:ext>
                </a:extLst>
              </a:tr>
            </a:tbl>
          </a:graphicData>
        </a:graphic>
      </p:graphicFrame>
      <p:graphicFrame>
        <p:nvGraphicFramePr>
          <p:cNvPr id="9" name="Table 8">
            <a:extLst>
              <a:ext uri="{FF2B5EF4-FFF2-40B4-BE49-F238E27FC236}">
                <a16:creationId xmlns:a16="http://schemas.microsoft.com/office/drawing/2014/main" id="{39B9463F-27F2-2A05-DCE7-2326CA9C8583}"/>
              </a:ext>
            </a:extLst>
          </p:cNvPr>
          <p:cNvGraphicFramePr>
            <a:graphicFrameLocks noGrp="1"/>
          </p:cNvGraphicFramePr>
          <p:nvPr>
            <p:extLst>
              <p:ext uri="{D42A27DB-BD31-4B8C-83A1-F6EECF244321}">
                <p14:modId xmlns:p14="http://schemas.microsoft.com/office/powerpoint/2010/main" val="4131737092"/>
              </p:ext>
            </p:extLst>
          </p:nvPr>
        </p:nvGraphicFramePr>
        <p:xfrm>
          <a:off x="426322" y="2880166"/>
          <a:ext cx="5230676" cy="619760"/>
        </p:xfrm>
        <a:graphic>
          <a:graphicData uri="http://schemas.openxmlformats.org/drawingml/2006/table">
            <a:tbl>
              <a:tblPr firstRow="1" bandRow="1">
                <a:tableStyleId>{5C22544A-7EE6-4342-B048-85BDC9FD1C3A}</a:tableStyleId>
              </a:tblPr>
              <a:tblGrid>
                <a:gridCol w="475516">
                  <a:extLst>
                    <a:ext uri="{9D8B030D-6E8A-4147-A177-3AD203B41FA5}">
                      <a16:colId xmlns:a16="http://schemas.microsoft.com/office/drawing/2014/main" val="2634743259"/>
                    </a:ext>
                  </a:extLst>
                </a:gridCol>
                <a:gridCol w="475516">
                  <a:extLst>
                    <a:ext uri="{9D8B030D-6E8A-4147-A177-3AD203B41FA5}">
                      <a16:colId xmlns:a16="http://schemas.microsoft.com/office/drawing/2014/main" val="1414988195"/>
                    </a:ext>
                  </a:extLst>
                </a:gridCol>
                <a:gridCol w="475516">
                  <a:extLst>
                    <a:ext uri="{9D8B030D-6E8A-4147-A177-3AD203B41FA5}">
                      <a16:colId xmlns:a16="http://schemas.microsoft.com/office/drawing/2014/main" val="1602483377"/>
                    </a:ext>
                  </a:extLst>
                </a:gridCol>
                <a:gridCol w="475516">
                  <a:extLst>
                    <a:ext uri="{9D8B030D-6E8A-4147-A177-3AD203B41FA5}">
                      <a16:colId xmlns:a16="http://schemas.microsoft.com/office/drawing/2014/main" val="2929746958"/>
                    </a:ext>
                  </a:extLst>
                </a:gridCol>
                <a:gridCol w="475516">
                  <a:extLst>
                    <a:ext uri="{9D8B030D-6E8A-4147-A177-3AD203B41FA5}">
                      <a16:colId xmlns:a16="http://schemas.microsoft.com/office/drawing/2014/main" val="2660940487"/>
                    </a:ext>
                  </a:extLst>
                </a:gridCol>
                <a:gridCol w="475516">
                  <a:extLst>
                    <a:ext uri="{9D8B030D-6E8A-4147-A177-3AD203B41FA5}">
                      <a16:colId xmlns:a16="http://schemas.microsoft.com/office/drawing/2014/main" val="3507435902"/>
                    </a:ext>
                  </a:extLst>
                </a:gridCol>
                <a:gridCol w="475516">
                  <a:extLst>
                    <a:ext uri="{9D8B030D-6E8A-4147-A177-3AD203B41FA5}">
                      <a16:colId xmlns:a16="http://schemas.microsoft.com/office/drawing/2014/main" val="2335844761"/>
                    </a:ext>
                  </a:extLst>
                </a:gridCol>
                <a:gridCol w="475516">
                  <a:extLst>
                    <a:ext uri="{9D8B030D-6E8A-4147-A177-3AD203B41FA5}">
                      <a16:colId xmlns:a16="http://schemas.microsoft.com/office/drawing/2014/main" val="2259887316"/>
                    </a:ext>
                  </a:extLst>
                </a:gridCol>
                <a:gridCol w="475516">
                  <a:extLst>
                    <a:ext uri="{9D8B030D-6E8A-4147-A177-3AD203B41FA5}">
                      <a16:colId xmlns:a16="http://schemas.microsoft.com/office/drawing/2014/main" val="1070017833"/>
                    </a:ext>
                  </a:extLst>
                </a:gridCol>
                <a:gridCol w="475516">
                  <a:extLst>
                    <a:ext uri="{9D8B030D-6E8A-4147-A177-3AD203B41FA5}">
                      <a16:colId xmlns:a16="http://schemas.microsoft.com/office/drawing/2014/main" val="3509496752"/>
                    </a:ext>
                  </a:extLst>
                </a:gridCol>
                <a:gridCol w="475516">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190268">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179075">
                <a:tc>
                  <a:txBody>
                    <a:bodyPr/>
                    <a:lstStyle/>
                    <a:p>
                      <a:pPr algn="ctr"/>
                      <a:r>
                        <a:rPr lang="en-GB" sz="800"/>
                        <a:t>11.71</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10.81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11.21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graphicFrame>
        <p:nvGraphicFramePr>
          <p:cNvPr id="11" name="Content Placeholder 2">
            <a:extLst>
              <a:ext uri="{FF2B5EF4-FFF2-40B4-BE49-F238E27FC236}">
                <a16:creationId xmlns:a16="http://schemas.microsoft.com/office/drawing/2014/main" id="{E23F9D83-3159-13D6-3327-7DD7BE488863}"/>
              </a:ext>
            </a:extLst>
          </p:cNvPr>
          <p:cNvGraphicFramePr>
            <a:graphicFrameLocks/>
          </p:cNvGraphicFramePr>
          <p:nvPr>
            <p:extLst>
              <p:ext uri="{D42A27DB-BD31-4B8C-83A1-F6EECF244321}">
                <p14:modId xmlns:p14="http://schemas.microsoft.com/office/powerpoint/2010/main" val="47789920"/>
              </p:ext>
            </p:extLst>
          </p:nvPr>
        </p:nvGraphicFramePr>
        <p:xfrm>
          <a:off x="444845" y="866804"/>
          <a:ext cx="5358810" cy="1158240"/>
        </p:xfrm>
        <a:graphic>
          <a:graphicData uri="http://schemas.openxmlformats.org/drawingml/2006/table">
            <a:tbl>
              <a:tblPr firstRow="1" bandRow="1">
                <a:tableStyleId>{5940675A-B579-460E-94D1-54222C63F5DA}</a:tableStyleId>
              </a:tblPr>
              <a:tblGrid>
                <a:gridCol w="5358810">
                  <a:extLst>
                    <a:ext uri="{9D8B030D-6E8A-4147-A177-3AD203B41FA5}">
                      <a16:colId xmlns:a16="http://schemas.microsoft.com/office/drawing/2014/main" val="1772709669"/>
                    </a:ext>
                  </a:extLst>
                </a:gridCol>
              </a:tblGrid>
              <a:tr h="598264">
                <a:tc>
                  <a:txBody>
                    <a:bodyPr/>
                    <a:lstStyle/>
                    <a:p>
                      <a:r>
                        <a:rPr lang="en-GB" sz="1000" b="1"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This metric measures:</a:t>
                      </a:r>
                    </a:p>
                    <a:p>
                      <a:pPr algn="just"/>
                      <a:r>
                        <a:rPr lang="en-US" sz="1000" i="0">
                          <a:solidFill>
                            <a:schemeClr val="bg1">
                              <a:lumMod val="50000"/>
                            </a:schemeClr>
                          </a:solidFill>
                          <a:latin typeface="Abadi Extra Light" panose="020B0204020104020204" pitchFamily="34" charset="0"/>
                          <a:ea typeface="Calibri" panose="020F0502020204030204" pitchFamily="34" charset="0"/>
                          <a:cs typeface="Calibri" panose="020F0502020204030204" pitchFamily="34" charset="0"/>
                        </a:rPr>
                        <a:t>The data is obtained from monthly NHS workforce returns and provides an assessment of the number of clinical staff working within general practice across a population. It includes General Practitioners, Practice Nurses and individuals providing direct patient  care (the latter focusing on ARRS or other allied health professionals working within practice).  It doesn't include workforce employed directly by PCNs or other Primary Care Providers.  It Is an indicator of General Practitioner, Nurse and Direct Patient Care Staff capacity within the populations.</a:t>
                      </a:r>
                      <a:endParaRPr lang="en-GB" sz="1000" i="0">
                        <a:solidFill>
                          <a:schemeClr val="bg1">
                            <a:lumMod val="50000"/>
                          </a:schemeClr>
                        </a:solidFill>
                        <a:highlight>
                          <a:srgbClr val="FFFF00"/>
                        </a:highlight>
                        <a:latin typeface="Abadi Extra Light" panose="020B020402010402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2061624"/>
                  </a:ext>
                </a:extLst>
              </a:tr>
            </a:tbl>
          </a:graphicData>
        </a:graphic>
      </p:graphicFrame>
      <p:graphicFrame>
        <p:nvGraphicFramePr>
          <p:cNvPr id="5" name="Table 4">
            <a:extLst>
              <a:ext uri="{FF2B5EF4-FFF2-40B4-BE49-F238E27FC236}">
                <a16:creationId xmlns:a16="http://schemas.microsoft.com/office/drawing/2014/main" id="{B6D0D932-FD1E-BB2E-E238-FEA4DFADE068}"/>
              </a:ext>
            </a:extLst>
          </p:cNvPr>
          <p:cNvGraphicFramePr>
            <a:graphicFrameLocks noGrp="1"/>
          </p:cNvGraphicFramePr>
          <p:nvPr>
            <p:extLst>
              <p:ext uri="{D42A27DB-BD31-4B8C-83A1-F6EECF244321}">
                <p14:modId xmlns:p14="http://schemas.microsoft.com/office/powerpoint/2010/main" val="1416431692"/>
              </p:ext>
            </p:extLst>
          </p:nvPr>
        </p:nvGraphicFramePr>
        <p:xfrm>
          <a:off x="554067" y="108532"/>
          <a:ext cx="9614516" cy="807720"/>
        </p:xfrm>
        <a:graphic>
          <a:graphicData uri="http://schemas.openxmlformats.org/drawingml/2006/table">
            <a:tbl>
              <a:tblPr firstRow="1" bandRow="1">
                <a:tableStyleId>{5940675A-B579-460E-94D1-54222C63F5DA}</a:tableStyleId>
              </a:tblPr>
              <a:tblGrid>
                <a:gridCol w="809513">
                  <a:extLst>
                    <a:ext uri="{9D8B030D-6E8A-4147-A177-3AD203B41FA5}">
                      <a16:colId xmlns:a16="http://schemas.microsoft.com/office/drawing/2014/main" val="844903451"/>
                    </a:ext>
                  </a:extLst>
                </a:gridCol>
                <a:gridCol w="1017671">
                  <a:extLst>
                    <a:ext uri="{9D8B030D-6E8A-4147-A177-3AD203B41FA5}">
                      <a16:colId xmlns:a16="http://schemas.microsoft.com/office/drawing/2014/main" val="150642026"/>
                    </a:ext>
                  </a:extLst>
                </a:gridCol>
                <a:gridCol w="1590675">
                  <a:extLst>
                    <a:ext uri="{9D8B030D-6E8A-4147-A177-3AD203B41FA5}">
                      <a16:colId xmlns:a16="http://schemas.microsoft.com/office/drawing/2014/main" val="2633645383"/>
                    </a:ext>
                  </a:extLst>
                </a:gridCol>
                <a:gridCol w="523875">
                  <a:extLst>
                    <a:ext uri="{9D8B030D-6E8A-4147-A177-3AD203B41FA5}">
                      <a16:colId xmlns:a16="http://schemas.microsoft.com/office/drawing/2014/main" val="2170868012"/>
                    </a:ext>
                  </a:extLst>
                </a:gridCol>
                <a:gridCol w="1600200">
                  <a:extLst>
                    <a:ext uri="{9D8B030D-6E8A-4147-A177-3AD203B41FA5}">
                      <a16:colId xmlns:a16="http://schemas.microsoft.com/office/drawing/2014/main" val="1688799777"/>
                    </a:ext>
                  </a:extLst>
                </a:gridCol>
                <a:gridCol w="1057275">
                  <a:extLst>
                    <a:ext uri="{9D8B030D-6E8A-4147-A177-3AD203B41FA5}">
                      <a16:colId xmlns:a16="http://schemas.microsoft.com/office/drawing/2014/main" val="1375552321"/>
                    </a:ext>
                  </a:extLst>
                </a:gridCol>
                <a:gridCol w="3015307">
                  <a:extLst>
                    <a:ext uri="{9D8B030D-6E8A-4147-A177-3AD203B41FA5}">
                      <a16:colId xmlns:a16="http://schemas.microsoft.com/office/drawing/2014/main" val="937743691"/>
                    </a:ext>
                  </a:extLst>
                </a:gridCol>
              </a:tblGrid>
              <a:tr h="0">
                <a:tc rowSpan="3">
                  <a:txBody>
                    <a:bodyPr/>
                    <a:lstStyle/>
                    <a:p>
                      <a:pPr algn="ctr"/>
                      <a:r>
                        <a:rPr lang="en-GB" sz="1000" b="1">
                          <a:solidFill>
                            <a:schemeClr val="bg1"/>
                          </a:solidFill>
                        </a:rPr>
                        <a:t>Activity 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j-ea"/>
                          <a:cs typeface="+mj-cs"/>
                        </a:rPr>
                        <a:t>5. </a:t>
                      </a:r>
                      <a:r>
                        <a:rPr lang="en-US" sz="1600"/>
                        <a:t>General Practice FTE Clinical Staff by Group per 10,000 weighted patients  : Feb-25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335843"/>
                  </a:ext>
                </a:extLst>
              </a:tr>
              <a:tr h="0">
                <a:tc vMerge="1">
                  <a:txBody>
                    <a:bodyPr/>
                    <a:lstStyle/>
                    <a:p>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schemeClr val="tx1"/>
                          </a:solidFill>
                        </a:rPr>
                        <a:t>Finance and Performance Committee   /   Primary and Integrated Neighbourhood Care Transformation Programme Group</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a:p>
                  </a:txBody>
                  <a:tcPr>
                    <a:solidFill>
                      <a:schemeClr val="bg1"/>
                    </a:solidFill>
                  </a:tcPr>
                </a:tc>
                <a:tc hMerge="1">
                  <a:txBody>
                    <a:bodyPr/>
                    <a:lstStyle/>
                    <a:p>
                      <a:endParaRPr lang="en-GB"/>
                    </a:p>
                  </a:txBody>
                  <a:tcPr/>
                </a:tc>
                <a:tc hMerge="1">
                  <a:txBody>
                    <a:bodyPr/>
                    <a:lstStyle/>
                    <a:p>
                      <a:endParaRPr lang="en-GB"/>
                    </a:p>
                  </a:txBody>
                  <a:tcPr/>
                </a:tc>
                <a:tc hMerge="1">
                  <a:txBody>
                    <a:bodyPr/>
                    <a:lstStyle/>
                    <a:p>
                      <a:endParaRPr/>
                    </a:p>
                  </a:txBody>
                  <a:tcPr/>
                </a:tc>
                <a:extLst>
                  <a:ext uri="{0D108BD9-81ED-4DB2-BD59-A6C34878D82A}">
                    <a16:rowId xmlns:a16="http://schemas.microsoft.com/office/drawing/2014/main" val="513784470"/>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Group Chair: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Peter Tinson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rPr>
                        <a:t>SRO: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Paul Juson</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b="1">
                          <a:solidFill>
                            <a:schemeClr val="tx1"/>
                          </a:solidFill>
                        </a:rPr>
                        <a:t>Clinical Lead: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tx1"/>
                          </a:solidFill>
                        </a:rPr>
                        <a:t>Dr Lindsey Dickinson / Dr John Miles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6322270"/>
                  </a:ext>
                </a:extLst>
              </a:tr>
            </a:tbl>
          </a:graphicData>
        </a:graphic>
      </p:graphicFrame>
      <p:sp>
        <p:nvSpPr>
          <p:cNvPr id="8" name="TextBox 7">
            <a:extLst>
              <a:ext uri="{FF2B5EF4-FFF2-40B4-BE49-F238E27FC236}">
                <a16:creationId xmlns:a16="http://schemas.microsoft.com/office/drawing/2014/main" id="{16869B50-9178-A1E4-61D4-DA503FFF5744}"/>
              </a:ext>
            </a:extLst>
          </p:cNvPr>
          <p:cNvSpPr txBox="1"/>
          <p:nvPr/>
        </p:nvSpPr>
        <p:spPr>
          <a:xfrm>
            <a:off x="-43334" y="88"/>
            <a:ext cx="400110" cy="6721473"/>
          </a:xfrm>
          <a:prstGeom prst="rect">
            <a:avLst/>
          </a:prstGeom>
          <a:noFill/>
        </p:spPr>
        <p:txBody>
          <a:bodyPr vert="vert270" wrap="square" rtlCol="0">
            <a:spAutoFit/>
          </a:bodyPr>
          <a:lstStyle/>
          <a:p>
            <a:r>
              <a:rPr lang="en-GB" sz="1400" b="1">
                <a:latin typeface="Abadi Extra Light" panose="020B0204020104020204" pitchFamily="34" charset="0"/>
              </a:rPr>
              <a:t>General Practice:    </a:t>
            </a:r>
            <a:r>
              <a:rPr lang="en-GB" sz="1400">
                <a:latin typeface="Abadi Extra Light" panose="020B0204020104020204" pitchFamily="34" charset="0"/>
              </a:rPr>
              <a:t>Workforce</a:t>
            </a:r>
          </a:p>
        </p:txBody>
      </p:sp>
      <p:sp>
        <p:nvSpPr>
          <p:cNvPr id="10" name="TextBox 9">
            <a:extLst>
              <a:ext uri="{FF2B5EF4-FFF2-40B4-BE49-F238E27FC236}">
                <a16:creationId xmlns:a16="http://schemas.microsoft.com/office/drawing/2014/main" id="{B22E9109-0730-AF31-38EC-03EB309C55A9}"/>
              </a:ext>
            </a:extLst>
          </p:cNvPr>
          <p:cNvSpPr txBox="1"/>
          <p:nvPr/>
        </p:nvSpPr>
        <p:spPr>
          <a:xfrm>
            <a:off x="356776" y="2645146"/>
            <a:ext cx="6126920" cy="246221"/>
          </a:xfrm>
          <a:prstGeom prst="rect">
            <a:avLst/>
          </a:prstGeom>
          <a:noFill/>
        </p:spPr>
        <p:txBody>
          <a:bodyPr wrap="square">
            <a:spAutoFit/>
          </a:bodyPr>
          <a:lstStyle/>
          <a:p>
            <a:r>
              <a:rPr lang="en-GB" sz="1000" b="1" i="0">
                <a:solidFill>
                  <a:schemeClr val="bg1">
                    <a:lumMod val="50000"/>
                  </a:schemeClr>
                </a:solidFill>
                <a:latin typeface="Abadi Extra Light"/>
                <a:ea typeface="Calibri"/>
                <a:cs typeface="Calibri"/>
              </a:rPr>
              <a:t>January 2025</a:t>
            </a:r>
            <a:endParaRPr lang="en-GB" sz="1000" i="0">
              <a:solidFill>
                <a:schemeClr val="bg1">
                  <a:lumMod val="50000"/>
                </a:schemeClr>
              </a:solidFill>
              <a:highlight>
                <a:srgbClr val="FFFF00"/>
              </a:highlight>
              <a:latin typeface="Abadi Extra Light"/>
              <a:ea typeface="Calibri"/>
              <a:cs typeface="Calibri"/>
            </a:endParaRPr>
          </a:p>
        </p:txBody>
      </p:sp>
      <p:sp>
        <p:nvSpPr>
          <p:cNvPr id="14" name="TextBox 13">
            <a:extLst>
              <a:ext uri="{FF2B5EF4-FFF2-40B4-BE49-F238E27FC236}">
                <a16:creationId xmlns:a16="http://schemas.microsoft.com/office/drawing/2014/main" id="{E46848E8-860E-7C74-FF16-C68456806E05}"/>
              </a:ext>
            </a:extLst>
          </p:cNvPr>
          <p:cNvSpPr txBox="1"/>
          <p:nvPr/>
        </p:nvSpPr>
        <p:spPr>
          <a:xfrm>
            <a:off x="356776" y="3438578"/>
            <a:ext cx="6126920" cy="253916"/>
          </a:xfrm>
          <a:prstGeom prst="rect">
            <a:avLst/>
          </a:prstGeom>
          <a:noFill/>
        </p:spPr>
        <p:txBody>
          <a:bodyPr wrap="square">
            <a:spAutoFit/>
          </a:bodyPr>
          <a:lstStyle/>
          <a:p>
            <a:r>
              <a:rPr lang="en-GB" sz="1000" b="1" i="0">
                <a:solidFill>
                  <a:schemeClr val="bg1">
                    <a:lumMod val="50000"/>
                  </a:schemeClr>
                </a:solidFill>
                <a:latin typeface="Abadi Extra Light"/>
                <a:ea typeface="Calibri"/>
                <a:cs typeface="Calibri"/>
              </a:rPr>
              <a:t>February 2025</a:t>
            </a:r>
            <a:endParaRPr lang="en-GB" sz="1000"/>
          </a:p>
        </p:txBody>
      </p:sp>
      <p:graphicFrame>
        <p:nvGraphicFramePr>
          <p:cNvPr id="7" name="Table 6">
            <a:extLst>
              <a:ext uri="{FF2B5EF4-FFF2-40B4-BE49-F238E27FC236}">
                <a16:creationId xmlns:a16="http://schemas.microsoft.com/office/drawing/2014/main" id="{02A91C88-4858-5DE4-FD64-246D6C3A3079}"/>
              </a:ext>
            </a:extLst>
          </p:cNvPr>
          <p:cNvGraphicFramePr>
            <a:graphicFrameLocks noGrp="1"/>
          </p:cNvGraphicFramePr>
          <p:nvPr>
            <p:extLst>
              <p:ext uri="{D42A27DB-BD31-4B8C-83A1-F6EECF244321}">
                <p14:modId xmlns:p14="http://schemas.microsoft.com/office/powerpoint/2010/main" val="4049969109"/>
              </p:ext>
            </p:extLst>
          </p:nvPr>
        </p:nvGraphicFramePr>
        <p:xfrm>
          <a:off x="444845" y="3794881"/>
          <a:ext cx="1324209" cy="457200"/>
        </p:xfrm>
        <a:graphic>
          <a:graphicData uri="http://schemas.openxmlformats.org/drawingml/2006/table">
            <a:tbl>
              <a:tblPr firstRow="1" bandRow="1">
                <a:tableStyleId>{5C22544A-7EE6-4342-B048-85BDC9FD1C3A}</a:tableStyleId>
              </a:tblPr>
              <a:tblGrid>
                <a:gridCol w="465925">
                  <a:extLst>
                    <a:ext uri="{9D8B030D-6E8A-4147-A177-3AD203B41FA5}">
                      <a16:colId xmlns:a16="http://schemas.microsoft.com/office/drawing/2014/main" val="3726825925"/>
                    </a:ext>
                  </a:extLst>
                </a:gridCol>
                <a:gridCol w="433432">
                  <a:extLst>
                    <a:ext uri="{9D8B030D-6E8A-4147-A177-3AD203B41FA5}">
                      <a16:colId xmlns:a16="http://schemas.microsoft.com/office/drawing/2014/main" val="3657229042"/>
                    </a:ext>
                  </a:extLst>
                </a:gridCol>
                <a:gridCol w="424852">
                  <a:extLst>
                    <a:ext uri="{9D8B030D-6E8A-4147-A177-3AD203B41FA5}">
                      <a16:colId xmlns:a16="http://schemas.microsoft.com/office/drawing/2014/main" val="559725932"/>
                    </a:ext>
                  </a:extLst>
                </a:gridCol>
              </a:tblGrid>
              <a:tr h="222960">
                <a:tc>
                  <a:txBody>
                    <a:bodyPr/>
                    <a:lstStyle/>
                    <a:p>
                      <a:r>
                        <a:rPr lang="en-GB" sz="550"/>
                        <a:t>National</a:t>
                      </a:r>
                    </a:p>
                  </a:txBody>
                  <a:tcPr>
                    <a:solidFill>
                      <a:schemeClr val="tx1"/>
                    </a:solidFill>
                  </a:tcPr>
                </a:tc>
                <a:tc>
                  <a:txBody>
                    <a:bodyPr/>
                    <a:lstStyle/>
                    <a:p>
                      <a:r>
                        <a:rPr lang="en-GB" sz="550"/>
                        <a:t>North West</a:t>
                      </a:r>
                    </a:p>
                  </a:txBody>
                  <a:tcPr>
                    <a:solidFill>
                      <a:schemeClr val="tx1"/>
                    </a:solidFill>
                  </a:tcPr>
                </a:tc>
                <a:tc>
                  <a:txBody>
                    <a:bodyPr/>
                    <a:lstStyle/>
                    <a:p>
                      <a:r>
                        <a:rPr lang="en-GB" sz="550"/>
                        <a:t>LSC</a:t>
                      </a:r>
                    </a:p>
                  </a:txBody>
                  <a:tcPr/>
                </a:tc>
                <a:extLst>
                  <a:ext uri="{0D108BD9-81ED-4DB2-BD59-A6C34878D82A}">
                    <a16:rowId xmlns:a16="http://schemas.microsoft.com/office/drawing/2014/main" val="3216778805"/>
                  </a:ext>
                </a:extLst>
              </a:tr>
              <a:tr h="170498">
                <a:tc>
                  <a:txBody>
                    <a:bodyPr/>
                    <a:lstStyle/>
                    <a:p>
                      <a:r>
                        <a:rPr lang="en-GB" sz="700"/>
                        <a:t>11.74</a:t>
                      </a:r>
                    </a:p>
                  </a:txBody>
                  <a:tcPr>
                    <a:solidFill>
                      <a:schemeClr val="bg1"/>
                    </a:solidFill>
                  </a:tcPr>
                </a:tc>
                <a:tc>
                  <a:txBody>
                    <a:bodyPr/>
                    <a:lstStyle/>
                    <a:p>
                      <a:r>
                        <a:rPr lang="en-GB" sz="700"/>
                        <a:t>10.93</a:t>
                      </a:r>
                    </a:p>
                  </a:txBody>
                  <a:tcPr>
                    <a:solidFill>
                      <a:schemeClr val="bg1"/>
                    </a:solidFill>
                  </a:tcPr>
                </a:tc>
                <a:tc>
                  <a:txBody>
                    <a:bodyPr/>
                    <a:lstStyle/>
                    <a:p>
                      <a:r>
                        <a:rPr lang="en-GB" sz="700"/>
                        <a:t>11.24</a:t>
                      </a:r>
                    </a:p>
                  </a:txBody>
                  <a:tcPr>
                    <a:solidFill>
                      <a:schemeClr val="bg1"/>
                    </a:solidFill>
                  </a:tcPr>
                </a:tc>
                <a:extLst>
                  <a:ext uri="{0D108BD9-81ED-4DB2-BD59-A6C34878D82A}">
                    <a16:rowId xmlns:a16="http://schemas.microsoft.com/office/drawing/2014/main" val="3917901504"/>
                  </a:ext>
                </a:extLst>
              </a:tr>
            </a:tbl>
          </a:graphicData>
        </a:graphic>
      </p:graphicFrame>
      <p:graphicFrame>
        <p:nvGraphicFramePr>
          <p:cNvPr id="13" name="Table 12">
            <a:extLst>
              <a:ext uri="{FF2B5EF4-FFF2-40B4-BE49-F238E27FC236}">
                <a16:creationId xmlns:a16="http://schemas.microsoft.com/office/drawing/2014/main" id="{B436A932-C579-3478-73D6-A906050D5A8A}"/>
              </a:ext>
            </a:extLst>
          </p:cNvPr>
          <p:cNvGraphicFramePr>
            <a:graphicFrameLocks noGrp="1"/>
          </p:cNvGraphicFramePr>
          <p:nvPr>
            <p:extLst>
              <p:ext uri="{D42A27DB-BD31-4B8C-83A1-F6EECF244321}">
                <p14:modId xmlns:p14="http://schemas.microsoft.com/office/powerpoint/2010/main" val="1146498575"/>
              </p:ext>
            </p:extLst>
          </p:nvPr>
        </p:nvGraphicFramePr>
        <p:xfrm>
          <a:off x="445501" y="3642480"/>
          <a:ext cx="5211502" cy="152400"/>
        </p:xfrm>
        <a:graphic>
          <a:graphicData uri="http://schemas.openxmlformats.org/drawingml/2006/table">
            <a:tbl>
              <a:tblPr firstRow="1" bandRow="1">
                <a:tableStyleId>{5C22544A-7EE6-4342-B048-85BDC9FD1C3A}</a:tableStyleId>
              </a:tblPr>
              <a:tblGrid>
                <a:gridCol w="5211502">
                  <a:extLst>
                    <a:ext uri="{9D8B030D-6E8A-4147-A177-3AD203B41FA5}">
                      <a16:colId xmlns:a16="http://schemas.microsoft.com/office/drawing/2014/main" val="61517296"/>
                    </a:ext>
                  </a:extLst>
                </a:gridCol>
              </a:tblGrid>
              <a:tr h="127529">
                <a:tc>
                  <a:txBody>
                    <a:bodyPr/>
                    <a:lstStyle/>
                    <a:p>
                      <a:endParaRPr lang="en-GB" sz="400"/>
                    </a:p>
                  </a:txBody>
                  <a:tcPr/>
                </a:tc>
                <a:extLst>
                  <a:ext uri="{0D108BD9-81ED-4DB2-BD59-A6C34878D82A}">
                    <a16:rowId xmlns:a16="http://schemas.microsoft.com/office/drawing/2014/main" val="919266331"/>
                  </a:ext>
                </a:extLst>
              </a:tr>
            </a:tbl>
          </a:graphicData>
        </a:graphic>
      </p:graphicFrame>
      <p:pic>
        <p:nvPicPr>
          <p:cNvPr id="6" name="Picture 5">
            <a:extLst>
              <a:ext uri="{FF2B5EF4-FFF2-40B4-BE49-F238E27FC236}">
                <a16:creationId xmlns:a16="http://schemas.microsoft.com/office/drawing/2014/main" id="{9A7BE17D-F1E3-180F-82B9-1BAA36B9C6B0}"/>
              </a:ext>
            </a:extLst>
          </p:cNvPr>
          <p:cNvPicPr>
            <a:picLocks noChangeAspect="1"/>
          </p:cNvPicPr>
          <p:nvPr/>
        </p:nvPicPr>
        <p:blipFill>
          <a:blip r:embed="rId2"/>
          <a:stretch>
            <a:fillRect/>
          </a:stretch>
        </p:blipFill>
        <p:spPr>
          <a:xfrm>
            <a:off x="1839669" y="3819754"/>
            <a:ext cx="3817328" cy="419476"/>
          </a:xfrm>
          <a:prstGeom prst="rect">
            <a:avLst/>
          </a:prstGeom>
        </p:spPr>
      </p:pic>
      <p:pic>
        <p:nvPicPr>
          <p:cNvPr id="15" name="Picture 14">
            <a:extLst>
              <a:ext uri="{FF2B5EF4-FFF2-40B4-BE49-F238E27FC236}">
                <a16:creationId xmlns:a16="http://schemas.microsoft.com/office/drawing/2014/main" id="{5F11DD64-4EA2-40CB-9950-9180BB995351}"/>
              </a:ext>
            </a:extLst>
          </p:cNvPr>
          <p:cNvPicPr>
            <a:picLocks noChangeAspect="1"/>
          </p:cNvPicPr>
          <p:nvPr/>
        </p:nvPicPr>
        <p:blipFill>
          <a:blip r:embed="rId3"/>
          <a:stretch>
            <a:fillRect/>
          </a:stretch>
        </p:blipFill>
        <p:spPr>
          <a:xfrm>
            <a:off x="554067" y="4247314"/>
            <a:ext cx="4835150" cy="2610686"/>
          </a:xfrm>
          <a:prstGeom prst="rect">
            <a:avLst/>
          </a:prstGeom>
        </p:spPr>
      </p:pic>
      <p:pic>
        <p:nvPicPr>
          <p:cNvPr id="2" name="Picture 1">
            <a:extLst>
              <a:ext uri="{FF2B5EF4-FFF2-40B4-BE49-F238E27FC236}">
                <a16:creationId xmlns:a16="http://schemas.microsoft.com/office/drawing/2014/main" id="{2DFCA2F8-8CD4-2A2E-73A6-6A89C3E2A0A0}"/>
              </a:ext>
            </a:extLst>
          </p:cNvPr>
          <p:cNvPicPr>
            <a:picLocks noChangeAspect="1"/>
          </p:cNvPicPr>
          <p:nvPr/>
        </p:nvPicPr>
        <p:blipFill>
          <a:blip r:embed="rId4"/>
          <a:stretch>
            <a:fillRect/>
          </a:stretch>
        </p:blipFill>
        <p:spPr>
          <a:xfrm>
            <a:off x="1803452" y="3011504"/>
            <a:ext cx="3853545" cy="405306"/>
          </a:xfrm>
          <a:prstGeom prst="rect">
            <a:avLst/>
          </a:prstGeom>
        </p:spPr>
      </p:pic>
      <p:graphicFrame>
        <p:nvGraphicFramePr>
          <p:cNvPr id="12" name="Table 11">
            <a:extLst>
              <a:ext uri="{FF2B5EF4-FFF2-40B4-BE49-F238E27FC236}">
                <a16:creationId xmlns:a16="http://schemas.microsoft.com/office/drawing/2014/main" id="{43351974-CA48-BBF8-753B-FC6693B828BC}"/>
              </a:ext>
            </a:extLst>
          </p:cNvPr>
          <p:cNvGraphicFramePr>
            <a:graphicFrameLocks noGrp="1"/>
          </p:cNvGraphicFramePr>
          <p:nvPr>
            <p:extLst>
              <p:ext uri="{D42A27DB-BD31-4B8C-83A1-F6EECF244321}">
                <p14:modId xmlns:p14="http://schemas.microsoft.com/office/powerpoint/2010/main" val="567178921"/>
              </p:ext>
            </p:extLst>
          </p:nvPr>
        </p:nvGraphicFramePr>
        <p:xfrm>
          <a:off x="424430" y="2100348"/>
          <a:ext cx="5265172" cy="619760"/>
        </p:xfrm>
        <a:graphic>
          <a:graphicData uri="http://schemas.openxmlformats.org/drawingml/2006/table">
            <a:tbl>
              <a:tblPr firstRow="1" bandRow="1">
                <a:tableStyleId>{5C22544A-7EE6-4342-B048-85BDC9FD1C3A}</a:tableStyleId>
              </a:tblPr>
              <a:tblGrid>
                <a:gridCol w="478652">
                  <a:extLst>
                    <a:ext uri="{9D8B030D-6E8A-4147-A177-3AD203B41FA5}">
                      <a16:colId xmlns:a16="http://schemas.microsoft.com/office/drawing/2014/main" val="2634743259"/>
                    </a:ext>
                  </a:extLst>
                </a:gridCol>
                <a:gridCol w="478652">
                  <a:extLst>
                    <a:ext uri="{9D8B030D-6E8A-4147-A177-3AD203B41FA5}">
                      <a16:colId xmlns:a16="http://schemas.microsoft.com/office/drawing/2014/main" val="1414988195"/>
                    </a:ext>
                  </a:extLst>
                </a:gridCol>
                <a:gridCol w="478652">
                  <a:extLst>
                    <a:ext uri="{9D8B030D-6E8A-4147-A177-3AD203B41FA5}">
                      <a16:colId xmlns:a16="http://schemas.microsoft.com/office/drawing/2014/main" val="1602483377"/>
                    </a:ext>
                  </a:extLst>
                </a:gridCol>
                <a:gridCol w="478652">
                  <a:extLst>
                    <a:ext uri="{9D8B030D-6E8A-4147-A177-3AD203B41FA5}">
                      <a16:colId xmlns:a16="http://schemas.microsoft.com/office/drawing/2014/main" val="2929746958"/>
                    </a:ext>
                  </a:extLst>
                </a:gridCol>
                <a:gridCol w="478652">
                  <a:extLst>
                    <a:ext uri="{9D8B030D-6E8A-4147-A177-3AD203B41FA5}">
                      <a16:colId xmlns:a16="http://schemas.microsoft.com/office/drawing/2014/main" val="2660940487"/>
                    </a:ext>
                  </a:extLst>
                </a:gridCol>
                <a:gridCol w="478652">
                  <a:extLst>
                    <a:ext uri="{9D8B030D-6E8A-4147-A177-3AD203B41FA5}">
                      <a16:colId xmlns:a16="http://schemas.microsoft.com/office/drawing/2014/main" val="3507435902"/>
                    </a:ext>
                  </a:extLst>
                </a:gridCol>
                <a:gridCol w="478652">
                  <a:extLst>
                    <a:ext uri="{9D8B030D-6E8A-4147-A177-3AD203B41FA5}">
                      <a16:colId xmlns:a16="http://schemas.microsoft.com/office/drawing/2014/main" val="2335844761"/>
                    </a:ext>
                  </a:extLst>
                </a:gridCol>
                <a:gridCol w="478652">
                  <a:extLst>
                    <a:ext uri="{9D8B030D-6E8A-4147-A177-3AD203B41FA5}">
                      <a16:colId xmlns:a16="http://schemas.microsoft.com/office/drawing/2014/main" val="2259887316"/>
                    </a:ext>
                  </a:extLst>
                </a:gridCol>
                <a:gridCol w="478652">
                  <a:extLst>
                    <a:ext uri="{9D8B030D-6E8A-4147-A177-3AD203B41FA5}">
                      <a16:colId xmlns:a16="http://schemas.microsoft.com/office/drawing/2014/main" val="1070017833"/>
                    </a:ext>
                  </a:extLst>
                </a:gridCol>
                <a:gridCol w="478652">
                  <a:extLst>
                    <a:ext uri="{9D8B030D-6E8A-4147-A177-3AD203B41FA5}">
                      <a16:colId xmlns:a16="http://schemas.microsoft.com/office/drawing/2014/main" val="3509496752"/>
                    </a:ext>
                  </a:extLst>
                </a:gridCol>
                <a:gridCol w="478652">
                  <a:extLst>
                    <a:ext uri="{9D8B030D-6E8A-4147-A177-3AD203B41FA5}">
                      <a16:colId xmlns:a16="http://schemas.microsoft.com/office/drawing/2014/main" val="2489420743"/>
                    </a:ext>
                  </a:extLst>
                </a:gridCol>
              </a:tblGrid>
              <a:tr h="0">
                <a:tc gridSpan="11">
                  <a:txBody>
                    <a:bodyPr/>
                    <a:lstStyle/>
                    <a:p>
                      <a:endParaRPr lang="en-GB" sz="1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37346416"/>
                  </a:ext>
                </a:extLst>
              </a:tr>
              <a:tr h="216222">
                <a:tc>
                  <a:txBody>
                    <a:bodyPr/>
                    <a:lstStyle/>
                    <a:p>
                      <a:pPr algn="ctr"/>
                      <a:r>
                        <a:rPr lang="en-GB" sz="550" b="1">
                          <a:solidFill>
                            <a:schemeClr val="bg1"/>
                          </a:solidFill>
                        </a:rPr>
                        <a:t>National</a:t>
                      </a:r>
                    </a:p>
                  </a:txBody>
                  <a:tcPr anchor="ctr">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North West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tx1"/>
                    </a:solidFill>
                  </a:tcPr>
                </a:tc>
                <a:tc>
                  <a:txBody>
                    <a:bodyPr/>
                    <a:lstStyle/>
                    <a:p>
                      <a:pPr algn="ctr"/>
                      <a:r>
                        <a:rPr lang="en-GB" sz="550" b="1">
                          <a:solidFill>
                            <a:schemeClr val="bg1"/>
                          </a:solidFill>
                        </a:rPr>
                        <a:t>LSC</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accent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1484394003"/>
                  </a:ext>
                </a:extLst>
              </a:tr>
              <a:tr h="203503">
                <a:tc>
                  <a:txBody>
                    <a:bodyPr/>
                    <a:lstStyle/>
                    <a:p>
                      <a:pPr algn="ctr"/>
                      <a:r>
                        <a:rPr lang="en-GB" sz="800"/>
                        <a:t>11.74</a:t>
                      </a:r>
                    </a:p>
                  </a:txBody>
                  <a:tcPr anchor="ctr">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10.82</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pPr algn="ctr"/>
                      <a:r>
                        <a:rPr lang="en-GB" sz="800"/>
                        <a:t>11.21</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solidFill>
                      <a:schemeClr val="bg1"/>
                    </a:solidFill>
                  </a:tcPr>
                </a:tc>
                <a:tc>
                  <a:txBody>
                    <a:bodyPr/>
                    <a:lstStyle/>
                    <a:p>
                      <a:endParaRPr lang="en-GB" sz="1000"/>
                    </a:p>
                  </a:txBody>
                  <a:tcPr>
                    <a:lnL w="57150" cap="flat" cmpd="sng" algn="ctr">
                      <a:solidFill>
                        <a:schemeClr val="bg1"/>
                      </a:solidFill>
                      <a:prstDash val="solid"/>
                      <a:round/>
                      <a:headEnd type="none" w="med" len="med"/>
                      <a:tailEnd type="none" w="med" len="med"/>
                    </a:lnL>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tc>
                  <a:txBody>
                    <a:bodyPr/>
                    <a:lstStyle/>
                    <a:p>
                      <a:endParaRPr lang="en-GB" sz="1000"/>
                    </a:p>
                  </a:txBody>
                  <a:tcPr>
                    <a:solidFill>
                      <a:schemeClr val="bg1"/>
                    </a:solidFill>
                  </a:tcPr>
                </a:tc>
                <a:extLst>
                  <a:ext uri="{0D108BD9-81ED-4DB2-BD59-A6C34878D82A}">
                    <a16:rowId xmlns:a16="http://schemas.microsoft.com/office/drawing/2014/main" val="3136140083"/>
                  </a:ext>
                </a:extLst>
              </a:tr>
            </a:tbl>
          </a:graphicData>
        </a:graphic>
      </p:graphicFrame>
      <p:sp>
        <p:nvSpPr>
          <p:cNvPr id="16" name="TextBox 15">
            <a:extLst>
              <a:ext uri="{FF2B5EF4-FFF2-40B4-BE49-F238E27FC236}">
                <a16:creationId xmlns:a16="http://schemas.microsoft.com/office/drawing/2014/main" id="{5A249661-1824-A2CE-C9FC-BFCEDFD2E024}"/>
              </a:ext>
            </a:extLst>
          </p:cNvPr>
          <p:cNvSpPr txBox="1"/>
          <p:nvPr/>
        </p:nvSpPr>
        <p:spPr>
          <a:xfrm>
            <a:off x="356776" y="1898266"/>
            <a:ext cx="2716636" cy="246221"/>
          </a:xfrm>
          <a:prstGeom prst="rect">
            <a:avLst/>
          </a:prstGeom>
          <a:noFill/>
        </p:spPr>
        <p:txBody>
          <a:bodyPr wrap="square" rtlCol="0">
            <a:spAutoFit/>
          </a:bodyPr>
          <a:lstStyle/>
          <a:p>
            <a:r>
              <a:rPr lang="en-GB" sz="1000">
                <a:latin typeface="Abadi Extra Light" panose="020B0204020104020204" pitchFamily="34" charset="0"/>
              </a:rPr>
              <a:t>December 2024</a:t>
            </a:r>
          </a:p>
        </p:txBody>
      </p:sp>
      <p:pic>
        <p:nvPicPr>
          <p:cNvPr id="18" name="Picture 17">
            <a:extLst>
              <a:ext uri="{FF2B5EF4-FFF2-40B4-BE49-F238E27FC236}">
                <a16:creationId xmlns:a16="http://schemas.microsoft.com/office/drawing/2014/main" id="{87E35242-0443-E1A4-FB02-E9A7CBE01B3F}"/>
              </a:ext>
            </a:extLst>
          </p:cNvPr>
          <p:cNvPicPr>
            <a:picLocks noChangeAspect="1"/>
          </p:cNvPicPr>
          <p:nvPr/>
        </p:nvPicPr>
        <p:blipFill>
          <a:blip r:embed="rId5"/>
          <a:stretch>
            <a:fillRect/>
          </a:stretch>
        </p:blipFill>
        <p:spPr>
          <a:xfrm>
            <a:off x="1928885" y="2227126"/>
            <a:ext cx="3728112" cy="474400"/>
          </a:xfrm>
          <a:prstGeom prst="rect">
            <a:avLst/>
          </a:prstGeom>
        </p:spPr>
      </p:pic>
    </p:spTree>
    <p:extLst>
      <p:ext uri="{BB962C8B-B14F-4D97-AF65-F5344CB8AC3E}">
        <p14:creationId xmlns:p14="http://schemas.microsoft.com/office/powerpoint/2010/main" val="64983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4109AFC2C6E043A4318249FC3EB332" ma:contentTypeVersion="3" ma:contentTypeDescription="Create a new document." ma:contentTypeScope="" ma:versionID="9d49254b577d94d2f00bf8058147b7c4">
  <xsd:schema xmlns:xsd="http://www.w3.org/2001/XMLSchema" xmlns:xs="http://www.w3.org/2001/XMLSchema" xmlns:p="http://schemas.microsoft.com/office/2006/metadata/properties" xmlns:ns2="d760762f-6d0f-47a6-8fb9-606f44da5725" targetNamespace="http://schemas.microsoft.com/office/2006/metadata/properties" ma:root="true" ma:fieldsID="aae14fa555eec77c6f384edf05dafd7c" ns2:_="">
    <xsd:import namespace="d760762f-6d0f-47a6-8fb9-606f44da572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0762f-6d0f-47a6-8fb9-606f44da5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9F9E73-9835-4677-B4E0-19A4117979A5}">
  <ds:schemaRefs>
    <ds:schemaRef ds:uri="http://schemas.microsoft.com/sharepoint/v3/contenttype/forms"/>
  </ds:schemaRefs>
</ds:datastoreItem>
</file>

<file path=customXml/itemProps2.xml><?xml version="1.0" encoding="utf-8"?>
<ds:datastoreItem xmlns:ds="http://schemas.openxmlformats.org/officeDocument/2006/customXml" ds:itemID="{B4151E08-D531-4785-9612-E913C506F88A}">
  <ds:schemaRefs>
    <ds:schemaRef ds:uri="35bdebc1-920b-4794-897c-b5fc0995084d"/>
    <ds:schemaRef ds:uri="e3018835-b10e-4f88-a9dd-40824a0ab9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3EF401-9776-4F68-BFA6-E77720D14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0762f-6d0f-47a6-8fb9-606f44da5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502</TotalTime>
  <Words>8745</Words>
  <Application>Microsoft Office PowerPoint</Application>
  <PresentationFormat>Widescreen</PresentationFormat>
  <Paragraphs>913</Paragraphs>
  <Slides>19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Abadi Extra Light</vt:lpstr>
      <vt:lpstr>Aptos Light</vt:lpstr>
      <vt:lpstr>Arial</vt:lpstr>
      <vt:lpstr>Arial,Sans-Serif</vt:lpstr>
      <vt:lpstr>Calibri</vt:lpstr>
      <vt:lpstr>Wingdings</vt:lpstr>
      <vt:lpstr>Office Theme</vt:lpstr>
      <vt:lpstr>Worksheet</vt:lpstr>
      <vt:lpstr>Integrated Primary Care Performance Report</vt:lpstr>
      <vt:lpstr>Executive Summary</vt:lpstr>
      <vt:lpstr>Primary Care Metric Summary and Benchmarking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MCCANN, Debbie (NHS LANCASHIRE AND SOUTH CUMBRIA ICB - 00R)</cp:lastModifiedBy>
  <cp:revision>1</cp:revision>
  <cp:lastPrinted>2024-11-11T21:40:32Z</cp:lastPrinted>
  <dcterms:created xsi:type="dcterms:W3CDTF">2022-06-20T08:43:06Z</dcterms:created>
  <dcterms:modified xsi:type="dcterms:W3CDTF">2025-06-06T12:27:06Z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0x0101000A4109AFC2C6E043A4318249FC3EB332</vt:lpwstr>
  </property>
  <property fmtid="{D5CDD505-2E9C-101B-9397-08002B2CF9AE}" pid="3" name="MediaServiceImageTags">
    <vt:lpwstr/>
  </property>
</Properties>
</file>