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12801600" cy="96012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B6534D-FCCE-40B0-81E4-A39B7BD24C96}" v="2" dt="2025-04-03T07:49:51.007"/>
    <p1510:client id="{8861CA0A-D3E5-436E-9B0C-9A6A6F15D029}" v="1" dt="2025-04-03T12:31:38.8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2" d="100"/>
          <a:sy n="42" d="100"/>
        </p:scale>
        <p:origin x="150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a:t>Click to edit Master title style</a:t>
            </a:r>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a:t>Click to edit Master subtitle style</a:t>
            </a:r>
          </a:p>
        </p:txBody>
      </p:sp>
      <p:sp>
        <p:nvSpPr>
          <p:cNvPr id="4" name="Date Placeholder 3"/>
          <p:cNvSpPr>
            <a:spLocks noGrp="1"/>
          </p:cNvSpPr>
          <p:nvPr>
            <p:ph type="dt" sz="half" idx="10"/>
          </p:nvPr>
        </p:nvSpPr>
        <p:spPr/>
        <p:txBody>
          <a:bodyPr/>
          <a:lstStyle/>
          <a:p>
            <a:fld id="{735A46DD-21ED-44E5-B985-BE252108B571}" type="datetimeFigureOut">
              <a:rPr lang="en-GB" smtClean="0"/>
              <a:t>03/04/2025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B7E7C8-B42C-4D0A-A0C8-E8C3A7A6967C}" type="slidenum">
              <a:rPr lang="en-GB" smtClean="0"/>
              <a:t>‹#›</a:t>
            </a:fld>
            <a:endParaRPr lang="en-GB"/>
          </a:p>
        </p:txBody>
      </p:sp>
    </p:spTree>
    <p:extLst>
      <p:ext uri="{BB962C8B-B14F-4D97-AF65-F5344CB8AC3E}">
        <p14:creationId xmlns:p14="http://schemas.microsoft.com/office/powerpoint/2010/main" val="464386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5A46DD-21ED-44E5-B985-BE252108B571}" type="datetimeFigureOut">
              <a:rPr lang="en-GB" smtClean="0"/>
              <a:t>03/04/2025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B7E7C8-B42C-4D0A-A0C8-E8C3A7A6967C}" type="slidenum">
              <a:rPr lang="en-GB" smtClean="0"/>
              <a:t>‹#›</a:t>
            </a:fld>
            <a:endParaRPr lang="en-GB"/>
          </a:p>
        </p:txBody>
      </p:sp>
    </p:spTree>
    <p:extLst>
      <p:ext uri="{BB962C8B-B14F-4D97-AF65-F5344CB8AC3E}">
        <p14:creationId xmlns:p14="http://schemas.microsoft.com/office/powerpoint/2010/main" val="4264487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5A46DD-21ED-44E5-B985-BE252108B571}" type="datetimeFigureOut">
              <a:rPr lang="en-GB" smtClean="0"/>
              <a:t>03/04/2025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B7E7C8-B42C-4D0A-A0C8-E8C3A7A6967C}" type="slidenum">
              <a:rPr lang="en-GB" smtClean="0"/>
              <a:t>‹#›</a:t>
            </a:fld>
            <a:endParaRPr lang="en-GB"/>
          </a:p>
        </p:txBody>
      </p:sp>
    </p:spTree>
    <p:extLst>
      <p:ext uri="{BB962C8B-B14F-4D97-AF65-F5344CB8AC3E}">
        <p14:creationId xmlns:p14="http://schemas.microsoft.com/office/powerpoint/2010/main" val="994186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5A46DD-21ED-44E5-B985-BE252108B571}" type="datetimeFigureOut">
              <a:rPr lang="en-GB" smtClean="0"/>
              <a:t>03/04/2025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B7E7C8-B42C-4D0A-A0C8-E8C3A7A6967C}" type="slidenum">
              <a:rPr lang="en-GB" smtClean="0"/>
              <a:t>‹#›</a:t>
            </a:fld>
            <a:endParaRPr lang="en-GB"/>
          </a:p>
        </p:txBody>
      </p:sp>
    </p:spTree>
    <p:extLst>
      <p:ext uri="{BB962C8B-B14F-4D97-AF65-F5344CB8AC3E}">
        <p14:creationId xmlns:p14="http://schemas.microsoft.com/office/powerpoint/2010/main" val="1009471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a:t>Click to edit Master title style</a:t>
            </a:r>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5A46DD-21ED-44E5-B985-BE252108B571}" type="datetimeFigureOut">
              <a:rPr lang="en-GB" smtClean="0"/>
              <a:t>03/04/2025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B7E7C8-B42C-4D0A-A0C8-E8C3A7A6967C}" type="slidenum">
              <a:rPr lang="en-GB" smtClean="0"/>
              <a:t>‹#›</a:t>
            </a:fld>
            <a:endParaRPr lang="en-GB"/>
          </a:p>
        </p:txBody>
      </p:sp>
    </p:spTree>
    <p:extLst>
      <p:ext uri="{BB962C8B-B14F-4D97-AF65-F5344CB8AC3E}">
        <p14:creationId xmlns:p14="http://schemas.microsoft.com/office/powerpoint/2010/main" val="2742485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80110" y="2555875"/>
            <a:ext cx="544068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480810" y="2555875"/>
            <a:ext cx="544068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5A46DD-21ED-44E5-B985-BE252108B571}" type="datetimeFigureOut">
              <a:rPr lang="en-GB" smtClean="0"/>
              <a:t>03/04/2025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6B7E7C8-B42C-4D0A-A0C8-E8C3A7A6967C}" type="slidenum">
              <a:rPr lang="en-GB" smtClean="0"/>
              <a:t>‹#›</a:t>
            </a:fld>
            <a:endParaRPr lang="en-GB"/>
          </a:p>
        </p:txBody>
      </p:sp>
    </p:spTree>
    <p:extLst>
      <p:ext uri="{BB962C8B-B14F-4D97-AF65-F5344CB8AC3E}">
        <p14:creationId xmlns:p14="http://schemas.microsoft.com/office/powerpoint/2010/main" val="468709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a:t>Click to edit Master title style</a:t>
            </a:r>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Click to 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Click to 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5A46DD-21ED-44E5-B985-BE252108B571}" type="datetimeFigureOut">
              <a:rPr lang="en-GB" smtClean="0"/>
              <a:t>03/04/2025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6B7E7C8-B42C-4D0A-A0C8-E8C3A7A6967C}" type="slidenum">
              <a:rPr lang="en-GB" smtClean="0"/>
              <a:t>‹#›</a:t>
            </a:fld>
            <a:endParaRPr lang="en-GB"/>
          </a:p>
        </p:txBody>
      </p:sp>
    </p:spTree>
    <p:extLst>
      <p:ext uri="{BB962C8B-B14F-4D97-AF65-F5344CB8AC3E}">
        <p14:creationId xmlns:p14="http://schemas.microsoft.com/office/powerpoint/2010/main" val="4002511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5A46DD-21ED-44E5-B985-BE252108B571}" type="datetimeFigureOut">
              <a:rPr lang="en-GB" smtClean="0"/>
              <a:t>03/04/2025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6B7E7C8-B42C-4D0A-A0C8-E8C3A7A6967C}" type="slidenum">
              <a:rPr lang="en-GB" smtClean="0"/>
              <a:t>‹#›</a:t>
            </a:fld>
            <a:endParaRPr lang="en-GB"/>
          </a:p>
        </p:txBody>
      </p:sp>
    </p:spTree>
    <p:extLst>
      <p:ext uri="{BB962C8B-B14F-4D97-AF65-F5344CB8AC3E}">
        <p14:creationId xmlns:p14="http://schemas.microsoft.com/office/powerpoint/2010/main" val="3021388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5A46DD-21ED-44E5-B985-BE252108B571}" type="datetimeFigureOut">
              <a:rPr lang="en-GB" smtClean="0"/>
              <a:t>03/04/2025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6B7E7C8-B42C-4D0A-A0C8-E8C3A7A6967C}" type="slidenum">
              <a:rPr lang="en-GB" smtClean="0"/>
              <a:t>‹#›</a:t>
            </a:fld>
            <a:endParaRPr lang="en-GB"/>
          </a:p>
        </p:txBody>
      </p:sp>
    </p:spTree>
    <p:extLst>
      <p:ext uri="{BB962C8B-B14F-4D97-AF65-F5344CB8AC3E}">
        <p14:creationId xmlns:p14="http://schemas.microsoft.com/office/powerpoint/2010/main" val="4008652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735A46DD-21ED-44E5-B985-BE252108B571}" type="datetimeFigureOut">
              <a:rPr lang="en-GB" smtClean="0"/>
              <a:t>03/04/2025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6B7E7C8-B42C-4D0A-A0C8-E8C3A7A6967C}" type="slidenum">
              <a:rPr lang="en-GB" smtClean="0"/>
              <a:t>‹#›</a:t>
            </a:fld>
            <a:endParaRPr lang="en-GB"/>
          </a:p>
        </p:txBody>
      </p:sp>
    </p:spTree>
    <p:extLst>
      <p:ext uri="{BB962C8B-B14F-4D97-AF65-F5344CB8AC3E}">
        <p14:creationId xmlns:p14="http://schemas.microsoft.com/office/powerpoint/2010/main" val="143369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a:t>Click icon to add picture</a:t>
            </a:r>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735A46DD-21ED-44E5-B985-BE252108B571}" type="datetimeFigureOut">
              <a:rPr lang="en-GB" smtClean="0"/>
              <a:t>03/04/2025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6B7E7C8-B42C-4D0A-A0C8-E8C3A7A6967C}" type="slidenum">
              <a:rPr lang="en-GB" smtClean="0"/>
              <a:t>‹#›</a:t>
            </a:fld>
            <a:endParaRPr lang="en-GB"/>
          </a:p>
        </p:txBody>
      </p:sp>
    </p:spTree>
    <p:extLst>
      <p:ext uri="{BB962C8B-B14F-4D97-AF65-F5344CB8AC3E}">
        <p14:creationId xmlns:p14="http://schemas.microsoft.com/office/powerpoint/2010/main" val="572746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735A46DD-21ED-44E5-B985-BE252108B571}" type="datetimeFigureOut">
              <a:rPr lang="en-GB" smtClean="0"/>
              <a:t>03/04/2025</a:t>
            </a:fld>
            <a:endParaRPr lang="en-GB"/>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56B7E7C8-B42C-4D0A-A0C8-E8C3A7A6967C}" type="slidenum">
              <a:rPr lang="en-GB" smtClean="0"/>
              <a:t>‹#›</a:t>
            </a:fld>
            <a:endParaRPr lang="en-GB"/>
          </a:p>
        </p:txBody>
      </p:sp>
    </p:spTree>
    <p:extLst>
      <p:ext uri="{BB962C8B-B14F-4D97-AF65-F5344CB8AC3E}">
        <p14:creationId xmlns:p14="http://schemas.microsoft.com/office/powerpoint/2010/main" val="22805779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EFC54A5-D832-40CB-8A8C-C7B600BA298B}"/>
              </a:ext>
            </a:extLst>
          </p:cNvPr>
          <p:cNvSpPr/>
          <p:nvPr/>
        </p:nvSpPr>
        <p:spPr>
          <a:xfrm>
            <a:off x="1088285" y="8076691"/>
            <a:ext cx="1695568" cy="284537"/>
          </a:xfrm>
          <a:prstGeom prst="rect">
            <a:avLst/>
          </a:prstGeom>
          <a:pattFill prst="pct30">
            <a:fgClr>
              <a:schemeClr val="bg1">
                <a:lumMod val="6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1000">
              <a:latin typeface="Arial" panose="020B0604020202020204" pitchFamily="34" charset="0"/>
              <a:cs typeface="Arial" panose="020B0604020202020204" pitchFamily="34" charset="0"/>
            </a:endParaRPr>
          </a:p>
        </p:txBody>
      </p:sp>
      <p:sp>
        <p:nvSpPr>
          <p:cNvPr id="9" name="Arrow: Up 8">
            <a:extLst>
              <a:ext uri="{FF2B5EF4-FFF2-40B4-BE49-F238E27FC236}">
                <a16:creationId xmlns:a16="http://schemas.microsoft.com/office/drawing/2014/main" id="{D8CDBD0B-FEC2-4F03-BB3D-99F845F1219B}"/>
              </a:ext>
            </a:extLst>
          </p:cNvPr>
          <p:cNvSpPr/>
          <p:nvPr/>
        </p:nvSpPr>
        <p:spPr>
          <a:xfrm>
            <a:off x="2158134" y="3439653"/>
            <a:ext cx="625719" cy="4844399"/>
          </a:xfrm>
          <a:prstGeom prst="upArrow">
            <a:avLst>
              <a:gd name="adj1" fmla="val 55259"/>
              <a:gd name="adj2" fmla="val 50000"/>
            </a:avLst>
          </a:prstGeom>
          <a:pattFill prst="pct30">
            <a:fgClr>
              <a:schemeClr val="bg1">
                <a:lumMod val="6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100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60E764E2-2BFA-49D4-BB8F-086A1A1BF8E0}"/>
              </a:ext>
            </a:extLst>
          </p:cNvPr>
          <p:cNvGrpSpPr/>
          <p:nvPr/>
        </p:nvGrpSpPr>
        <p:grpSpPr>
          <a:xfrm>
            <a:off x="126705" y="95504"/>
            <a:ext cx="12548189" cy="9126083"/>
            <a:chOff x="57592" y="22738"/>
            <a:chExt cx="12733475" cy="9133870"/>
          </a:xfrm>
        </p:grpSpPr>
        <p:sp>
          <p:nvSpPr>
            <p:cNvPr id="5" name="Rectangle: Rounded Corners 4">
              <a:extLst>
                <a:ext uri="{FF2B5EF4-FFF2-40B4-BE49-F238E27FC236}">
                  <a16:creationId xmlns:a16="http://schemas.microsoft.com/office/drawing/2014/main" id="{E9048DB1-7B82-446B-95AE-872E28C61A66}"/>
                </a:ext>
              </a:extLst>
            </p:cNvPr>
            <p:cNvSpPr/>
            <p:nvPr/>
          </p:nvSpPr>
          <p:spPr>
            <a:xfrm>
              <a:off x="2475198" y="568529"/>
              <a:ext cx="2403227" cy="2944137"/>
            </a:xfrm>
            <a:prstGeom prst="round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100" b="1">
                  <a:latin typeface="Arial" panose="020B0604020202020204" pitchFamily="34" charset="0"/>
                  <a:cs typeface="Arial" panose="020B0604020202020204" pitchFamily="34" charset="0"/>
                </a:rPr>
                <a:t>Lancashire and South Cumbria</a:t>
              </a:r>
            </a:p>
            <a:p>
              <a:pPr algn="ctr"/>
              <a:r>
                <a:rPr lang="en-GB" sz="1100" b="1">
                  <a:latin typeface="Arial" panose="020B0604020202020204" pitchFamily="34" charset="0"/>
                  <a:cs typeface="Arial" panose="020B0604020202020204" pitchFamily="34" charset="0"/>
                </a:rPr>
                <a:t>Integrated Care Partnership</a:t>
              </a:r>
            </a:p>
            <a:p>
              <a:pPr algn="ctr"/>
              <a:endParaRPr lang="en-GB" sz="400">
                <a:latin typeface="Arial" panose="020B0604020202020204" pitchFamily="34" charset="0"/>
                <a:cs typeface="Arial" panose="020B0604020202020204" pitchFamily="34" charset="0"/>
              </a:endParaRPr>
            </a:p>
            <a:p>
              <a:r>
                <a:rPr lang="en-GB" sz="1050">
                  <a:latin typeface="Arial" panose="020B0604020202020204" pitchFamily="34" charset="0"/>
                  <a:cs typeface="Arial" panose="020B0604020202020204" pitchFamily="34" charset="0"/>
                </a:rPr>
                <a:t>Jointly convened by local authorities and ICB</a:t>
              </a:r>
            </a:p>
            <a:p>
              <a:endParaRPr lang="en-GB" sz="400">
                <a:latin typeface="Arial" panose="020B0604020202020204" pitchFamily="34" charset="0"/>
                <a:cs typeface="Arial" panose="020B0604020202020204" pitchFamily="34" charset="0"/>
              </a:endParaRPr>
            </a:p>
            <a:p>
              <a:r>
                <a:rPr lang="en-US" sz="1050">
                  <a:latin typeface="Arial" panose="020B0604020202020204" pitchFamily="34" charset="0"/>
                  <a:cs typeface="Arial" panose="020B0604020202020204" pitchFamily="34" charset="0"/>
                </a:rPr>
                <a:t>Agrees integrated care strategy for Lancashire and South Cumbria </a:t>
              </a:r>
            </a:p>
            <a:p>
              <a:endParaRPr lang="en-US" sz="400">
                <a:latin typeface="Arial" panose="020B0604020202020204" pitchFamily="34" charset="0"/>
                <a:cs typeface="Arial" panose="020B0604020202020204" pitchFamily="34" charset="0"/>
              </a:endParaRPr>
            </a:p>
            <a:p>
              <a:r>
                <a:rPr lang="en-US" sz="1050">
                  <a:latin typeface="Arial" panose="020B0604020202020204" pitchFamily="34" charset="0"/>
                  <a:cs typeface="Arial" panose="020B0604020202020204" pitchFamily="34" charset="0"/>
                </a:rPr>
                <a:t>Complements place-based working and partnerships, developing relationships and tackling issues that are better addressed on a bigger area</a:t>
              </a:r>
            </a:p>
            <a:p>
              <a:endParaRPr lang="en-US" sz="400">
                <a:latin typeface="Arial" panose="020B0604020202020204" pitchFamily="34" charset="0"/>
                <a:cs typeface="Arial" panose="020B0604020202020204" pitchFamily="34" charset="0"/>
              </a:endParaRPr>
            </a:p>
            <a:p>
              <a:r>
                <a:rPr lang="en-US" sz="1050">
                  <a:latin typeface="Arial" panose="020B0604020202020204" pitchFamily="34" charset="0"/>
                  <a:cs typeface="Arial" panose="020B0604020202020204" pitchFamily="34" charset="0"/>
                </a:rPr>
                <a:t>Includes wide range of stakeholders</a:t>
              </a:r>
              <a:endParaRPr lang="en-GB" sz="1050">
                <a:latin typeface="Arial" panose="020B0604020202020204" pitchFamily="34" charset="0"/>
                <a:cs typeface="Arial" panose="020B0604020202020204" pitchFamily="34" charset="0"/>
              </a:endParaRPr>
            </a:p>
            <a:p>
              <a:pPr algn="ctr"/>
              <a:endParaRPr lang="en-GB" sz="1050">
                <a:latin typeface="Arial" panose="020B0604020202020204" pitchFamily="34" charset="0"/>
                <a:cs typeface="Arial" panose="020B0604020202020204" pitchFamily="34" charset="0"/>
              </a:endParaRPr>
            </a:p>
            <a:p>
              <a:pPr algn="ctr"/>
              <a:endParaRPr lang="en-GB" sz="1050">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39050563-EB6E-47E4-87A1-A5C0FCB16336}"/>
                </a:ext>
              </a:extLst>
            </p:cNvPr>
            <p:cNvSpPr/>
            <p:nvPr/>
          </p:nvSpPr>
          <p:spPr>
            <a:xfrm>
              <a:off x="5981788" y="854232"/>
              <a:ext cx="6760427" cy="2296825"/>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100" b="1">
                  <a:latin typeface="Arial" panose="020B0604020202020204" pitchFamily="34" charset="0"/>
                  <a:cs typeface="Arial" panose="020B0604020202020204" pitchFamily="34" charset="0"/>
                </a:rPr>
                <a:t>Lancashire and South Cumbria Integrated Care Board</a:t>
              </a:r>
            </a:p>
            <a:p>
              <a:pPr algn="ctr"/>
              <a:endParaRPr lang="en-GB" sz="400">
                <a:latin typeface="Arial" panose="020B0604020202020204" pitchFamily="34" charset="0"/>
                <a:cs typeface="Arial" panose="020B0604020202020204" pitchFamily="34" charset="0"/>
              </a:endParaRPr>
            </a:p>
            <a:p>
              <a:r>
                <a:rPr lang="en-GB" sz="1050">
                  <a:latin typeface="Arial" panose="020B0604020202020204" pitchFamily="34" charset="0"/>
                  <a:cs typeface="Arial" panose="020B0604020202020204" pitchFamily="34" charset="0"/>
                </a:rPr>
                <a:t>Develop a plan to meet the health and healthcare needs of the population, allocate resources to deliver the plan, and arrange for the provision of health services in line with the allocated resources</a:t>
              </a:r>
            </a:p>
            <a:p>
              <a:endParaRPr lang="en-GB" sz="400">
                <a:latin typeface="Arial" panose="020B0604020202020204" pitchFamily="34" charset="0"/>
                <a:cs typeface="Arial" panose="020B0604020202020204" pitchFamily="34" charset="0"/>
              </a:endParaRPr>
            </a:p>
            <a:p>
              <a:r>
                <a:rPr lang="en-GB" sz="1050">
                  <a:latin typeface="Arial" panose="020B0604020202020204" pitchFamily="34" charset="0"/>
                  <a:cs typeface="Arial" panose="020B0604020202020204" pitchFamily="34" charset="0"/>
                </a:rPr>
                <a:t>Lead the system implementation of people priorities, data and digital, and estates</a:t>
              </a:r>
            </a:p>
            <a:p>
              <a:endParaRPr lang="en-GB" sz="400">
                <a:latin typeface="Arial" panose="020B0604020202020204" pitchFamily="34" charset="0"/>
                <a:cs typeface="Arial" panose="020B0604020202020204" pitchFamily="34" charset="0"/>
              </a:endParaRPr>
            </a:p>
            <a:p>
              <a:r>
                <a:rPr lang="en-GB" sz="1050">
                  <a:latin typeface="Arial" panose="020B0604020202020204" pitchFamily="34" charset="0"/>
                  <a:cs typeface="Arial" panose="020B0604020202020204" pitchFamily="34" charset="0"/>
                </a:rPr>
                <a:t>Use data and digital capabilities to understand local priorities, track delivery, monitor and address unwarranted variation and health inequalities, and drive continuous improvement</a:t>
              </a:r>
            </a:p>
            <a:p>
              <a:endParaRPr lang="en-GB" sz="400">
                <a:latin typeface="Arial" panose="020B0604020202020204" pitchFamily="34" charset="0"/>
                <a:cs typeface="Arial" panose="020B0604020202020204" pitchFamily="34" charset="0"/>
              </a:endParaRPr>
            </a:p>
            <a:p>
              <a:r>
                <a:rPr lang="en-GB" sz="1050">
                  <a:latin typeface="Arial" panose="020B0604020202020204" pitchFamily="34" charset="0"/>
                  <a:cs typeface="Arial" panose="020B0604020202020204" pitchFamily="34" charset="0"/>
                </a:rPr>
                <a:t>Ensure the NHS plays its full part in socioeconomic development and environmental sustainability</a:t>
              </a:r>
            </a:p>
            <a:p>
              <a:endParaRPr lang="en-GB" sz="400">
                <a:latin typeface="Arial" panose="020B0604020202020204" pitchFamily="34" charset="0"/>
                <a:cs typeface="Arial" panose="020B0604020202020204" pitchFamily="34" charset="0"/>
              </a:endParaRPr>
            </a:p>
            <a:p>
              <a:r>
                <a:rPr lang="en-GB" sz="1050">
                  <a:latin typeface="Arial" panose="020B0604020202020204" pitchFamily="34" charset="0"/>
                  <a:cs typeface="Arial" panose="020B0604020202020204" pitchFamily="34" charset="0"/>
                </a:rPr>
                <a:t>Plan for, respond to, and lead recovery from incidents</a:t>
              </a:r>
            </a:p>
            <a:p>
              <a:endParaRPr lang="en-GB" sz="400">
                <a:latin typeface="Arial" panose="020B0604020202020204" pitchFamily="34" charset="0"/>
                <a:cs typeface="Arial" panose="020B0604020202020204" pitchFamily="34" charset="0"/>
              </a:endParaRPr>
            </a:p>
            <a:p>
              <a:r>
                <a:rPr lang="en-GB" sz="1050">
                  <a:latin typeface="Arial" panose="020B0604020202020204" pitchFamily="34" charset="0"/>
                  <a:cs typeface="Arial" panose="020B0604020202020204" pitchFamily="34" charset="0"/>
                </a:rPr>
                <a:t>Manage functions delegated from NHS England and NHS Improvement</a:t>
              </a:r>
            </a:p>
            <a:p>
              <a:endParaRPr lang="en-GB" sz="400">
                <a:latin typeface="Arial" panose="020B0604020202020204" pitchFamily="34" charset="0"/>
                <a:cs typeface="Arial" panose="020B0604020202020204" pitchFamily="34" charset="0"/>
              </a:endParaRPr>
            </a:p>
            <a:p>
              <a:r>
                <a:rPr lang="en-GB" sz="1050">
                  <a:latin typeface="Arial" panose="020B0604020202020204" pitchFamily="34" charset="0"/>
                  <a:cs typeface="Arial" panose="020B0604020202020204" pitchFamily="34" charset="0"/>
                </a:rPr>
                <a:t>Establish governance arrangements to support accountability for whole-system delivery and performance</a:t>
              </a:r>
            </a:p>
            <a:p>
              <a:endParaRPr lang="en-GB" sz="1050">
                <a:latin typeface="Arial" panose="020B0604020202020204" pitchFamily="34" charset="0"/>
                <a:cs typeface="Arial" panose="020B0604020202020204" pitchFamily="34" charset="0"/>
              </a:endParaRPr>
            </a:p>
            <a:p>
              <a:pPr algn="ctr"/>
              <a:endParaRPr lang="en-GB" sz="1100" b="1">
                <a:latin typeface="Arial" panose="020B0604020202020204" pitchFamily="34" charset="0"/>
                <a:cs typeface="Arial" panose="020B0604020202020204" pitchFamily="34" charset="0"/>
              </a:endParaRPr>
            </a:p>
          </p:txBody>
        </p:sp>
        <p:sp>
          <p:nvSpPr>
            <p:cNvPr id="8" name="Rectangle: Rounded Corners 7">
              <a:extLst>
                <a:ext uri="{FF2B5EF4-FFF2-40B4-BE49-F238E27FC236}">
                  <a16:creationId xmlns:a16="http://schemas.microsoft.com/office/drawing/2014/main" id="{7E5A499E-D1EC-48A2-AFA9-4416C681351B}"/>
                </a:ext>
              </a:extLst>
            </p:cNvPr>
            <p:cNvSpPr/>
            <p:nvPr/>
          </p:nvSpPr>
          <p:spPr>
            <a:xfrm>
              <a:off x="64984" y="604409"/>
              <a:ext cx="1849922" cy="2216384"/>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100" b="1">
                  <a:latin typeface="Arial" panose="020B0604020202020204" pitchFamily="34" charset="0"/>
                  <a:cs typeface="Arial" panose="020B0604020202020204" pitchFamily="34" charset="0"/>
                </a:rPr>
                <a:t>Health and</a:t>
              </a:r>
            </a:p>
            <a:p>
              <a:pPr algn="ctr"/>
              <a:r>
                <a:rPr lang="en-GB" sz="1100" b="1">
                  <a:latin typeface="Arial" panose="020B0604020202020204" pitchFamily="34" charset="0"/>
                  <a:cs typeface="Arial" panose="020B0604020202020204" pitchFamily="34" charset="0"/>
                </a:rPr>
                <a:t>Wellbeing Boards</a:t>
              </a:r>
            </a:p>
            <a:p>
              <a:pPr algn="ctr"/>
              <a:endParaRPr lang="en-GB" sz="400">
                <a:latin typeface="Arial" panose="020B0604020202020204" pitchFamily="34" charset="0"/>
                <a:cs typeface="Arial" panose="020B0604020202020204" pitchFamily="34" charset="0"/>
              </a:endParaRPr>
            </a:p>
            <a:p>
              <a:pPr algn="ctr"/>
              <a:r>
                <a:rPr lang="en-GB" sz="1050">
                  <a:latin typeface="Arial" panose="020B0604020202020204" pitchFamily="34" charset="0"/>
                  <a:cs typeface="Arial" panose="020B0604020202020204" pitchFamily="34" charset="0"/>
                </a:rPr>
                <a:t>Blackburn with Darwen</a:t>
              </a:r>
            </a:p>
            <a:p>
              <a:pPr algn="ctr"/>
              <a:r>
                <a:rPr lang="en-GB" sz="1050">
                  <a:latin typeface="Arial" panose="020B0604020202020204" pitchFamily="34" charset="0"/>
                  <a:cs typeface="Arial" panose="020B0604020202020204" pitchFamily="34" charset="0"/>
                </a:rPr>
                <a:t>Blackpool</a:t>
              </a:r>
            </a:p>
            <a:p>
              <a:pPr algn="ctr"/>
              <a:r>
                <a:rPr lang="en-GB" sz="1050">
                  <a:latin typeface="Arial" panose="020B0604020202020204" pitchFamily="34" charset="0"/>
                  <a:cs typeface="Arial" panose="020B0604020202020204" pitchFamily="34" charset="0"/>
                </a:rPr>
                <a:t>Lancashire</a:t>
              </a:r>
            </a:p>
            <a:p>
              <a:pPr algn="ctr"/>
              <a:r>
                <a:rPr lang="en-GB" sz="1050">
                  <a:latin typeface="Arial" panose="020B0604020202020204" pitchFamily="34" charset="0"/>
                  <a:cs typeface="Arial" panose="020B0604020202020204" pitchFamily="34" charset="0"/>
                </a:rPr>
                <a:t>Cumberland</a:t>
              </a:r>
            </a:p>
            <a:p>
              <a:pPr algn="ctr"/>
              <a:r>
                <a:rPr lang="en-GB" sz="1050">
                  <a:latin typeface="Arial" panose="020B0604020202020204" pitchFamily="34" charset="0"/>
                  <a:cs typeface="Arial" panose="020B0604020202020204" pitchFamily="34" charset="0"/>
                </a:rPr>
                <a:t>Westmorland &amp; Furness</a:t>
              </a:r>
            </a:p>
            <a:p>
              <a:pPr algn="ctr"/>
              <a:r>
                <a:rPr lang="en-GB" sz="1050">
                  <a:latin typeface="Arial" panose="020B0604020202020204" pitchFamily="34" charset="0"/>
                  <a:cs typeface="Arial" panose="020B0604020202020204" pitchFamily="34" charset="0"/>
                </a:rPr>
                <a:t>North Yorkshire</a:t>
              </a:r>
            </a:p>
            <a:p>
              <a:pPr algn="ctr"/>
              <a:endParaRPr lang="en-GB" sz="400">
                <a:latin typeface="Arial" panose="020B0604020202020204" pitchFamily="34" charset="0"/>
                <a:cs typeface="Arial" panose="020B0604020202020204" pitchFamily="34" charset="0"/>
              </a:endParaRPr>
            </a:p>
            <a:p>
              <a:r>
                <a:rPr lang="en-GB" sz="1050">
                  <a:latin typeface="Arial" panose="020B0604020202020204" pitchFamily="34" charset="0"/>
                  <a:cs typeface="Arial" panose="020B0604020202020204" pitchFamily="34" charset="0"/>
                </a:rPr>
                <a:t>Agree the health and wellbeing strategy for each area</a:t>
              </a:r>
            </a:p>
          </p:txBody>
        </p:sp>
        <p:sp>
          <p:nvSpPr>
            <p:cNvPr id="13" name="Rectangle: Rounded Corners 12">
              <a:extLst>
                <a:ext uri="{FF2B5EF4-FFF2-40B4-BE49-F238E27FC236}">
                  <a16:creationId xmlns:a16="http://schemas.microsoft.com/office/drawing/2014/main" id="{73DC564D-85AB-41C2-8F56-F9ADC643CD69}"/>
                </a:ext>
              </a:extLst>
            </p:cNvPr>
            <p:cNvSpPr/>
            <p:nvPr/>
          </p:nvSpPr>
          <p:spPr>
            <a:xfrm>
              <a:off x="9403742" y="3954098"/>
              <a:ext cx="3046494" cy="1325298"/>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100" b="1">
                  <a:latin typeface="Arial" panose="020B0604020202020204" pitchFamily="34" charset="0"/>
                  <a:cs typeface="Arial" panose="020B0604020202020204" pitchFamily="34" charset="0"/>
                </a:rPr>
                <a:t>Audit Committee</a:t>
              </a:r>
            </a:p>
            <a:p>
              <a:endParaRPr lang="en-GB" sz="400">
                <a:effectLst/>
                <a:latin typeface="Arial" panose="020B0604020202020204" pitchFamily="34" charset="0"/>
                <a:ea typeface="MS Gothic" panose="020B0609070205080204" pitchFamily="49" charset="-128"/>
                <a:cs typeface="Times New Roman" panose="02020603050405020304" pitchFamily="18" charset="0"/>
              </a:endParaRPr>
            </a:p>
            <a:p>
              <a:r>
                <a:rPr lang="en-GB" sz="1050">
                  <a:effectLst/>
                  <a:latin typeface="Arial" panose="020B0604020202020204" pitchFamily="34" charset="0"/>
                  <a:ea typeface="MS Gothic" panose="020B0609070205080204" pitchFamily="49" charset="-128"/>
                  <a:cs typeface="Times New Roman" panose="02020603050405020304" pitchFamily="18" charset="0"/>
                </a:rPr>
                <a:t>Independent and objective view of ICB’s compliance with statutory responsibilities.</a:t>
              </a:r>
            </a:p>
            <a:p>
              <a:endParaRPr lang="en-GB" sz="400">
                <a:effectLst/>
                <a:latin typeface="Arial" panose="020B0604020202020204" pitchFamily="34" charset="0"/>
                <a:ea typeface="MS Gothic" panose="020B0609070205080204" pitchFamily="49" charset="-128"/>
                <a:cs typeface="Times New Roman" panose="02020603050405020304" pitchFamily="18" charset="0"/>
              </a:endParaRPr>
            </a:p>
            <a:p>
              <a:r>
                <a:rPr lang="en-GB" sz="1050">
                  <a:effectLst/>
                  <a:latin typeface="Arial" panose="020B0604020202020204" pitchFamily="34" charset="0"/>
                  <a:ea typeface="MS Gothic" panose="020B0609070205080204" pitchFamily="49" charset="-128"/>
                  <a:cs typeface="Times New Roman" panose="02020603050405020304" pitchFamily="18" charset="0"/>
                </a:rPr>
                <a:t>Responsible for arranging appropriate internal and external audit</a:t>
              </a:r>
              <a:endParaRPr lang="en-GB" sz="1050" b="1">
                <a:latin typeface="Arial" panose="020B0604020202020204" pitchFamily="34" charset="0"/>
                <a:cs typeface="Arial" panose="020B0604020202020204" pitchFamily="34" charset="0"/>
              </a:endParaRPr>
            </a:p>
          </p:txBody>
        </p:sp>
        <p:sp>
          <p:nvSpPr>
            <p:cNvPr id="14" name="Rectangle: Rounded Corners 13">
              <a:extLst>
                <a:ext uri="{FF2B5EF4-FFF2-40B4-BE49-F238E27FC236}">
                  <a16:creationId xmlns:a16="http://schemas.microsoft.com/office/drawing/2014/main" id="{BF333ED9-F6D6-4016-A7FA-CB7D19D3AA4B}"/>
                </a:ext>
              </a:extLst>
            </p:cNvPr>
            <p:cNvSpPr/>
            <p:nvPr/>
          </p:nvSpPr>
          <p:spPr>
            <a:xfrm>
              <a:off x="9403358" y="5330431"/>
              <a:ext cx="3080679" cy="1425952"/>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100" b="1">
                  <a:latin typeface="Arial" panose="020B0604020202020204" pitchFamily="34" charset="0"/>
                  <a:cs typeface="Arial" panose="020B0604020202020204" pitchFamily="34" charset="0"/>
                </a:rPr>
                <a:t>Remuneration Committee</a:t>
              </a:r>
            </a:p>
            <a:p>
              <a:pPr algn="ctr"/>
              <a:endParaRPr lang="en-GB" sz="400">
                <a:effectLst/>
                <a:latin typeface="Arial" panose="020B0604020202020204" pitchFamily="34" charset="0"/>
                <a:ea typeface="MS Gothic" panose="020B0609070205080204" pitchFamily="49" charset="-128"/>
                <a:cs typeface="Times New Roman" panose="02020603050405020304" pitchFamily="18" charset="0"/>
              </a:endParaRPr>
            </a:p>
            <a:p>
              <a:r>
                <a:rPr lang="en-GB" sz="1050">
                  <a:latin typeface="Arial" panose="020B0604020202020204" pitchFamily="34" charset="0"/>
                  <a:ea typeface="MS Gothic" panose="020B0609070205080204" pitchFamily="49" charset="-128"/>
                  <a:cs typeface="Times New Roman" panose="02020603050405020304" pitchFamily="18" charset="0"/>
                </a:rPr>
                <a:t>Responsible for </a:t>
              </a:r>
              <a:r>
                <a:rPr lang="en-GB" sz="1050">
                  <a:effectLst/>
                  <a:latin typeface="Arial" panose="020B0604020202020204" pitchFamily="34" charset="0"/>
                  <a:ea typeface="MS Gothic" panose="020B0609070205080204" pitchFamily="49" charset="-128"/>
                  <a:cs typeface="Times New Roman" panose="02020603050405020304" pitchFamily="18" charset="0"/>
                </a:rPr>
                <a:t>matters relating to remuneration, fees and other allowances (including pension schemes) for employees and other individuals who provide services to the ICB</a:t>
              </a:r>
              <a:endParaRPr lang="en-GB" sz="1050" b="1">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A7A87902-2C7D-4FE4-8DB9-4BA29981DEEE}"/>
                </a:ext>
              </a:extLst>
            </p:cNvPr>
            <p:cNvSpPr txBox="1"/>
            <p:nvPr/>
          </p:nvSpPr>
          <p:spPr>
            <a:xfrm>
              <a:off x="9400650" y="3680474"/>
              <a:ext cx="2955599" cy="276999"/>
            </a:xfrm>
            <a:prstGeom prst="rect">
              <a:avLst/>
            </a:prstGeom>
            <a:noFill/>
          </p:spPr>
          <p:txBody>
            <a:bodyPr wrap="square" rtlCol="0">
              <a:spAutoFit/>
            </a:bodyPr>
            <a:lstStyle/>
            <a:p>
              <a:pPr algn="ctr"/>
              <a:r>
                <a:rPr lang="en-GB" sz="1200" b="1">
                  <a:solidFill>
                    <a:schemeClr val="accent2">
                      <a:lumMod val="75000"/>
                    </a:schemeClr>
                  </a:solidFill>
                  <a:latin typeface="Arial" panose="020B0604020202020204" pitchFamily="34" charset="0"/>
                  <a:cs typeface="Arial" panose="020B0604020202020204" pitchFamily="34" charset="0"/>
                </a:rPr>
                <a:t>Statutory committees of the ICB</a:t>
              </a:r>
            </a:p>
          </p:txBody>
        </p:sp>
        <p:sp>
          <p:nvSpPr>
            <p:cNvPr id="18" name="Rectangle: Rounded Corners 17">
              <a:extLst>
                <a:ext uri="{FF2B5EF4-FFF2-40B4-BE49-F238E27FC236}">
                  <a16:creationId xmlns:a16="http://schemas.microsoft.com/office/drawing/2014/main" id="{C506D7A7-7227-4F54-91EF-2C670A7CCA91}"/>
                </a:ext>
              </a:extLst>
            </p:cNvPr>
            <p:cNvSpPr/>
            <p:nvPr/>
          </p:nvSpPr>
          <p:spPr>
            <a:xfrm>
              <a:off x="2846725" y="3897675"/>
              <a:ext cx="6289267" cy="1374502"/>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100" b="1">
                  <a:latin typeface="Arial" panose="020B0604020202020204" pitchFamily="34" charset="0"/>
                  <a:cs typeface="Arial" panose="020B0604020202020204" pitchFamily="34" charset="0"/>
                </a:rPr>
                <a:t>Quality and Outcomes Committee</a:t>
              </a:r>
            </a:p>
            <a:p>
              <a:pPr algn="ctr"/>
              <a:endParaRPr lang="en-GB" sz="400" b="1">
                <a:latin typeface="Arial" panose="020B0604020202020204" pitchFamily="34" charset="0"/>
                <a:cs typeface="Arial" panose="020B0604020202020204" pitchFamily="34" charset="0"/>
              </a:endParaRPr>
            </a:p>
            <a:p>
              <a:r>
                <a:rPr lang="en-US" sz="1050">
                  <a:solidFill>
                    <a:schemeClr val="bg1"/>
                  </a:solidFill>
                  <a:latin typeface="Arial" panose="020B0604020202020204" pitchFamily="34" charset="0"/>
                </a:rPr>
                <a:t>Provide assurance that the ICB </a:t>
              </a:r>
              <a:r>
                <a:rPr lang="en-US" sz="1050" b="0" i="0">
                  <a:solidFill>
                    <a:schemeClr val="bg1"/>
                  </a:solidFill>
                  <a:effectLst/>
                  <a:latin typeface="Arial" panose="020B0604020202020204" pitchFamily="34" charset="0"/>
                </a:rPr>
                <a:t>is delivering its functions and meeting its statutory requirements with regard to continuous quality improvements.</a:t>
              </a:r>
              <a:endParaRPr lang="en-GB" sz="1050">
                <a:solidFill>
                  <a:schemeClr val="bg1"/>
                </a:solidFill>
                <a:latin typeface="Arial" panose="020B0604020202020204" pitchFamily="34" charset="0"/>
                <a:cs typeface="Arial" panose="020B0604020202020204" pitchFamily="34" charset="0"/>
              </a:endParaRPr>
            </a:p>
            <a:p>
              <a:pPr algn="ctr"/>
              <a:endParaRPr lang="en-GB" sz="1100" b="1">
                <a:latin typeface="Arial" panose="020B0604020202020204" pitchFamily="34" charset="0"/>
                <a:cs typeface="Arial" panose="020B0604020202020204" pitchFamily="34" charset="0"/>
              </a:endParaRPr>
            </a:p>
            <a:p>
              <a:pPr algn="just" rtl="0" fontAlgn="base"/>
              <a:r>
                <a:rPr lang="en-US" sz="1050" err="1">
                  <a:solidFill>
                    <a:schemeClr val="bg1"/>
                  </a:solidFill>
                  <a:latin typeface="Arial" panose="020B0604020202020204" pitchFamily="34" charset="0"/>
                  <a:cs typeface="Arial" panose="020B0604020202020204" pitchFamily="34" charset="0"/>
                </a:rPr>
                <a:t>Scrutinise</a:t>
              </a:r>
              <a:r>
                <a:rPr lang="en-US" sz="1050" b="0" i="0">
                  <a:solidFill>
                    <a:schemeClr val="bg1"/>
                  </a:solidFill>
                  <a:effectLst/>
                  <a:latin typeface="Arial" panose="020B0604020202020204" pitchFamily="34" charset="0"/>
                  <a:cs typeface="Arial" panose="020B0604020202020204" pitchFamily="34" charset="0"/>
                </a:rPr>
                <a:t> ICB performance against mandated national and regional metrics as well as locally agreed indicators and metric that ensure the ICB is meeting its defined objectives insofar as they relate to quality and safety, access to services and patient experience.  </a:t>
              </a:r>
            </a:p>
            <a:p>
              <a:pPr algn="just" rtl="0" fontAlgn="base">
                <a:lnSpc>
                  <a:spcPts val="1639"/>
                </a:lnSpc>
              </a:pPr>
              <a:r>
                <a:rPr lang="en-US" sz="1800" b="0" i="0">
                  <a:solidFill>
                    <a:srgbClr val="000000"/>
                  </a:solidFill>
                  <a:effectLst/>
                  <a:latin typeface="Arial" panose="020B0604020202020204" pitchFamily="34" charset="0"/>
                </a:rPr>
                <a:t> </a:t>
              </a:r>
              <a:endParaRPr lang="en-US" sz="1100" b="0" i="0">
                <a:solidFill>
                  <a:srgbClr val="000000"/>
                </a:solidFill>
                <a:effectLst/>
                <a:latin typeface="Segoe UI" panose="020B0502040204020203" pitchFamily="34" charset="0"/>
              </a:endParaRPr>
            </a:p>
            <a:p>
              <a:pPr algn="ctr"/>
              <a:endParaRPr lang="en-GB" sz="1100" b="1">
                <a:latin typeface="Arial" panose="020B0604020202020204" pitchFamily="34" charset="0"/>
                <a:cs typeface="Arial" panose="020B0604020202020204" pitchFamily="34" charset="0"/>
              </a:endParaRPr>
            </a:p>
            <a:p>
              <a:pPr algn="ctr"/>
              <a:endParaRPr lang="en-GB" sz="1100" b="1">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EC1C9A90-5476-43EE-82E0-8880C205D917}"/>
                </a:ext>
              </a:extLst>
            </p:cNvPr>
            <p:cNvSpPr txBox="1"/>
            <p:nvPr/>
          </p:nvSpPr>
          <p:spPr>
            <a:xfrm>
              <a:off x="2896301" y="3637871"/>
              <a:ext cx="6111441" cy="274577"/>
            </a:xfrm>
            <a:prstGeom prst="rect">
              <a:avLst/>
            </a:prstGeom>
            <a:noFill/>
          </p:spPr>
          <p:txBody>
            <a:bodyPr wrap="square" rtlCol="0">
              <a:spAutoFit/>
            </a:bodyPr>
            <a:lstStyle/>
            <a:p>
              <a:pPr algn="ctr"/>
              <a:r>
                <a:rPr lang="en-GB" sz="1200" b="1">
                  <a:solidFill>
                    <a:srgbClr val="0070C0"/>
                  </a:solidFill>
                  <a:latin typeface="Arial" panose="020B0604020202020204" pitchFamily="34" charset="0"/>
                  <a:cs typeface="Arial" panose="020B0604020202020204" pitchFamily="34" charset="0"/>
                </a:rPr>
                <a:t>Locally determined committees of the ICB</a:t>
              </a:r>
            </a:p>
          </p:txBody>
        </p:sp>
        <p:sp>
          <p:nvSpPr>
            <p:cNvPr id="21" name="Rectangle: Rounded Corners 20">
              <a:extLst>
                <a:ext uri="{FF2B5EF4-FFF2-40B4-BE49-F238E27FC236}">
                  <a16:creationId xmlns:a16="http://schemas.microsoft.com/office/drawing/2014/main" id="{FB4477FB-E9E5-4F9F-8FD9-A40D639AB7F3}"/>
                </a:ext>
              </a:extLst>
            </p:cNvPr>
            <p:cNvSpPr/>
            <p:nvPr/>
          </p:nvSpPr>
          <p:spPr>
            <a:xfrm>
              <a:off x="2822603" y="7232997"/>
              <a:ext cx="4489899" cy="1872637"/>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GB" sz="1100" b="1">
                  <a:latin typeface="Arial"/>
                  <a:cs typeface="Arial"/>
                </a:rPr>
                <a:t>People and Culture Committee</a:t>
              </a:r>
              <a:endParaRPr lang="en-GB" sz="1100" b="1">
                <a:latin typeface="Arial" panose="020B0604020202020204" pitchFamily="34" charset="0"/>
                <a:cs typeface="Arial" panose="020B0604020202020204" pitchFamily="34" charset="0"/>
              </a:endParaRPr>
            </a:p>
            <a:p>
              <a:pPr algn="ctr"/>
              <a:endParaRPr lang="en-GB" sz="400" b="1">
                <a:latin typeface="Arial" panose="020B0604020202020204" pitchFamily="34" charset="0"/>
                <a:cs typeface="Arial" panose="020B0604020202020204" pitchFamily="34" charset="0"/>
              </a:endParaRPr>
            </a:p>
            <a:p>
              <a:r>
                <a:rPr lang="en-GB" sz="1050">
                  <a:latin typeface="Arial" panose="020B0604020202020204" pitchFamily="34" charset="0"/>
                  <a:cs typeface="Arial" panose="020B0604020202020204" pitchFamily="34" charset="0"/>
                </a:rPr>
                <a:t>Provide assurance that people functions and responsibilities are delivered by the ICB as an employer, and that the ICB is working collaboratively with other partners across the system.</a:t>
              </a:r>
            </a:p>
            <a:p>
              <a:r>
                <a:rPr lang="en-GB" sz="1050">
                  <a:latin typeface="Arial" panose="020B0604020202020204" pitchFamily="34" charset="0"/>
                  <a:cs typeface="Arial" panose="020B0604020202020204" pitchFamily="34" charset="0"/>
                </a:rPr>
                <a:t>Ensure that the ten people functions and the strategic priorities in the NHS People Plan are delivered. </a:t>
              </a:r>
            </a:p>
            <a:p>
              <a:r>
                <a:rPr lang="en-US" sz="1050">
                  <a:latin typeface="Arial" panose="020B0604020202020204" pitchFamily="34" charset="0"/>
                  <a:ea typeface="Calibri" panose="020F0502020204030204" pitchFamily="34" charset="0"/>
                </a:rPr>
                <a:t>S</a:t>
              </a:r>
              <a:r>
                <a:rPr lang="en-US" sz="1050">
                  <a:effectLst/>
                  <a:latin typeface="Arial" panose="020B0604020202020204" pitchFamily="34" charset="0"/>
                  <a:ea typeface="Calibri" panose="020F0502020204030204" pitchFamily="34" charset="0"/>
                </a:rPr>
                <a:t>eek assurance on arrangements for ensuring promotion of research as an essential function for continuous improvement and </a:t>
              </a:r>
              <a:r>
                <a:rPr lang="en-GB" sz="1050">
                  <a:effectLst/>
                  <a:latin typeface="Arial" panose="020B0604020202020204" pitchFamily="34" charset="0"/>
                  <a:ea typeface="Calibri" panose="020F0502020204030204" pitchFamily="34" charset="0"/>
                </a:rPr>
                <a:t>oversee and monitor delivery of the work of the Research and Innovation Collaborative.</a:t>
              </a:r>
              <a:endParaRPr lang="en-GB" sz="1050">
                <a:latin typeface="Arial" panose="020B0604020202020204" pitchFamily="34" charset="0"/>
                <a:cs typeface="Arial" panose="020B0604020202020204" pitchFamily="34" charset="0"/>
              </a:endParaRPr>
            </a:p>
          </p:txBody>
        </p:sp>
        <p:sp>
          <p:nvSpPr>
            <p:cNvPr id="2" name="Rectangle: Rounded Corners 1">
              <a:extLst>
                <a:ext uri="{FF2B5EF4-FFF2-40B4-BE49-F238E27FC236}">
                  <a16:creationId xmlns:a16="http://schemas.microsoft.com/office/drawing/2014/main" id="{A6AB875D-E929-4BFE-96D5-C4E87D19F7D6}"/>
                </a:ext>
              </a:extLst>
            </p:cNvPr>
            <p:cNvSpPr/>
            <p:nvPr/>
          </p:nvSpPr>
          <p:spPr>
            <a:xfrm>
              <a:off x="62134" y="4057158"/>
              <a:ext cx="2090918" cy="1279219"/>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100" b="1">
                  <a:latin typeface="Arial" panose="020B0604020202020204" pitchFamily="34" charset="0"/>
                  <a:cs typeface="Arial" panose="020B0604020202020204" pitchFamily="34" charset="0"/>
                </a:rPr>
                <a:t>Place Based Partnerships</a:t>
              </a:r>
            </a:p>
            <a:p>
              <a:pPr algn="ctr"/>
              <a:endParaRPr lang="en-GB" sz="400">
                <a:latin typeface="Arial" panose="020B0604020202020204" pitchFamily="34" charset="0"/>
                <a:cs typeface="Arial" panose="020B0604020202020204" pitchFamily="34" charset="0"/>
              </a:endParaRPr>
            </a:p>
            <a:p>
              <a:pPr algn="ctr"/>
              <a:r>
                <a:rPr lang="en-GB" sz="1050">
                  <a:latin typeface="Arial" panose="020B0604020202020204" pitchFamily="34" charset="0"/>
                  <a:cs typeface="Arial" panose="020B0604020202020204" pitchFamily="34" charset="0"/>
                </a:rPr>
                <a:t>Multi-stakeholder partnerships delivering integrated health and care within each place</a:t>
              </a:r>
              <a:endParaRPr lang="en-GB" sz="100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45185D07-861F-42E4-B8AE-ABF22279D50E}"/>
                </a:ext>
              </a:extLst>
            </p:cNvPr>
            <p:cNvSpPr txBox="1"/>
            <p:nvPr/>
          </p:nvSpPr>
          <p:spPr>
            <a:xfrm>
              <a:off x="57592" y="277513"/>
              <a:ext cx="1815738" cy="276999"/>
            </a:xfrm>
            <a:prstGeom prst="rect">
              <a:avLst/>
            </a:prstGeom>
            <a:noFill/>
          </p:spPr>
          <p:txBody>
            <a:bodyPr wrap="square" rtlCol="0">
              <a:spAutoFit/>
            </a:bodyPr>
            <a:lstStyle/>
            <a:p>
              <a:pPr algn="ctr"/>
              <a:r>
                <a:rPr lang="en-GB" sz="1200" b="1">
                  <a:solidFill>
                    <a:schemeClr val="accent6">
                      <a:lumMod val="75000"/>
                    </a:schemeClr>
                  </a:solidFill>
                  <a:latin typeface="Arial" panose="020B0604020202020204" pitchFamily="34" charset="0"/>
                  <a:cs typeface="Arial" panose="020B0604020202020204" pitchFamily="34" charset="0"/>
                </a:rPr>
                <a:t>Local Authorities</a:t>
              </a:r>
            </a:p>
          </p:txBody>
        </p:sp>
        <p:sp>
          <p:nvSpPr>
            <p:cNvPr id="23" name="TextBox 22">
              <a:extLst>
                <a:ext uri="{FF2B5EF4-FFF2-40B4-BE49-F238E27FC236}">
                  <a16:creationId xmlns:a16="http://schemas.microsoft.com/office/drawing/2014/main" id="{5AF40452-6723-4EE7-95F8-B7589BB2E49A}"/>
                </a:ext>
              </a:extLst>
            </p:cNvPr>
            <p:cNvSpPr txBox="1"/>
            <p:nvPr/>
          </p:nvSpPr>
          <p:spPr>
            <a:xfrm>
              <a:off x="2463904" y="285011"/>
              <a:ext cx="3224654" cy="276999"/>
            </a:xfrm>
            <a:prstGeom prst="rect">
              <a:avLst/>
            </a:prstGeom>
            <a:noFill/>
          </p:spPr>
          <p:txBody>
            <a:bodyPr wrap="square" rtlCol="0">
              <a:spAutoFit/>
            </a:bodyPr>
            <a:lstStyle/>
            <a:p>
              <a:pPr algn="ctr"/>
              <a:r>
                <a:rPr lang="en-GB" sz="1200" b="1">
                  <a:solidFill>
                    <a:srgbClr val="7030A0"/>
                  </a:solidFill>
                  <a:latin typeface="Arial" panose="020B0604020202020204" pitchFamily="34" charset="0"/>
                  <a:cs typeface="Arial" panose="020B0604020202020204" pitchFamily="34" charset="0"/>
                </a:rPr>
                <a:t>System partnership</a:t>
              </a:r>
            </a:p>
          </p:txBody>
        </p:sp>
        <p:sp>
          <p:nvSpPr>
            <p:cNvPr id="24" name="TextBox 23">
              <a:extLst>
                <a:ext uri="{FF2B5EF4-FFF2-40B4-BE49-F238E27FC236}">
                  <a16:creationId xmlns:a16="http://schemas.microsoft.com/office/drawing/2014/main" id="{5E6D4BC4-4D4D-4530-A43C-B2796B3233D0}"/>
                </a:ext>
              </a:extLst>
            </p:cNvPr>
            <p:cNvSpPr txBox="1"/>
            <p:nvPr/>
          </p:nvSpPr>
          <p:spPr>
            <a:xfrm>
              <a:off x="147599" y="3766307"/>
              <a:ext cx="1972606" cy="276999"/>
            </a:xfrm>
            <a:prstGeom prst="rect">
              <a:avLst/>
            </a:prstGeom>
            <a:noFill/>
          </p:spPr>
          <p:txBody>
            <a:bodyPr wrap="square" rtlCol="0">
              <a:spAutoFit/>
            </a:bodyPr>
            <a:lstStyle/>
            <a:p>
              <a:pPr algn="ctr"/>
              <a:r>
                <a:rPr lang="en-GB" sz="1200" b="1">
                  <a:solidFill>
                    <a:schemeClr val="bg1">
                      <a:lumMod val="50000"/>
                    </a:schemeClr>
                  </a:solidFill>
                  <a:latin typeface="Arial" panose="020B0604020202020204" pitchFamily="34" charset="0"/>
                  <a:cs typeface="Arial" panose="020B0604020202020204" pitchFamily="34" charset="0"/>
                </a:rPr>
                <a:t>Delivery mechanisms</a:t>
              </a:r>
            </a:p>
          </p:txBody>
        </p:sp>
        <p:sp>
          <p:nvSpPr>
            <p:cNvPr id="27" name="Rectangle: Rounded Corners 26">
              <a:extLst>
                <a:ext uri="{FF2B5EF4-FFF2-40B4-BE49-F238E27FC236}">
                  <a16:creationId xmlns:a16="http://schemas.microsoft.com/office/drawing/2014/main" id="{5EC24295-1F12-489F-97BF-406ECA458F41}"/>
                </a:ext>
              </a:extLst>
            </p:cNvPr>
            <p:cNvSpPr/>
            <p:nvPr/>
          </p:nvSpPr>
          <p:spPr>
            <a:xfrm>
              <a:off x="63471" y="5691168"/>
              <a:ext cx="2056733" cy="1279219"/>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GB" sz="1100" b="1">
                  <a:latin typeface="Arial"/>
                  <a:cs typeface="Arial"/>
                </a:rPr>
                <a:t>Provider Collaborative</a:t>
              </a:r>
              <a:endParaRPr lang="en-GB" sz="1100" b="1">
                <a:latin typeface="Arial" panose="020B0604020202020204" pitchFamily="34" charset="0"/>
                <a:cs typeface="Arial" panose="020B0604020202020204" pitchFamily="34" charset="0"/>
              </a:endParaRPr>
            </a:p>
            <a:p>
              <a:pPr algn="ctr"/>
              <a:endParaRPr lang="en-GB" sz="400" b="1">
                <a:latin typeface="Arial" panose="020B0604020202020204" pitchFamily="34" charset="0"/>
                <a:cs typeface="Arial" panose="020B0604020202020204" pitchFamily="34" charset="0"/>
              </a:endParaRPr>
            </a:p>
            <a:p>
              <a:pPr algn="ctr"/>
              <a:r>
                <a:rPr lang="en-GB" sz="1050">
                  <a:latin typeface="Arial" panose="020B0604020202020204" pitchFamily="34" charset="0"/>
                  <a:cs typeface="Arial" panose="020B0604020202020204" pitchFamily="34" charset="0"/>
                </a:rPr>
                <a:t>Acute, community and </a:t>
              </a:r>
            </a:p>
            <a:p>
              <a:pPr algn="ctr"/>
              <a:r>
                <a:rPr lang="en-GB" sz="1050">
                  <a:latin typeface="Arial" panose="020B0604020202020204" pitchFamily="34" charset="0"/>
                  <a:cs typeface="Arial" panose="020B0604020202020204" pitchFamily="34" charset="0"/>
                </a:rPr>
                <a:t>Mental Health, Learning Disabilities &amp; Autism</a:t>
              </a:r>
            </a:p>
          </p:txBody>
        </p:sp>
        <p:sp>
          <p:nvSpPr>
            <p:cNvPr id="38" name="Rectangle: Rounded Corners 37">
              <a:extLst>
                <a:ext uri="{FF2B5EF4-FFF2-40B4-BE49-F238E27FC236}">
                  <a16:creationId xmlns:a16="http://schemas.microsoft.com/office/drawing/2014/main" id="{E3330BFB-4116-40D2-AE97-7E34939F6A30}"/>
                </a:ext>
              </a:extLst>
            </p:cNvPr>
            <p:cNvSpPr/>
            <p:nvPr/>
          </p:nvSpPr>
          <p:spPr>
            <a:xfrm>
              <a:off x="6607239" y="22738"/>
              <a:ext cx="6134975" cy="304627"/>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100" b="1">
                  <a:latin typeface="Arial" panose="020B0604020202020204" pitchFamily="34" charset="0"/>
                  <a:cs typeface="Arial" panose="020B0604020202020204" pitchFamily="34" charset="0"/>
                </a:rPr>
                <a:t>NHS England</a:t>
              </a:r>
            </a:p>
            <a:p>
              <a:pPr algn="ctr"/>
              <a:endParaRPr lang="en-GB" sz="1100" b="1">
                <a:latin typeface="Arial" panose="020B0604020202020204" pitchFamily="34" charset="0"/>
                <a:cs typeface="Arial" panose="020B0604020202020204" pitchFamily="34" charset="0"/>
              </a:endParaRPr>
            </a:p>
          </p:txBody>
        </p:sp>
        <p:sp>
          <p:nvSpPr>
            <p:cNvPr id="39" name="Arrow: Down 38">
              <a:extLst>
                <a:ext uri="{FF2B5EF4-FFF2-40B4-BE49-F238E27FC236}">
                  <a16:creationId xmlns:a16="http://schemas.microsoft.com/office/drawing/2014/main" id="{D0E5185A-4DB0-4D12-9391-39C2F9FB301A}"/>
                </a:ext>
              </a:extLst>
            </p:cNvPr>
            <p:cNvSpPr/>
            <p:nvPr/>
          </p:nvSpPr>
          <p:spPr>
            <a:xfrm>
              <a:off x="10317055" y="361059"/>
              <a:ext cx="494738" cy="468000"/>
            </a:xfrm>
            <a:prstGeom prst="down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GB" sz="1000">
                <a:latin typeface="Arial" panose="020B0604020202020204" pitchFamily="34" charset="0"/>
                <a:cs typeface="Arial" panose="020B0604020202020204" pitchFamily="34" charset="0"/>
              </a:endParaRPr>
            </a:p>
          </p:txBody>
        </p:sp>
        <p:sp>
          <p:nvSpPr>
            <p:cNvPr id="40" name="Arrow: Up 39">
              <a:extLst>
                <a:ext uri="{FF2B5EF4-FFF2-40B4-BE49-F238E27FC236}">
                  <a16:creationId xmlns:a16="http://schemas.microsoft.com/office/drawing/2014/main" id="{D623DC62-5DC9-49E8-A812-517EF13DDB06}"/>
                </a:ext>
              </a:extLst>
            </p:cNvPr>
            <p:cNvSpPr/>
            <p:nvPr/>
          </p:nvSpPr>
          <p:spPr>
            <a:xfrm>
              <a:off x="8556854" y="340213"/>
              <a:ext cx="504000" cy="468000"/>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GB" sz="1000">
                <a:latin typeface="Arial" panose="020B0604020202020204" pitchFamily="34" charset="0"/>
                <a:cs typeface="Arial" panose="020B0604020202020204" pitchFamily="34" charset="0"/>
              </a:endParaRPr>
            </a:p>
          </p:txBody>
        </p:sp>
        <p:sp>
          <p:nvSpPr>
            <p:cNvPr id="41" name="TextBox 40">
              <a:extLst>
                <a:ext uri="{FF2B5EF4-FFF2-40B4-BE49-F238E27FC236}">
                  <a16:creationId xmlns:a16="http://schemas.microsoft.com/office/drawing/2014/main" id="{5AC7DE9B-4E8E-4F4D-BFA6-DC71624907FB}"/>
                </a:ext>
              </a:extLst>
            </p:cNvPr>
            <p:cNvSpPr txBox="1"/>
            <p:nvPr/>
          </p:nvSpPr>
          <p:spPr>
            <a:xfrm>
              <a:off x="7300653" y="508229"/>
              <a:ext cx="1682645" cy="276999"/>
            </a:xfrm>
            <a:prstGeom prst="rect">
              <a:avLst/>
            </a:prstGeom>
            <a:noFill/>
          </p:spPr>
          <p:txBody>
            <a:bodyPr wrap="square" rtlCol="0">
              <a:spAutoFit/>
            </a:bodyPr>
            <a:lstStyle/>
            <a:p>
              <a:pPr algn="ctr"/>
              <a:r>
                <a:rPr lang="en-GB" sz="1200" b="1">
                  <a:latin typeface="Arial" panose="020B0604020202020204" pitchFamily="34" charset="0"/>
                  <a:cs typeface="Arial" panose="020B0604020202020204" pitchFamily="34" charset="0"/>
                </a:rPr>
                <a:t>Assurance</a:t>
              </a:r>
            </a:p>
          </p:txBody>
        </p:sp>
        <p:sp>
          <p:nvSpPr>
            <p:cNvPr id="42" name="TextBox 41">
              <a:extLst>
                <a:ext uri="{FF2B5EF4-FFF2-40B4-BE49-F238E27FC236}">
                  <a16:creationId xmlns:a16="http://schemas.microsoft.com/office/drawing/2014/main" id="{1160E6D5-7EBC-4682-A273-0A1846F61531}"/>
                </a:ext>
              </a:extLst>
            </p:cNvPr>
            <p:cNvSpPr txBox="1"/>
            <p:nvPr/>
          </p:nvSpPr>
          <p:spPr>
            <a:xfrm>
              <a:off x="10421445" y="534774"/>
              <a:ext cx="1682645" cy="276999"/>
            </a:xfrm>
            <a:prstGeom prst="rect">
              <a:avLst/>
            </a:prstGeom>
            <a:noFill/>
          </p:spPr>
          <p:txBody>
            <a:bodyPr wrap="square" rtlCol="0">
              <a:spAutoFit/>
            </a:bodyPr>
            <a:lstStyle/>
            <a:p>
              <a:pPr algn="ctr"/>
              <a:r>
                <a:rPr lang="en-GB" sz="1200" b="1">
                  <a:latin typeface="Arial" panose="020B0604020202020204" pitchFamily="34" charset="0"/>
                  <a:cs typeface="Arial" panose="020B0604020202020204" pitchFamily="34" charset="0"/>
                </a:rPr>
                <a:t>Delegations</a:t>
              </a:r>
            </a:p>
          </p:txBody>
        </p:sp>
        <p:sp>
          <p:nvSpPr>
            <p:cNvPr id="43" name="Arrow: Down 42">
              <a:extLst>
                <a:ext uri="{FF2B5EF4-FFF2-40B4-BE49-F238E27FC236}">
                  <a16:creationId xmlns:a16="http://schemas.microsoft.com/office/drawing/2014/main" id="{102CBEDD-8B7E-48C7-8371-BC321FBBAAD8}"/>
                </a:ext>
              </a:extLst>
            </p:cNvPr>
            <p:cNvSpPr/>
            <p:nvPr/>
          </p:nvSpPr>
          <p:spPr>
            <a:xfrm>
              <a:off x="9137643" y="3208002"/>
              <a:ext cx="494738" cy="468000"/>
            </a:xfrm>
            <a:prstGeom prst="down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GB" sz="1000">
                <a:latin typeface="Arial" panose="020B0604020202020204" pitchFamily="34" charset="0"/>
                <a:cs typeface="Arial" panose="020B0604020202020204" pitchFamily="34" charset="0"/>
              </a:endParaRPr>
            </a:p>
          </p:txBody>
        </p:sp>
        <p:sp>
          <p:nvSpPr>
            <p:cNvPr id="44" name="TextBox 43">
              <a:extLst>
                <a:ext uri="{FF2B5EF4-FFF2-40B4-BE49-F238E27FC236}">
                  <a16:creationId xmlns:a16="http://schemas.microsoft.com/office/drawing/2014/main" id="{2603D03B-AD53-410E-9943-36713AA1502A}"/>
                </a:ext>
              </a:extLst>
            </p:cNvPr>
            <p:cNvSpPr txBox="1"/>
            <p:nvPr/>
          </p:nvSpPr>
          <p:spPr>
            <a:xfrm>
              <a:off x="9718406" y="3264522"/>
              <a:ext cx="1682645" cy="276999"/>
            </a:xfrm>
            <a:prstGeom prst="rect">
              <a:avLst/>
            </a:prstGeom>
            <a:noFill/>
          </p:spPr>
          <p:txBody>
            <a:bodyPr wrap="square" rtlCol="0">
              <a:spAutoFit/>
            </a:bodyPr>
            <a:lstStyle/>
            <a:p>
              <a:pPr algn="ctr"/>
              <a:r>
                <a:rPr lang="en-GB" sz="1200" b="1">
                  <a:latin typeface="Arial" panose="020B0604020202020204" pitchFamily="34" charset="0"/>
                  <a:cs typeface="Arial" panose="020B0604020202020204" pitchFamily="34" charset="0"/>
                </a:rPr>
                <a:t>Delegations</a:t>
              </a:r>
            </a:p>
          </p:txBody>
        </p:sp>
        <p:sp>
          <p:nvSpPr>
            <p:cNvPr id="45" name="Arrow: Up 44">
              <a:extLst>
                <a:ext uri="{FF2B5EF4-FFF2-40B4-BE49-F238E27FC236}">
                  <a16:creationId xmlns:a16="http://schemas.microsoft.com/office/drawing/2014/main" id="{6E689EEF-934B-4AAC-8593-D6E8BD136290}"/>
                </a:ext>
              </a:extLst>
            </p:cNvPr>
            <p:cNvSpPr/>
            <p:nvPr/>
          </p:nvSpPr>
          <p:spPr>
            <a:xfrm>
              <a:off x="8556854" y="3167353"/>
              <a:ext cx="504000" cy="468000"/>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GB" sz="1000">
                <a:latin typeface="Arial" panose="020B0604020202020204" pitchFamily="34" charset="0"/>
                <a:cs typeface="Arial" panose="020B0604020202020204" pitchFamily="34" charset="0"/>
              </a:endParaRPr>
            </a:p>
          </p:txBody>
        </p:sp>
        <p:sp>
          <p:nvSpPr>
            <p:cNvPr id="46" name="TextBox 45">
              <a:extLst>
                <a:ext uri="{FF2B5EF4-FFF2-40B4-BE49-F238E27FC236}">
                  <a16:creationId xmlns:a16="http://schemas.microsoft.com/office/drawing/2014/main" id="{5F7D8BC8-37E7-4B2B-8115-6B3C73BA1F9E}"/>
                </a:ext>
              </a:extLst>
            </p:cNvPr>
            <p:cNvSpPr txBox="1"/>
            <p:nvPr/>
          </p:nvSpPr>
          <p:spPr>
            <a:xfrm>
              <a:off x="6997206" y="3276766"/>
              <a:ext cx="1682645" cy="276999"/>
            </a:xfrm>
            <a:prstGeom prst="rect">
              <a:avLst/>
            </a:prstGeom>
            <a:noFill/>
          </p:spPr>
          <p:txBody>
            <a:bodyPr wrap="square" rtlCol="0">
              <a:spAutoFit/>
            </a:bodyPr>
            <a:lstStyle/>
            <a:p>
              <a:pPr algn="ctr"/>
              <a:r>
                <a:rPr lang="en-GB" sz="1200" b="1">
                  <a:latin typeface="Arial" panose="020B0604020202020204" pitchFamily="34" charset="0"/>
                  <a:cs typeface="Arial" panose="020B0604020202020204" pitchFamily="34" charset="0"/>
                </a:rPr>
                <a:t>Assurance</a:t>
              </a:r>
            </a:p>
          </p:txBody>
        </p:sp>
        <p:sp>
          <p:nvSpPr>
            <p:cNvPr id="15" name="Rectangle: Rounded Corners 14">
              <a:extLst>
                <a:ext uri="{FF2B5EF4-FFF2-40B4-BE49-F238E27FC236}">
                  <a16:creationId xmlns:a16="http://schemas.microsoft.com/office/drawing/2014/main" id="{F6863947-C4E6-4F81-8B57-BEBB4EB56079}"/>
                </a:ext>
              </a:extLst>
            </p:cNvPr>
            <p:cNvSpPr/>
            <p:nvPr/>
          </p:nvSpPr>
          <p:spPr>
            <a:xfrm>
              <a:off x="2543400" y="3631008"/>
              <a:ext cx="10247667" cy="5525600"/>
            </a:xfrm>
            <a:prstGeom prst="round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Arrow: Up 53">
              <a:extLst>
                <a:ext uri="{FF2B5EF4-FFF2-40B4-BE49-F238E27FC236}">
                  <a16:creationId xmlns:a16="http://schemas.microsoft.com/office/drawing/2014/main" id="{ED3A856E-191A-4715-83E8-4F1335EAADCF}"/>
                </a:ext>
              </a:extLst>
            </p:cNvPr>
            <p:cNvSpPr/>
            <p:nvPr/>
          </p:nvSpPr>
          <p:spPr>
            <a:xfrm rot="5400000">
              <a:off x="1952737" y="1270204"/>
              <a:ext cx="504000" cy="532800"/>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GB" sz="1000">
                <a:latin typeface="Arial" panose="020B0604020202020204" pitchFamily="34" charset="0"/>
                <a:cs typeface="Arial" panose="020B0604020202020204" pitchFamily="34" charset="0"/>
              </a:endParaRPr>
            </a:p>
          </p:txBody>
        </p:sp>
        <p:sp>
          <p:nvSpPr>
            <p:cNvPr id="56" name="TextBox 55">
              <a:extLst>
                <a:ext uri="{FF2B5EF4-FFF2-40B4-BE49-F238E27FC236}">
                  <a16:creationId xmlns:a16="http://schemas.microsoft.com/office/drawing/2014/main" id="{144004FF-1415-48E4-95E2-8D6E51033465}"/>
                </a:ext>
              </a:extLst>
            </p:cNvPr>
            <p:cNvSpPr txBox="1"/>
            <p:nvPr/>
          </p:nvSpPr>
          <p:spPr>
            <a:xfrm>
              <a:off x="1371835" y="1835070"/>
              <a:ext cx="1682645" cy="261610"/>
            </a:xfrm>
            <a:prstGeom prst="rect">
              <a:avLst/>
            </a:prstGeom>
            <a:noFill/>
          </p:spPr>
          <p:txBody>
            <a:bodyPr wrap="square" rtlCol="0">
              <a:spAutoFit/>
            </a:bodyPr>
            <a:lstStyle/>
            <a:p>
              <a:pPr algn="ctr"/>
              <a:r>
                <a:rPr lang="en-GB" sz="1100" b="1">
                  <a:latin typeface="Arial" panose="020B0604020202020204" pitchFamily="34" charset="0"/>
                  <a:cs typeface="Arial" panose="020B0604020202020204" pitchFamily="34" charset="0"/>
                </a:rPr>
                <a:t>Strategy</a:t>
              </a:r>
            </a:p>
          </p:txBody>
        </p:sp>
        <p:sp>
          <p:nvSpPr>
            <p:cNvPr id="57" name="Arrow: Up 56">
              <a:extLst>
                <a:ext uri="{FF2B5EF4-FFF2-40B4-BE49-F238E27FC236}">
                  <a16:creationId xmlns:a16="http://schemas.microsoft.com/office/drawing/2014/main" id="{39268D9D-334A-4B16-9E58-5F5AED431E63}"/>
                </a:ext>
              </a:extLst>
            </p:cNvPr>
            <p:cNvSpPr/>
            <p:nvPr/>
          </p:nvSpPr>
          <p:spPr>
            <a:xfrm rot="16200000">
              <a:off x="5181819" y="1297038"/>
              <a:ext cx="504000" cy="532800"/>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GB" sz="1000">
                <a:latin typeface="Arial" panose="020B0604020202020204" pitchFamily="34" charset="0"/>
                <a:cs typeface="Arial" panose="020B0604020202020204" pitchFamily="34" charset="0"/>
              </a:endParaRPr>
            </a:p>
          </p:txBody>
        </p:sp>
        <p:sp>
          <p:nvSpPr>
            <p:cNvPr id="58" name="TextBox 57">
              <a:extLst>
                <a:ext uri="{FF2B5EF4-FFF2-40B4-BE49-F238E27FC236}">
                  <a16:creationId xmlns:a16="http://schemas.microsoft.com/office/drawing/2014/main" id="{0DC3D97C-5380-4559-85C5-8FDAB19A3903}"/>
                </a:ext>
              </a:extLst>
            </p:cNvPr>
            <p:cNvSpPr txBox="1"/>
            <p:nvPr/>
          </p:nvSpPr>
          <p:spPr>
            <a:xfrm>
              <a:off x="4719482" y="1871838"/>
              <a:ext cx="1682645" cy="261610"/>
            </a:xfrm>
            <a:prstGeom prst="rect">
              <a:avLst/>
            </a:prstGeom>
            <a:noFill/>
          </p:spPr>
          <p:txBody>
            <a:bodyPr wrap="square" rtlCol="0">
              <a:spAutoFit/>
            </a:bodyPr>
            <a:lstStyle/>
            <a:p>
              <a:pPr algn="ctr"/>
              <a:r>
                <a:rPr lang="en-GB" sz="1100" b="1">
                  <a:latin typeface="Arial" panose="020B0604020202020204" pitchFamily="34" charset="0"/>
                  <a:cs typeface="Arial" panose="020B0604020202020204" pitchFamily="34" charset="0"/>
                </a:rPr>
                <a:t>Strategy</a:t>
              </a:r>
            </a:p>
          </p:txBody>
        </p:sp>
        <p:sp>
          <p:nvSpPr>
            <p:cNvPr id="61" name="TextBox 60">
              <a:extLst>
                <a:ext uri="{FF2B5EF4-FFF2-40B4-BE49-F238E27FC236}">
                  <a16:creationId xmlns:a16="http://schemas.microsoft.com/office/drawing/2014/main" id="{094290FE-E41D-4507-9E97-3153947A76F5}"/>
                </a:ext>
              </a:extLst>
            </p:cNvPr>
            <p:cNvSpPr txBox="1"/>
            <p:nvPr/>
          </p:nvSpPr>
          <p:spPr>
            <a:xfrm>
              <a:off x="4907501" y="3120669"/>
              <a:ext cx="1682645" cy="461665"/>
            </a:xfrm>
            <a:prstGeom prst="rect">
              <a:avLst/>
            </a:prstGeom>
            <a:noFill/>
          </p:spPr>
          <p:txBody>
            <a:bodyPr wrap="square" rtlCol="0">
              <a:spAutoFit/>
            </a:bodyPr>
            <a:lstStyle/>
            <a:p>
              <a:pPr algn="ctr"/>
              <a:r>
                <a:rPr lang="en-GB" sz="1200" b="1">
                  <a:latin typeface="Arial" panose="020B0604020202020204" pitchFamily="34" charset="0"/>
                  <a:cs typeface="Arial" panose="020B0604020202020204" pitchFamily="34" charset="0"/>
                </a:rPr>
                <a:t>System-wide responsibilities</a:t>
              </a:r>
            </a:p>
          </p:txBody>
        </p:sp>
      </p:grpSp>
      <p:sp>
        <p:nvSpPr>
          <p:cNvPr id="48" name="Rectangle: Rounded Corners 47">
            <a:extLst>
              <a:ext uri="{FF2B5EF4-FFF2-40B4-BE49-F238E27FC236}">
                <a16:creationId xmlns:a16="http://schemas.microsoft.com/office/drawing/2014/main" id="{74765B55-9C5B-448B-94F4-91A9A64F2019}"/>
              </a:ext>
            </a:extLst>
          </p:cNvPr>
          <p:cNvSpPr/>
          <p:nvPr/>
        </p:nvSpPr>
        <p:spPr>
          <a:xfrm>
            <a:off x="2911389" y="5442819"/>
            <a:ext cx="6352993" cy="1756384"/>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100" b="1">
                <a:latin typeface="Arial" panose="020B0604020202020204" pitchFamily="34" charset="0"/>
                <a:cs typeface="Arial" panose="020B0604020202020204" pitchFamily="34" charset="0"/>
              </a:rPr>
              <a:t>Finance and Contracting Committee </a:t>
            </a:r>
          </a:p>
          <a:p>
            <a:r>
              <a:rPr lang="en-US" sz="1050" b="0" i="0" err="1">
                <a:solidFill>
                  <a:schemeClr val="bg1"/>
                </a:solidFill>
                <a:effectLst/>
                <a:latin typeface="Arial" panose="020B0604020202020204" pitchFamily="34" charset="0"/>
              </a:rPr>
              <a:t>Scrutinise</a:t>
            </a:r>
            <a:r>
              <a:rPr lang="en-US" sz="1050" b="0" i="0">
                <a:solidFill>
                  <a:schemeClr val="bg1"/>
                </a:solidFill>
                <a:effectLst/>
                <a:latin typeface="Arial" panose="020B0604020202020204" pitchFamily="34" charset="0"/>
              </a:rPr>
              <a:t> arrangements for ensuring the delivery of the ICB’s statutory financial duties in line with sections 223GB to 223M of the </a:t>
            </a:r>
            <a:r>
              <a:rPr lang="en-US" sz="1050" b="0" i="0">
                <a:solidFill>
                  <a:schemeClr val="bg1"/>
                </a:solidFill>
                <a:effectLst/>
                <a:latin typeface="Arial" panose="020B0604020202020204" pitchFamily="34" charset="0"/>
                <a:cs typeface="Arial" panose="020B0604020202020204" pitchFamily="34" charset="0"/>
              </a:rPr>
              <a:t>NHS Act 2006 (as amended by the Health and Care Act 2022).  </a:t>
            </a:r>
            <a:endParaRPr lang="en-GB" sz="1050" b="1">
              <a:solidFill>
                <a:schemeClr val="bg1"/>
              </a:solidFill>
              <a:latin typeface="Arial" panose="020B0604020202020204" pitchFamily="34" charset="0"/>
              <a:cs typeface="Arial" panose="020B0604020202020204" pitchFamily="34" charset="0"/>
            </a:endParaRPr>
          </a:p>
          <a:p>
            <a:r>
              <a:rPr lang="en-US" sz="1050" b="0" i="0">
                <a:solidFill>
                  <a:schemeClr val="bg1"/>
                </a:solidFill>
                <a:effectLst/>
                <a:latin typeface="Arial" panose="020B0604020202020204" pitchFamily="34" charset="0"/>
                <a:cs typeface="Arial" panose="020B0604020202020204" pitchFamily="34" charset="0"/>
              </a:rPr>
              <a:t>Oversee and </a:t>
            </a:r>
            <a:r>
              <a:rPr lang="en-US" sz="1050" b="0" i="0" err="1">
                <a:solidFill>
                  <a:schemeClr val="bg1"/>
                </a:solidFill>
                <a:effectLst/>
                <a:latin typeface="Arial" panose="020B0604020202020204" pitchFamily="34" charset="0"/>
                <a:cs typeface="Arial" panose="020B0604020202020204" pitchFamily="34" charset="0"/>
              </a:rPr>
              <a:t>scrutinise</a:t>
            </a:r>
            <a:r>
              <a:rPr lang="en-US" sz="1050" b="0" i="0">
                <a:solidFill>
                  <a:schemeClr val="bg1"/>
                </a:solidFill>
                <a:effectLst/>
                <a:latin typeface="Arial" panose="020B0604020202020204" pitchFamily="34" charset="0"/>
                <a:cs typeface="Arial" panose="020B0604020202020204" pitchFamily="34" charset="0"/>
              </a:rPr>
              <a:t> the ICB’s arrangements for development and delivery in relation to the annual budget and operational plan</a:t>
            </a:r>
          </a:p>
          <a:p>
            <a:r>
              <a:rPr lang="en-US" sz="1050" b="0" i="0">
                <a:solidFill>
                  <a:schemeClr val="bg1"/>
                </a:solidFill>
                <a:effectLst/>
                <a:latin typeface="Arial" panose="020B0604020202020204" pitchFamily="34" charset="0"/>
                <a:cs typeface="Arial" panose="020B0604020202020204" pitchFamily="34" charset="0"/>
              </a:rPr>
              <a:t>Oversee and </a:t>
            </a:r>
            <a:r>
              <a:rPr lang="en-US" sz="1050" b="0" i="0" err="1">
                <a:solidFill>
                  <a:schemeClr val="bg1"/>
                </a:solidFill>
                <a:effectLst/>
                <a:latin typeface="Arial" panose="020B0604020202020204" pitchFamily="34" charset="0"/>
                <a:cs typeface="Arial" panose="020B0604020202020204" pitchFamily="34" charset="0"/>
              </a:rPr>
              <a:t>scrutinise</a:t>
            </a:r>
            <a:r>
              <a:rPr lang="en-US" sz="1050" b="0" i="0">
                <a:solidFill>
                  <a:schemeClr val="bg1"/>
                </a:solidFill>
                <a:effectLst/>
                <a:latin typeface="Arial" panose="020B0604020202020204" pitchFamily="34" charset="0"/>
                <a:cs typeface="Arial" panose="020B0604020202020204" pitchFamily="34" charset="0"/>
              </a:rPr>
              <a:t> the ICB’s financial management framework</a:t>
            </a:r>
          </a:p>
          <a:p>
            <a:r>
              <a:rPr lang="en-US" sz="1050" b="0" i="0" err="1">
                <a:solidFill>
                  <a:schemeClr val="bg1"/>
                </a:solidFill>
                <a:effectLst/>
                <a:latin typeface="Arial" panose="020B0604020202020204" pitchFamily="34" charset="0"/>
                <a:cs typeface="Arial" panose="020B0604020202020204" pitchFamily="34" charset="0"/>
              </a:rPr>
              <a:t>Scrutinise</a:t>
            </a:r>
            <a:r>
              <a:rPr lang="en-US" sz="1050" b="0" i="0">
                <a:solidFill>
                  <a:schemeClr val="bg1"/>
                </a:solidFill>
                <a:effectLst/>
                <a:latin typeface="Arial" panose="020B0604020202020204" pitchFamily="34" charset="0"/>
                <a:cs typeface="Arial" panose="020B0604020202020204" pitchFamily="34" charset="0"/>
              </a:rPr>
              <a:t> the ICB’s financial/investment plans in relation to estates, environmental sustainability (including statutory duties as to climate change) and data and digital  </a:t>
            </a:r>
            <a:endParaRPr lang="en-GB" sz="1050" b="1">
              <a:solidFill>
                <a:schemeClr val="bg1"/>
              </a:solidFill>
              <a:latin typeface="Arial" panose="020B0604020202020204" pitchFamily="34" charset="0"/>
              <a:cs typeface="Arial" panose="020B0604020202020204" pitchFamily="34" charset="0"/>
            </a:endParaRPr>
          </a:p>
          <a:p>
            <a:r>
              <a:rPr lang="en-GB" sz="1050" b="0" i="0">
                <a:solidFill>
                  <a:schemeClr val="bg1"/>
                </a:solidFill>
                <a:effectLst/>
                <a:latin typeface="Arial" panose="020B0604020202020204" pitchFamily="34" charset="0"/>
                <a:cs typeface="Arial" panose="020B0604020202020204" pitchFamily="34" charset="0"/>
              </a:rPr>
              <a:t>Oversee and scrutinise performance against contracted activity</a:t>
            </a:r>
          </a:p>
          <a:p>
            <a:r>
              <a:rPr lang="en-US" sz="1050" err="1">
                <a:solidFill>
                  <a:schemeClr val="bg1"/>
                </a:solidFill>
                <a:latin typeface="Arial" panose="020B0604020202020204" pitchFamily="34" charset="0"/>
                <a:cs typeface="Arial" panose="020B0604020202020204" pitchFamily="34" charset="0"/>
              </a:rPr>
              <a:t>S</a:t>
            </a:r>
            <a:r>
              <a:rPr lang="en-US" sz="1050" b="0" i="0" err="1">
                <a:solidFill>
                  <a:schemeClr val="bg1"/>
                </a:solidFill>
                <a:effectLst/>
                <a:latin typeface="Arial" panose="020B0604020202020204" pitchFamily="34" charset="0"/>
                <a:cs typeface="Arial" panose="020B0604020202020204" pitchFamily="34" charset="0"/>
              </a:rPr>
              <a:t>crutinise</a:t>
            </a:r>
            <a:r>
              <a:rPr lang="en-US" sz="1050" b="0" i="0">
                <a:solidFill>
                  <a:schemeClr val="bg1"/>
                </a:solidFill>
                <a:effectLst/>
                <a:latin typeface="Arial" panose="020B0604020202020204" pitchFamily="34" charset="0"/>
                <a:cs typeface="Arial" panose="020B0604020202020204" pitchFamily="34" charset="0"/>
              </a:rPr>
              <a:t> any negative variation of performance and activity of non-healthcare contracts</a:t>
            </a:r>
            <a:endParaRPr lang="en-GB" sz="1050">
              <a:solidFill>
                <a:schemeClr val="bg1"/>
              </a:solidFill>
              <a:latin typeface="Arial" panose="020B0604020202020204" pitchFamily="34" charset="0"/>
              <a:cs typeface="Arial" panose="020B0604020202020204" pitchFamily="34" charset="0"/>
            </a:endParaRPr>
          </a:p>
        </p:txBody>
      </p:sp>
      <p:sp>
        <p:nvSpPr>
          <p:cNvPr id="7" name="TextBox 21">
            <a:extLst>
              <a:ext uri="{FF2B5EF4-FFF2-40B4-BE49-F238E27FC236}">
                <a16:creationId xmlns:a16="http://schemas.microsoft.com/office/drawing/2014/main" id="{45185D07-861F-42E4-B8AE-ABF22279D50E}"/>
              </a:ext>
            </a:extLst>
          </p:cNvPr>
          <p:cNvSpPr txBox="1"/>
          <p:nvPr/>
        </p:nvSpPr>
        <p:spPr>
          <a:xfrm>
            <a:off x="-6010" y="8859365"/>
            <a:ext cx="2860079" cy="461665"/>
          </a:xfrm>
          <a:prstGeom prst="rect">
            <a:avLst/>
          </a:prstGeom>
          <a:noFill/>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200" b="1">
                <a:latin typeface="Arial"/>
                <a:cs typeface="Arial"/>
              </a:rPr>
              <a:t>V4  Functions and Decisions Map</a:t>
            </a:r>
          </a:p>
          <a:p>
            <a:pPr algn="ctr"/>
            <a:r>
              <a:rPr lang="en-GB" sz="1200" b="1">
                <a:latin typeface="Arial"/>
                <a:cs typeface="Arial"/>
              </a:rPr>
              <a:t> March 2025</a:t>
            </a:r>
          </a:p>
        </p:txBody>
      </p:sp>
      <p:sp>
        <p:nvSpPr>
          <p:cNvPr id="4" name="Rectangle: Rounded Corners 3">
            <a:extLst>
              <a:ext uri="{FF2B5EF4-FFF2-40B4-BE49-F238E27FC236}">
                <a16:creationId xmlns:a16="http://schemas.microsoft.com/office/drawing/2014/main" id="{748AC406-D8F6-46B8-F7A5-3F6F707337CB}"/>
              </a:ext>
            </a:extLst>
          </p:cNvPr>
          <p:cNvSpPr/>
          <p:nvPr/>
        </p:nvSpPr>
        <p:spPr>
          <a:xfrm>
            <a:off x="7679316" y="7342219"/>
            <a:ext cx="4506743" cy="1927880"/>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GB" sz="1100" b="1">
                <a:latin typeface="Arial"/>
                <a:cs typeface="Arial"/>
              </a:rPr>
              <a:t>Executive Committee</a:t>
            </a:r>
            <a:endParaRPr lang="en-GB" sz="400" b="1">
              <a:latin typeface="Arial" panose="020B0604020202020204" pitchFamily="34" charset="0"/>
              <a:cs typeface="Arial" panose="020B0604020202020204" pitchFamily="34" charset="0"/>
            </a:endParaRPr>
          </a:p>
          <a:p>
            <a:r>
              <a:rPr lang="en-US" sz="1050">
                <a:latin typeface="Arial" panose="020B0604020202020204" pitchFamily="34" charset="0"/>
                <a:cs typeface="Arial" panose="020B0604020202020204" pitchFamily="34" charset="0"/>
              </a:rPr>
              <a:t>Provide effective leadership and direction to the work of the ICB, coordinating and directing the operations of the ICB in accordance with the strategic direction set by the ICB Board, ensuring delivery on behalf of the ICB Board </a:t>
            </a:r>
          </a:p>
          <a:p>
            <a:r>
              <a:rPr lang="en-GB" sz="1050">
                <a:effectLst/>
                <a:latin typeface="Arial" panose="020B0604020202020204" pitchFamily="34" charset="0"/>
                <a:ea typeface="Arial" panose="020B0604020202020204" pitchFamily="34" charset="0"/>
              </a:rPr>
              <a:t>Ensure the development and delivery of the organisational and system-wide priorities and plans, coordinating and directing the operations of the ICB in accordance with the strategic direction set by the ICB Board. The duties of the executive committee will be driven by the ICB’s strategic objectives and the associated risks</a:t>
            </a:r>
            <a:endParaRPr lang="en-GB" sz="1050">
              <a:latin typeface="Arial" panose="020B0604020202020204" pitchFamily="34" charset="0"/>
              <a:cs typeface="Arial" panose="020B0604020202020204" pitchFamily="34" charset="0"/>
            </a:endParaRPr>
          </a:p>
        </p:txBody>
      </p:sp>
      <p:sp>
        <p:nvSpPr>
          <p:cNvPr id="11" name="Arrow: Up 10">
            <a:extLst>
              <a:ext uri="{FF2B5EF4-FFF2-40B4-BE49-F238E27FC236}">
                <a16:creationId xmlns:a16="http://schemas.microsoft.com/office/drawing/2014/main" id="{6A3DA716-8B88-485F-A2BC-002E735FFFA8}"/>
              </a:ext>
            </a:extLst>
          </p:cNvPr>
          <p:cNvSpPr/>
          <p:nvPr/>
        </p:nvSpPr>
        <p:spPr>
          <a:xfrm>
            <a:off x="826414" y="6964361"/>
            <a:ext cx="625719" cy="1414943"/>
          </a:xfrm>
          <a:prstGeom prst="upArrow">
            <a:avLst/>
          </a:prstGeom>
          <a:pattFill prst="pct30">
            <a:fgClr>
              <a:schemeClr val="bg1">
                <a:lumMod val="6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91803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0DFF5906E5A264AA09FACA8929F1079" ma:contentTypeVersion="4" ma:contentTypeDescription="Create a new document." ma:contentTypeScope="" ma:versionID="b231d15b5e1821323f8e287860b3716c">
  <xsd:schema xmlns:xsd="http://www.w3.org/2001/XMLSchema" xmlns:xs="http://www.w3.org/2001/XMLSchema" xmlns:p="http://schemas.microsoft.com/office/2006/metadata/properties" xmlns:ns2="2dfd4081-6684-4c5d-a82c-b9025f7b82ec" targetNamespace="http://schemas.microsoft.com/office/2006/metadata/properties" ma:root="true" ma:fieldsID="0fbaf0ae937a1fceab2b527a7e6394e5" ns2:_="">
    <xsd:import namespace="2dfd4081-6684-4c5d-a82c-b9025f7b82e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fd4081-6684-4c5d-a82c-b9025f7b82e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D9675D2-EB5F-4C84-912E-48580590C7FC}">
  <ds:schemaRefs>
    <ds:schemaRef ds:uri="2dfd4081-6684-4c5d-a82c-b9025f7b82e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B9C963A-BB50-45A5-95AD-A2F668CC3E89}">
  <ds:schemaRefs>
    <ds:schemaRef ds:uri="http://schemas.microsoft.com/sharepoint/v3/contenttype/forms"/>
  </ds:schemaRefs>
</ds:datastoreItem>
</file>

<file path=customXml/itemProps3.xml><?xml version="1.0" encoding="utf-8"?>
<ds:datastoreItem xmlns:ds="http://schemas.openxmlformats.org/officeDocument/2006/customXml" ds:itemID="{E072D44B-5881-4227-B590-9D959D87D5D1}">
  <ds:schemaRefs>
    <ds:schemaRef ds:uri="c693007a-bb8d-4ce9-89de-60eabf3d9b07"/>
    <ds:schemaRef ds:uri="c8ad5906-4413-43d0-8fb7-34dbc7e5daa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Office Theme</Template>
  <TotalTime>0</TotalTime>
  <Words>664</Words>
  <Application>Microsoft Office PowerPoint</Application>
  <PresentationFormat>A3 Paper (297x420 mm)</PresentationFormat>
  <Paragraphs>87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Segoe UI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ELLARBY, Victoria (BLACKPOOL TEACHING HOSPITALS NHS FOUNDATION TRUST)</dc:creator>
  <cp:lastModifiedBy>MATTOCKS, Sarah (NHS LANCASHIRE AND SOUTH CUMBRIA ICB - 00X)</cp:lastModifiedBy>
  <cp:revision>1</cp:revision>
  <dcterms:created xsi:type="dcterms:W3CDTF">2022-05-25T16:50:36Z</dcterms:created>
  <dcterms:modified xsi:type="dcterms:W3CDTF">2025-04-03T12:31:38Z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0x010100E0DFF5906E5A264AA09FACA8929F1079</vt:lpwstr>
  </property>
  <property fmtid="{D5CDD505-2E9C-101B-9397-08002B2CF9AE}" pid="3" name="Order">
    <vt:r8>10700</vt:r8>
  </property>
  <property fmtid="{D5CDD505-2E9C-101B-9397-08002B2CF9AE}" pid="4" name="xd_Signature">
    <vt:bool>false</vt:bool>
  </property>
  <property fmtid="{D5CDD505-2E9C-101B-9397-08002B2CF9AE}" pid="5" name="xd_ProgID">
    <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MediaServiceImageTags">
    <vt:lpwstr/>
  </property>
</Properties>
</file>