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69" r:id="rId5"/>
    <p:sldId id="258" r:id="rId6"/>
    <p:sldId id="264" r:id="rId7"/>
    <p:sldId id="259" r:id="rId8"/>
    <p:sldId id="260" r:id="rId9"/>
    <p:sldId id="266" r:id="rId10"/>
    <p:sldId id="261" r:id="rId11"/>
    <p:sldId id="262" r:id="rId12"/>
    <p:sldId id="268"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B462C1-D153-7BF3-C4E1-DC4518191446}" v="1167" dt="2024-09-11T13:03:18.827"/>
    <p1510:client id="{8705AACF-C00E-4B0F-A5E5-307322E6ED4E}" v="57" dt="2024-09-11T13:37:31.606"/>
    <p1510:client id="{8D6A157F-B44F-DF2A-3E60-6CC7CDE496DC}" v="149" dt="2024-09-11T14:48:02.436"/>
    <p1510:client id="{B1538E9D-4D28-A306-D436-88D0E8AFDAC2}" v="151" dt="2024-09-11T14:27:59.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06E08-E41D-48D4-16B2-0C353A94818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ECC0A766-B251-F278-D4E0-20F954BD55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3B5C4F1-2FCC-C597-468F-F1FE4FAD14DA}"/>
              </a:ext>
            </a:extLst>
          </p:cNvPr>
          <p:cNvSpPr>
            <a:spLocks noGrp="1"/>
          </p:cNvSpPr>
          <p:nvPr>
            <p:ph type="dt" sz="half" idx="10"/>
          </p:nvPr>
        </p:nvSpPr>
        <p:spPr/>
        <p:txBody>
          <a:bodyPr/>
          <a:lstStyle/>
          <a:p>
            <a:fld id="{ED32192B-3CB6-4BC0-96B4-31425E054302}" type="datetimeFigureOut">
              <a:rPr lang="en-GB" smtClean="0"/>
              <a:t>12/09/2024</a:t>
            </a:fld>
            <a:endParaRPr lang="en-GB"/>
          </a:p>
        </p:txBody>
      </p:sp>
      <p:sp>
        <p:nvSpPr>
          <p:cNvPr id="5" name="Footer Placeholder 4">
            <a:extLst>
              <a:ext uri="{FF2B5EF4-FFF2-40B4-BE49-F238E27FC236}">
                <a16:creationId xmlns:a16="http://schemas.microsoft.com/office/drawing/2014/main" id="{3D70249C-35EA-9F1D-C951-C3E8BD2F48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CEA9E8-BE19-6146-A046-BB1226DF857D}"/>
              </a:ext>
            </a:extLst>
          </p:cNvPr>
          <p:cNvSpPr>
            <a:spLocks noGrp="1"/>
          </p:cNvSpPr>
          <p:nvPr>
            <p:ph type="sldNum" sz="quarter" idx="12"/>
          </p:nvPr>
        </p:nvSpPr>
        <p:spPr/>
        <p:txBody>
          <a:bodyPr/>
          <a:lstStyle/>
          <a:p>
            <a:fld id="{0E7BBA54-5FFC-4702-95AD-BD71A34C2943}" type="slidenum">
              <a:rPr lang="en-GB" smtClean="0"/>
              <a:t>‹#›</a:t>
            </a:fld>
            <a:endParaRPr lang="en-GB"/>
          </a:p>
        </p:txBody>
      </p:sp>
    </p:spTree>
    <p:extLst>
      <p:ext uri="{BB962C8B-B14F-4D97-AF65-F5344CB8AC3E}">
        <p14:creationId xmlns:p14="http://schemas.microsoft.com/office/powerpoint/2010/main" val="3031547382"/>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C0407-7ADC-7BBF-6620-E2C1232D452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5B8393ED-8973-6D6A-503A-BA60FAB2E18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045042C-5C8A-C939-3DF2-D4616846717E}"/>
              </a:ext>
            </a:extLst>
          </p:cNvPr>
          <p:cNvSpPr>
            <a:spLocks noGrp="1"/>
          </p:cNvSpPr>
          <p:nvPr>
            <p:ph type="dt" sz="half" idx="10"/>
          </p:nvPr>
        </p:nvSpPr>
        <p:spPr/>
        <p:txBody>
          <a:bodyPr/>
          <a:lstStyle/>
          <a:p>
            <a:fld id="{ED32192B-3CB6-4BC0-96B4-31425E054302}" type="datetimeFigureOut">
              <a:rPr lang="en-GB" smtClean="0"/>
              <a:t>12/09/2024</a:t>
            </a:fld>
            <a:endParaRPr lang="en-GB"/>
          </a:p>
        </p:txBody>
      </p:sp>
      <p:sp>
        <p:nvSpPr>
          <p:cNvPr id="5" name="Footer Placeholder 4">
            <a:extLst>
              <a:ext uri="{FF2B5EF4-FFF2-40B4-BE49-F238E27FC236}">
                <a16:creationId xmlns:a16="http://schemas.microsoft.com/office/drawing/2014/main" id="{919387DD-DF36-0F07-0A09-F0CD42CC6C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FDAA98-1108-F3A7-AC6C-AB484F820FDA}"/>
              </a:ext>
            </a:extLst>
          </p:cNvPr>
          <p:cNvSpPr>
            <a:spLocks noGrp="1"/>
          </p:cNvSpPr>
          <p:nvPr>
            <p:ph type="sldNum" sz="quarter" idx="12"/>
          </p:nvPr>
        </p:nvSpPr>
        <p:spPr/>
        <p:txBody>
          <a:bodyPr/>
          <a:lstStyle/>
          <a:p>
            <a:fld id="{0E7BBA54-5FFC-4702-95AD-BD71A34C2943}" type="slidenum">
              <a:rPr lang="en-GB" smtClean="0"/>
              <a:t>‹#›</a:t>
            </a:fld>
            <a:endParaRPr lang="en-GB"/>
          </a:p>
        </p:txBody>
      </p:sp>
    </p:spTree>
    <p:extLst>
      <p:ext uri="{BB962C8B-B14F-4D97-AF65-F5344CB8AC3E}">
        <p14:creationId xmlns:p14="http://schemas.microsoft.com/office/powerpoint/2010/main" val="900828260"/>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752C3D-5EE1-205D-9CD7-D70F20AFC1D2}"/>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D7A95550-193A-C7EF-51FE-FA1585916ED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949C420-BA35-119D-672A-B0C08E2B0B01}"/>
              </a:ext>
            </a:extLst>
          </p:cNvPr>
          <p:cNvSpPr>
            <a:spLocks noGrp="1"/>
          </p:cNvSpPr>
          <p:nvPr>
            <p:ph type="dt" sz="half" idx="10"/>
          </p:nvPr>
        </p:nvSpPr>
        <p:spPr/>
        <p:txBody>
          <a:bodyPr/>
          <a:lstStyle/>
          <a:p>
            <a:fld id="{ED32192B-3CB6-4BC0-96B4-31425E054302}" type="datetimeFigureOut">
              <a:rPr lang="en-GB" smtClean="0"/>
              <a:t>12/09/2024</a:t>
            </a:fld>
            <a:endParaRPr lang="en-GB"/>
          </a:p>
        </p:txBody>
      </p:sp>
      <p:sp>
        <p:nvSpPr>
          <p:cNvPr id="5" name="Footer Placeholder 4">
            <a:extLst>
              <a:ext uri="{FF2B5EF4-FFF2-40B4-BE49-F238E27FC236}">
                <a16:creationId xmlns:a16="http://schemas.microsoft.com/office/drawing/2014/main" id="{98D3AA10-F49C-67FF-3B70-7C8091BD46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D1DF60-D10C-E0A7-25F1-E13B9D9F1345}"/>
              </a:ext>
            </a:extLst>
          </p:cNvPr>
          <p:cNvSpPr>
            <a:spLocks noGrp="1"/>
          </p:cNvSpPr>
          <p:nvPr>
            <p:ph type="sldNum" sz="quarter" idx="12"/>
          </p:nvPr>
        </p:nvSpPr>
        <p:spPr/>
        <p:txBody>
          <a:bodyPr/>
          <a:lstStyle/>
          <a:p>
            <a:fld id="{0E7BBA54-5FFC-4702-95AD-BD71A34C2943}" type="slidenum">
              <a:rPr lang="en-GB" smtClean="0"/>
              <a:t>‹#›</a:t>
            </a:fld>
            <a:endParaRPr lang="en-GB"/>
          </a:p>
        </p:txBody>
      </p:sp>
    </p:spTree>
    <p:extLst>
      <p:ext uri="{BB962C8B-B14F-4D97-AF65-F5344CB8AC3E}">
        <p14:creationId xmlns:p14="http://schemas.microsoft.com/office/powerpoint/2010/main" val="905743889"/>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98ED0-BDC1-0BF0-482A-DB671FB826EA}"/>
              </a:ext>
            </a:extLst>
          </p:cNvPr>
          <p:cNvSpPr>
            <a:spLocks noGrp="1"/>
          </p:cNvSpPr>
          <p:nvPr>
            <p:ph type="title"/>
          </p:nvPr>
        </p:nvSpPr>
        <p:spPr/>
        <p:txBody>
          <a:bodyPr/>
          <a:lstStyle>
            <a:lvl1pPr>
              <a:defRPr b="1">
                <a:solidFill>
                  <a:srgbClr val="0070C0"/>
                </a:solidFill>
              </a:defRPr>
            </a:lvl1pPr>
          </a:lstStyle>
          <a:p>
            <a:r>
              <a:rPr lang="en-GB"/>
              <a:t>Click to edit Master title style</a:t>
            </a:r>
          </a:p>
        </p:txBody>
      </p:sp>
      <p:sp>
        <p:nvSpPr>
          <p:cNvPr id="3" name="Content Placeholder 2">
            <a:extLst>
              <a:ext uri="{FF2B5EF4-FFF2-40B4-BE49-F238E27FC236}">
                <a16:creationId xmlns:a16="http://schemas.microsoft.com/office/drawing/2014/main" id="{9054C211-C87A-BEB2-D815-EF6DECA59C89}"/>
              </a:ext>
            </a:extLst>
          </p:cNvPr>
          <p:cNvSpPr>
            <a:spLocks noGrp="1"/>
          </p:cNvSpPr>
          <p:nvPr>
            <p:ph idx="1"/>
          </p:nvPr>
        </p:nvSpPr>
        <p:spPr/>
        <p:txBody>
          <a:bodyPr/>
          <a:lstStyle>
            <a:lvl1pPr>
              <a:spcAft>
                <a:spcPts val="1800"/>
              </a:spcAft>
              <a:defRPr/>
            </a:lvl1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2CDAFF2-8075-47D9-5F3D-463B16967B28}"/>
              </a:ext>
            </a:extLst>
          </p:cNvPr>
          <p:cNvSpPr>
            <a:spLocks noGrp="1"/>
          </p:cNvSpPr>
          <p:nvPr>
            <p:ph type="dt" sz="half" idx="10"/>
          </p:nvPr>
        </p:nvSpPr>
        <p:spPr/>
        <p:txBody>
          <a:bodyPr/>
          <a:lstStyle/>
          <a:p>
            <a:fld id="{ED32192B-3CB6-4BC0-96B4-31425E054302}" type="datetimeFigureOut">
              <a:rPr lang="en-GB" smtClean="0"/>
              <a:t>12/09/2024</a:t>
            </a:fld>
            <a:endParaRPr lang="en-GB"/>
          </a:p>
        </p:txBody>
      </p:sp>
      <p:sp>
        <p:nvSpPr>
          <p:cNvPr id="5" name="Footer Placeholder 4">
            <a:extLst>
              <a:ext uri="{FF2B5EF4-FFF2-40B4-BE49-F238E27FC236}">
                <a16:creationId xmlns:a16="http://schemas.microsoft.com/office/drawing/2014/main" id="{692A2162-8014-A9A9-D94F-EFDD1C1A11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CE46E2-E39F-1124-BAF8-00648907608E}"/>
              </a:ext>
            </a:extLst>
          </p:cNvPr>
          <p:cNvSpPr>
            <a:spLocks noGrp="1"/>
          </p:cNvSpPr>
          <p:nvPr>
            <p:ph type="sldNum" sz="quarter" idx="12"/>
          </p:nvPr>
        </p:nvSpPr>
        <p:spPr/>
        <p:txBody>
          <a:bodyPr/>
          <a:lstStyle/>
          <a:p>
            <a:fld id="{0E7BBA54-5FFC-4702-95AD-BD71A34C2943}" type="slidenum">
              <a:rPr lang="en-GB" smtClean="0"/>
              <a:t>‹#›</a:t>
            </a:fld>
            <a:endParaRPr lang="en-GB"/>
          </a:p>
        </p:txBody>
      </p:sp>
    </p:spTree>
    <p:extLst>
      <p:ext uri="{BB962C8B-B14F-4D97-AF65-F5344CB8AC3E}">
        <p14:creationId xmlns:p14="http://schemas.microsoft.com/office/powerpoint/2010/main" val="565107519"/>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3F022-E545-8FF2-325D-0627A4C9B15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2F630B8-1533-686A-922B-82DA73F43B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1D0E137-A43A-BFA0-60E7-D0A4457253CA}"/>
              </a:ext>
            </a:extLst>
          </p:cNvPr>
          <p:cNvSpPr>
            <a:spLocks noGrp="1"/>
          </p:cNvSpPr>
          <p:nvPr>
            <p:ph type="dt" sz="half" idx="10"/>
          </p:nvPr>
        </p:nvSpPr>
        <p:spPr/>
        <p:txBody>
          <a:bodyPr/>
          <a:lstStyle/>
          <a:p>
            <a:fld id="{ED32192B-3CB6-4BC0-96B4-31425E054302}" type="datetimeFigureOut">
              <a:rPr lang="en-GB" smtClean="0"/>
              <a:t>12/09/2024</a:t>
            </a:fld>
            <a:endParaRPr lang="en-GB"/>
          </a:p>
        </p:txBody>
      </p:sp>
      <p:sp>
        <p:nvSpPr>
          <p:cNvPr id="5" name="Footer Placeholder 4">
            <a:extLst>
              <a:ext uri="{FF2B5EF4-FFF2-40B4-BE49-F238E27FC236}">
                <a16:creationId xmlns:a16="http://schemas.microsoft.com/office/drawing/2014/main" id="{4EB2B324-7A47-E2A4-A542-A60942F0F8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0151CD-6AE6-D5D1-A240-55ED5C226E7B}"/>
              </a:ext>
            </a:extLst>
          </p:cNvPr>
          <p:cNvSpPr>
            <a:spLocks noGrp="1"/>
          </p:cNvSpPr>
          <p:nvPr>
            <p:ph type="sldNum" sz="quarter" idx="12"/>
          </p:nvPr>
        </p:nvSpPr>
        <p:spPr/>
        <p:txBody>
          <a:bodyPr/>
          <a:lstStyle/>
          <a:p>
            <a:fld id="{0E7BBA54-5FFC-4702-95AD-BD71A34C2943}" type="slidenum">
              <a:rPr lang="en-GB" smtClean="0"/>
              <a:t>‹#›</a:t>
            </a:fld>
            <a:endParaRPr lang="en-GB"/>
          </a:p>
        </p:txBody>
      </p:sp>
    </p:spTree>
    <p:extLst>
      <p:ext uri="{BB962C8B-B14F-4D97-AF65-F5344CB8AC3E}">
        <p14:creationId xmlns:p14="http://schemas.microsoft.com/office/powerpoint/2010/main" val="3091723903"/>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841FA-00E5-68F0-2C68-CD1E738773B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278DA5C7-4099-2431-B765-68B7C876E85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58A6EBCB-9CE2-2316-D334-330516E1A6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6B4CDFD8-8E0B-7276-97E7-2D844973FA65}"/>
              </a:ext>
            </a:extLst>
          </p:cNvPr>
          <p:cNvSpPr>
            <a:spLocks noGrp="1"/>
          </p:cNvSpPr>
          <p:nvPr>
            <p:ph type="dt" sz="half" idx="10"/>
          </p:nvPr>
        </p:nvSpPr>
        <p:spPr/>
        <p:txBody>
          <a:bodyPr/>
          <a:lstStyle/>
          <a:p>
            <a:fld id="{ED32192B-3CB6-4BC0-96B4-31425E054302}" type="datetimeFigureOut">
              <a:rPr lang="en-GB" smtClean="0"/>
              <a:t>12/09/2024</a:t>
            </a:fld>
            <a:endParaRPr lang="en-GB"/>
          </a:p>
        </p:txBody>
      </p:sp>
      <p:sp>
        <p:nvSpPr>
          <p:cNvPr id="6" name="Footer Placeholder 5">
            <a:extLst>
              <a:ext uri="{FF2B5EF4-FFF2-40B4-BE49-F238E27FC236}">
                <a16:creationId xmlns:a16="http://schemas.microsoft.com/office/drawing/2014/main" id="{0D932A29-20BB-2A6F-8238-2382DD2D2F3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85C413-B5D6-AEAD-4502-C3F9FF92851F}"/>
              </a:ext>
            </a:extLst>
          </p:cNvPr>
          <p:cNvSpPr>
            <a:spLocks noGrp="1"/>
          </p:cNvSpPr>
          <p:nvPr>
            <p:ph type="sldNum" sz="quarter" idx="12"/>
          </p:nvPr>
        </p:nvSpPr>
        <p:spPr/>
        <p:txBody>
          <a:bodyPr/>
          <a:lstStyle/>
          <a:p>
            <a:fld id="{0E7BBA54-5FFC-4702-95AD-BD71A34C2943}" type="slidenum">
              <a:rPr lang="en-GB" smtClean="0"/>
              <a:t>‹#›</a:t>
            </a:fld>
            <a:endParaRPr lang="en-GB"/>
          </a:p>
        </p:txBody>
      </p:sp>
    </p:spTree>
    <p:extLst>
      <p:ext uri="{BB962C8B-B14F-4D97-AF65-F5344CB8AC3E}">
        <p14:creationId xmlns:p14="http://schemas.microsoft.com/office/powerpoint/2010/main" val="762808305"/>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4208E-96F1-28EB-D2AB-00E169DEE421}"/>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A376765B-3E96-2482-F2C7-D8C3DB4FB1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5BCEB99-A618-D6FD-BDE1-3359495D47B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ED5EF96-E64A-9698-E422-FCCAC6B837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959B3AA-EFE9-5202-CBF3-63A3EF9055F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D3F5666E-71C6-5602-9D00-DA94E19675D1}"/>
              </a:ext>
            </a:extLst>
          </p:cNvPr>
          <p:cNvSpPr>
            <a:spLocks noGrp="1"/>
          </p:cNvSpPr>
          <p:nvPr>
            <p:ph type="dt" sz="half" idx="10"/>
          </p:nvPr>
        </p:nvSpPr>
        <p:spPr/>
        <p:txBody>
          <a:bodyPr/>
          <a:lstStyle/>
          <a:p>
            <a:fld id="{ED32192B-3CB6-4BC0-96B4-31425E054302}" type="datetimeFigureOut">
              <a:rPr lang="en-GB" smtClean="0"/>
              <a:t>12/09/2024</a:t>
            </a:fld>
            <a:endParaRPr lang="en-GB"/>
          </a:p>
        </p:txBody>
      </p:sp>
      <p:sp>
        <p:nvSpPr>
          <p:cNvPr id="8" name="Footer Placeholder 7">
            <a:extLst>
              <a:ext uri="{FF2B5EF4-FFF2-40B4-BE49-F238E27FC236}">
                <a16:creationId xmlns:a16="http://schemas.microsoft.com/office/drawing/2014/main" id="{3C73A748-D0C4-3E4D-476E-57A33D3DE71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317DDEA-DDC5-8A16-448B-9AD7092428F6}"/>
              </a:ext>
            </a:extLst>
          </p:cNvPr>
          <p:cNvSpPr>
            <a:spLocks noGrp="1"/>
          </p:cNvSpPr>
          <p:nvPr>
            <p:ph type="sldNum" sz="quarter" idx="12"/>
          </p:nvPr>
        </p:nvSpPr>
        <p:spPr/>
        <p:txBody>
          <a:bodyPr/>
          <a:lstStyle/>
          <a:p>
            <a:fld id="{0E7BBA54-5FFC-4702-95AD-BD71A34C2943}" type="slidenum">
              <a:rPr lang="en-GB" smtClean="0"/>
              <a:t>‹#›</a:t>
            </a:fld>
            <a:endParaRPr lang="en-GB"/>
          </a:p>
        </p:txBody>
      </p:sp>
    </p:spTree>
    <p:extLst>
      <p:ext uri="{BB962C8B-B14F-4D97-AF65-F5344CB8AC3E}">
        <p14:creationId xmlns:p14="http://schemas.microsoft.com/office/powerpoint/2010/main" val="1907619158"/>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3ED4B-F947-C631-AC6D-43925863918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68130ACB-36A6-6132-1FD1-3BF7485C793F}"/>
              </a:ext>
            </a:extLst>
          </p:cNvPr>
          <p:cNvSpPr>
            <a:spLocks noGrp="1"/>
          </p:cNvSpPr>
          <p:nvPr>
            <p:ph type="dt" sz="half" idx="10"/>
          </p:nvPr>
        </p:nvSpPr>
        <p:spPr/>
        <p:txBody>
          <a:bodyPr/>
          <a:lstStyle/>
          <a:p>
            <a:fld id="{ED32192B-3CB6-4BC0-96B4-31425E054302}" type="datetimeFigureOut">
              <a:rPr lang="en-GB" smtClean="0"/>
              <a:t>12/09/2024</a:t>
            </a:fld>
            <a:endParaRPr lang="en-GB"/>
          </a:p>
        </p:txBody>
      </p:sp>
      <p:sp>
        <p:nvSpPr>
          <p:cNvPr id="4" name="Footer Placeholder 3">
            <a:extLst>
              <a:ext uri="{FF2B5EF4-FFF2-40B4-BE49-F238E27FC236}">
                <a16:creationId xmlns:a16="http://schemas.microsoft.com/office/drawing/2014/main" id="{A999B60F-42E7-1CBE-22C7-EE45E91315C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FCB5B87-CE3F-63EE-F80C-9B37FEB596B1}"/>
              </a:ext>
            </a:extLst>
          </p:cNvPr>
          <p:cNvSpPr>
            <a:spLocks noGrp="1"/>
          </p:cNvSpPr>
          <p:nvPr>
            <p:ph type="sldNum" sz="quarter" idx="12"/>
          </p:nvPr>
        </p:nvSpPr>
        <p:spPr/>
        <p:txBody>
          <a:bodyPr/>
          <a:lstStyle/>
          <a:p>
            <a:fld id="{0E7BBA54-5FFC-4702-95AD-BD71A34C2943}" type="slidenum">
              <a:rPr lang="en-GB" smtClean="0"/>
              <a:t>‹#›</a:t>
            </a:fld>
            <a:endParaRPr lang="en-GB"/>
          </a:p>
        </p:txBody>
      </p:sp>
    </p:spTree>
    <p:extLst>
      <p:ext uri="{BB962C8B-B14F-4D97-AF65-F5344CB8AC3E}">
        <p14:creationId xmlns:p14="http://schemas.microsoft.com/office/powerpoint/2010/main" val="318366523"/>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F2923A-018D-A1BF-5D20-E8C37FAC0D0A}"/>
              </a:ext>
            </a:extLst>
          </p:cNvPr>
          <p:cNvSpPr>
            <a:spLocks noGrp="1"/>
          </p:cNvSpPr>
          <p:nvPr>
            <p:ph type="dt" sz="half" idx="10"/>
          </p:nvPr>
        </p:nvSpPr>
        <p:spPr/>
        <p:txBody>
          <a:bodyPr/>
          <a:lstStyle/>
          <a:p>
            <a:fld id="{ED32192B-3CB6-4BC0-96B4-31425E054302}" type="datetimeFigureOut">
              <a:rPr lang="en-GB" smtClean="0"/>
              <a:t>12/09/2024</a:t>
            </a:fld>
            <a:endParaRPr lang="en-GB"/>
          </a:p>
        </p:txBody>
      </p:sp>
      <p:sp>
        <p:nvSpPr>
          <p:cNvPr id="3" name="Footer Placeholder 2">
            <a:extLst>
              <a:ext uri="{FF2B5EF4-FFF2-40B4-BE49-F238E27FC236}">
                <a16:creationId xmlns:a16="http://schemas.microsoft.com/office/drawing/2014/main" id="{01139465-23D7-423A-BD57-D35C0A52ADC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2E9F3C0-DB58-7398-D34A-D2CE9F6E1463}"/>
              </a:ext>
            </a:extLst>
          </p:cNvPr>
          <p:cNvSpPr>
            <a:spLocks noGrp="1"/>
          </p:cNvSpPr>
          <p:nvPr>
            <p:ph type="sldNum" sz="quarter" idx="12"/>
          </p:nvPr>
        </p:nvSpPr>
        <p:spPr/>
        <p:txBody>
          <a:bodyPr/>
          <a:lstStyle/>
          <a:p>
            <a:fld id="{0E7BBA54-5FFC-4702-95AD-BD71A34C2943}" type="slidenum">
              <a:rPr lang="en-GB" smtClean="0"/>
              <a:t>‹#›</a:t>
            </a:fld>
            <a:endParaRPr lang="en-GB"/>
          </a:p>
        </p:txBody>
      </p:sp>
    </p:spTree>
    <p:extLst>
      <p:ext uri="{BB962C8B-B14F-4D97-AF65-F5344CB8AC3E}">
        <p14:creationId xmlns:p14="http://schemas.microsoft.com/office/powerpoint/2010/main" val="3645501379"/>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D0082-9A55-9AD1-9A26-00510EF0346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AD46C0F-0B63-2215-DC31-1A99DC349E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B7C5CB5-93E2-DD34-C0AF-3D09180013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221D7E0-B6C3-0B6B-C633-5AE05DF0EABE}"/>
              </a:ext>
            </a:extLst>
          </p:cNvPr>
          <p:cNvSpPr>
            <a:spLocks noGrp="1"/>
          </p:cNvSpPr>
          <p:nvPr>
            <p:ph type="dt" sz="half" idx="10"/>
          </p:nvPr>
        </p:nvSpPr>
        <p:spPr/>
        <p:txBody>
          <a:bodyPr/>
          <a:lstStyle/>
          <a:p>
            <a:fld id="{ED32192B-3CB6-4BC0-96B4-31425E054302}" type="datetimeFigureOut">
              <a:rPr lang="en-GB" smtClean="0"/>
              <a:t>12/09/2024</a:t>
            </a:fld>
            <a:endParaRPr lang="en-GB"/>
          </a:p>
        </p:txBody>
      </p:sp>
      <p:sp>
        <p:nvSpPr>
          <p:cNvPr id="6" name="Footer Placeholder 5">
            <a:extLst>
              <a:ext uri="{FF2B5EF4-FFF2-40B4-BE49-F238E27FC236}">
                <a16:creationId xmlns:a16="http://schemas.microsoft.com/office/drawing/2014/main" id="{BC38C812-7450-4693-F56B-C6D909F6DED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C4926D-E437-1310-AC47-22926CB10522}"/>
              </a:ext>
            </a:extLst>
          </p:cNvPr>
          <p:cNvSpPr>
            <a:spLocks noGrp="1"/>
          </p:cNvSpPr>
          <p:nvPr>
            <p:ph type="sldNum" sz="quarter" idx="12"/>
          </p:nvPr>
        </p:nvSpPr>
        <p:spPr/>
        <p:txBody>
          <a:bodyPr/>
          <a:lstStyle/>
          <a:p>
            <a:fld id="{0E7BBA54-5FFC-4702-95AD-BD71A34C2943}" type="slidenum">
              <a:rPr lang="en-GB" smtClean="0"/>
              <a:t>‹#›</a:t>
            </a:fld>
            <a:endParaRPr lang="en-GB"/>
          </a:p>
        </p:txBody>
      </p:sp>
    </p:spTree>
    <p:extLst>
      <p:ext uri="{BB962C8B-B14F-4D97-AF65-F5344CB8AC3E}">
        <p14:creationId xmlns:p14="http://schemas.microsoft.com/office/powerpoint/2010/main" val="2544475914"/>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64A7-F6A9-B39C-FACE-E52233D2B17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D9D602E-6900-1447-1747-B7971C9117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FEC7508-6AEA-83BC-0CE8-6D15D2E241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86BE466-8429-8A5E-F579-95A0FB8D9780}"/>
              </a:ext>
            </a:extLst>
          </p:cNvPr>
          <p:cNvSpPr>
            <a:spLocks noGrp="1"/>
          </p:cNvSpPr>
          <p:nvPr>
            <p:ph type="dt" sz="half" idx="10"/>
          </p:nvPr>
        </p:nvSpPr>
        <p:spPr/>
        <p:txBody>
          <a:bodyPr/>
          <a:lstStyle/>
          <a:p>
            <a:fld id="{ED32192B-3CB6-4BC0-96B4-31425E054302}" type="datetimeFigureOut">
              <a:rPr lang="en-GB" smtClean="0"/>
              <a:t>12/09/2024</a:t>
            </a:fld>
            <a:endParaRPr lang="en-GB"/>
          </a:p>
        </p:txBody>
      </p:sp>
      <p:sp>
        <p:nvSpPr>
          <p:cNvPr id="6" name="Footer Placeholder 5">
            <a:extLst>
              <a:ext uri="{FF2B5EF4-FFF2-40B4-BE49-F238E27FC236}">
                <a16:creationId xmlns:a16="http://schemas.microsoft.com/office/drawing/2014/main" id="{E339B3AB-FDE5-486C-711D-747DFE29F83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B9CF5F-5437-6DDB-E12C-E5AFB2EC5540}"/>
              </a:ext>
            </a:extLst>
          </p:cNvPr>
          <p:cNvSpPr>
            <a:spLocks noGrp="1"/>
          </p:cNvSpPr>
          <p:nvPr>
            <p:ph type="sldNum" sz="quarter" idx="12"/>
          </p:nvPr>
        </p:nvSpPr>
        <p:spPr/>
        <p:txBody>
          <a:bodyPr/>
          <a:lstStyle/>
          <a:p>
            <a:fld id="{0E7BBA54-5FFC-4702-95AD-BD71A34C2943}" type="slidenum">
              <a:rPr lang="en-GB" smtClean="0"/>
              <a:t>‹#›</a:t>
            </a:fld>
            <a:endParaRPr lang="en-GB"/>
          </a:p>
        </p:txBody>
      </p:sp>
    </p:spTree>
    <p:extLst>
      <p:ext uri="{BB962C8B-B14F-4D97-AF65-F5344CB8AC3E}">
        <p14:creationId xmlns:p14="http://schemas.microsoft.com/office/powerpoint/2010/main" val="3629146614"/>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2433368-0B66-CFB4-AEA3-39F9CDE26B19}"/>
              </a:ext>
              <a:ext uri="{C183D7F6-B498-43B3-948B-1728B52AA6E4}">
                <adec:decorative xmlns:adec="http://schemas.microsoft.com/office/drawing/2017/decorative" val="1"/>
              </a:ext>
            </a:extLst>
          </p:cNvPr>
          <p:cNvPicPr>
            <a:picLocks noChangeAspect="1"/>
          </p:cNvPicPr>
          <p:nvPr userDrawn="1"/>
        </p:nvPicPr>
        <p:blipFill rotWithShape="1">
          <a:blip r:embed="rId13" cstate="screen">
            <a:extLst>
              <a:ext uri="{28A0092B-C50C-407E-A947-70E740481C1C}">
                <a14:useLocalDpi xmlns:a14="http://schemas.microsoft.com/office/drawing/2010/main"/>
              </a:ext>
            </a:extLst>
          </a:blip>
          <a:srcRect l="-67"/>
          <a:stretch/>
        </p:blipFill>
        <p:spPr>
          <a:xfrm>
            <a:off x="-47413" y="-1"/>
            <a:ext cx="12286826" cy="6858001"/>
          </a:xfrm>
          <a:prstGeom prst="rect">
            <a:avLst/>
          </a:prstGeom>
        </p:spPr>
      </p:pic>
      <p:sp>
        <p:nvSpPr>
          <p:cNvPr id="2" name="Title Placeholder 1">
            <a:extLst>
              <a:ext uri="{FF2B5EF4-FFF2-40B4-BE49-F238E27FC236}">
                <a16:creationId xmlns:a16="http://schemas.microsoft.com/office/drawing/2014/main" id="{32882D14-146B-72BF-148B-89766F4042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3B7B2A68-AE32-1F72-311A-CEC7806104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29A9774-920C-47D9-8E96-F4EF419CBB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32192B-3CB6-4BC0-96B4-31425E054302}" type="datetimeFigureOut">
              <a:rPr lang="en-GB" smtClean="0"/>
              <a:t>12/09/2024</a:t>
            </a:fld>
            <a:endParaRPr lang="en-GB"/>
          </a:p>
        </p:txBody>
      </p:sp>
      <p:sp>
        <p:nvSpPr>
          <p:cNvPr id="5" name="Footer Placeholder 4">
            <a:extLst>
              <a:ext uri="{FF2B5EF4-FFF2-40B4-BE49-F238E27FC236}">
                <a16:creationId xmlns:a16="http://schemas.microsoft.com/office/drawing/2014/main" id="{E4116E7D-712D-4771-2B92-2B66A04B8B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FAB2337-93F5-B42E-CD16-816CFE597E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7BBA54-5FFC-4702-95AD-BD71A34C2943}" type="slidenum">
              <a:rPr lang="en-GB" smtClean="0"/>
              <a:t>‹#›</a:t>
            </a:fld>
            <a:endParaRPr lang="en-GB"/>
          </a:p>
        </p:txBody>
      </p:sp>
      <p:pic>
        <p:nvPicPr>
          <p:cNvPr id="8" name="Picture 7">
            <a:extLst>
              <a:ext uri="{FF2B5EF4-FFF2-40B4-BE49-F238E27FC236}">
                <a16:creationId xmlns:a16="http://schemas.microsoft.com/office/drawing/2014/main" id="{0D428FC0-E6A9-08A8-A5DE-AA4CBB124A5F}"/>
              </a:ext>
            </a:extLst>
          </p:cNvPr>
          <p:cNvPicPr>
            <a:picLocks noChangeAspect="1"/>
          </p:cNvPicPr>
          <p:nvPr userDrawn="1"/>
        </p:nvPicPr>
        <p:blipFill>
          <a:blip r:embed="rId14" cstate="screen">
            <a:extLst>
              <a:ext uri="{28A0092B-C50C-407E-A947-70E740481C1C}">
                <a14:useLocalDpi xmlns:a14="http://schemas.microsoft.com/office/drawing/2010/main"/>
              </a:ext>
            </a:extLst>
          </a:blip>
          <a:stretch>
            <a:fillRect/>
          </a:stretch>
        </p:blipFill>
        <p:spPr>
          <a:xfrm>
            <a:off x="10351698" y="210500"/>
            <a:ext cx="1576002" cy="1031771"/>
          </a:xfrm>
          <a:prstGeom prst="rect">
            <a:avLst/>
          </a:prstGeom>
        </p:spPr>
      </p:pic>
    </p:spTree>
    <p:extLst>
      <p:ext uri="{BB962C8B-B14F-4D97-AF65-F5344CB8AC3E}">
        <p14:creationId xmlns:p14="http://schemas.microsoft.com/office/powerpoint/2010/main" val="2332354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6AA2A2-DC54-EAAC-832F-75F7AACBD02D}"/>
              </a:ext>
            </a:extLst>
          </p:cNvPr>
          <p:cNvSpPr>
            <a:spLocks noGrp="1"/>
          </p:cNvSpPr>
          <p:nvPr>
            <p:ph type="title"/>
          </p:nvPr>
        </p:nvSpPr>
        <p:spPr/>
        <p:txBody>
          <a:bodyPr/>
          <a:lstStyle/>
          <a:p>
            <a:r>
              <a:rPr lang="en-GB" b="1"/>
              <a:t>Protecting our public from COVID</a:t>
            </a:r>
            <a:endParaRPr lang="en-US" b="1">
              <a:ea typeface="Calibri Light"/>
              <a:cs typeface="Calibri Light"/>
            </a:endParaRPr>
          </a:p>
        </p:txBody>
      </p:sp>
      <p:sp>
        <p:nvSpPr>
          <p:cNvPr id="5" name="Content Placeholder 4">
            <a:extLst>
              <a:ext uri="{FF2B5EF4-FFF2-40B4-BE49-F238E27FC236}">
                <a16:creationId xmlns:a16="http://schemas.microsoft.com/office/drawing/2014/main" id="{893205E1-9B7D-9852-59AD-619F51B7D0DC}"/>
              </a:ext>
            </a:extLst>
          </p:cNvPr>
          <p:cNvSpPr>
            <a:spLocks noGrp="1"/>
          </p:cNvSpPr>
          <p:nvPr>
            <p:ph idx="1"/>
          </p:nvPr>
        </p:nvSpPr>
        <p:spPr>
          <a:xfrm>
            <a:off x="838199" y="1693103"/>
            <a:ext cx="10780643" cy="4351338"/>
          </a:xfrm>
        </p:spPr>
        <p:txBody>
          <a:bodyPr vert="horz" lIns="91440" tIns="45720" rIns="91440" bIns="45720" rtlCol="0" anchor="t">
            <a:noAutofit/>
          </a:bodyPr>
          <a:lstStyle/>
          <a:p>
            <a:pPr marL="0" indent="0">
              <a:lnSpc>
                <a:spcPct val="107000"/>
              </a:lnSpc>
              <a:spcBef>
                <a:spcPts val="0"/>
              </a:spcBef>
              <a:spcAft>
                <a:spcPts val="800"/>
              </a:spcAft>
              <a:buNone/>
            </a:pPr>
            <a:r>
              <a:rPr lang="en-GB" sz="3200"/>
              <a:t>Our COVID-19 Vaccination Programme led a new model of delivery of Care Home Self Vaccinations, which saw COVID-19 vaccination uptake of residents increase from 259 in 2022 to 294 in 2023 and 6.24 times more care home staff vaccinated.</a:t>
            </a:r>
            <a:endParaRPr lang="en-GB" sz="3200">
              <a:ea typeface="Calibri"/>
              <a:cs typeface="Calibri"/>
            </a:endParaRPr>
          </a:p>
          <a:p>
            <a:pPr marL="0" indent="0">
              <a:lnSpc>
                <a:spcPct val="107000"/>
              </a:lnSpc>
              <a:spcBef>
                <a:spcPts val="0"/>
              </a:spcBef>
              <a:spcAft>
                <a:spcPts val="800"/>
              </a:spcAft>
              <a:buNone/>
            </a:pPr>
            <a:r>
              <a:rPr lang="en-GB" sz="3200"/>
              <a:t>Further benefits were dramatically reduced staff absence due to COVID-19 (3 in 2023 compared with 130 in 2022), and no outbreaks in any of the four care homes in the pilot</a:t>
            </a:r>
            <a:r>
              <a:rPr lang="en-GB" sz="2000" kern="100">
                <a:effectLst/>
                <a:latin typeface="Calibri"/>
                <a:ea typeface="Calibri"/>
                <a:cs typeface="Times New Roman"/>
              </a:rPr>
              <a:t>. </a:t>
            </a:r>
          </a:p>
          <a:p>
            <a:endParaRPr lang="en-GB"/>
          </a:p>
        </p:txBody>
      </p:sp>
    </p:spTree>
    <p:extLst>
      <p:ext uri="{BB962C8B-B14F-4D97-AF65-F5344CB8AC3E}">
        <p14:creationId xmlns:p14="http://schemas.microsoft.com/office/powerpoint/2010/main" val="1185879604"/>
      </p:ext>
    </p:extLst>
  </p:cSld>
  <p:clrMapOvr>
    <a:masterClrMapping/>
  </p:clrMapOvr>
  <p:transition spd="slow" advClick="0" advTm="60000">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6AA2A2-DC54-EAAC-832F-75F7AACBD02D}"/>
              </a:ext>
            </a:extLst>
          </p:cNvPr>
          <p:cNvSpPr>
            <a:spLocks noGrp="1"/>
          </p:cNvSpPr>
          <p:nvPr>
            <p:ph type="title"/>
          </p:nvPr>
        </p:nvSpPr>
        <p:spPr>
          <a:xfrm>
            <a:off x="838200" y="921179"/>
            <a:ext cx="10515600" cy="1325563"/>
          </a:xfrm>
        </p:spPr>
        <p:txBody>
          <a:bodyPr>
            <a:normAutofit/>
          </a:bodyPr>
          <a:lstStyle/>
          <a:p>
            <a:pPr>
              <a:lnSpc>
                <a:spcPct val="107000"/>
              </a:lnSpc>
              <a:spcBef>
                <a:spcPts val="0"/>
              </a:spcBef>
              <a:spcAft>
                <a:spcPts val="800"/>
              </a:spcAft>
            </a:pPr>
            <a:r>
              <a:rPr lang="en-GB"/>
              <a:t>Increasing dental access for children</a:t>
            </a:r>
            <a:endParaRPr lang="en-GB">
              <a:cs typeface="Arial"/>
            </a:endParaRPr>
          </a:p>
        </p:txBody>
      </p:sp>
      <p:sp>
        <p:nvSpPr>
          <p:cNvPr id="5" name="Content Placeholder 4">
            <a:extLst>
              <a:ext uri="{FF2B5EF4-FFF2-40B4-BE49-F238E27FC236}">
                <a16:creationId xmlns:a16="http://schemas.microsoft.com/office/drawing/2014/main" id="{893205E1-9B7D-9852-59AD-619F51B7D0DC}"/>
              </a:ext>
            </a:extLst>
          </p:cNvPr>
          <p:cNvSpPr>
            <a:spLocks noGrp="1"/>
          </p:cNvSpPr>
          <p:nvPr>
            <p:ph idx="1"/>
          </p:nvPr>
        </p:nvSpPr>
        <p:spPr>
          <a:xfrm>
            <a:off x="838200" y="2247814"/>
            <a:ext cx="10184296" cy="4351338"/>
          </a:xfrm>
        </p:spPr>
        <p:txBody>
          <a:bodyPr vert="horz" lIns="91440" tIns="45720" rIns="91440" bIns="45720" rtlCol="0" anchor="t">
            <a:noAutofit/>
          </a:bodyPr>
          <a:lstStyle/>
          <a:p>
            <a:pPr marL="0" indent="0">
              <a:lnSpc>
                <a:spcPct val="107000"/>
              </a:lnSpc>
              <a:spcBef>
                <a:spcPts val="0"/>
              </a:spcBef>
              <a:spcAft>
                <a:spcPts val="800"/>
              </a:spcAft>
              <a:buNone/>
            </a:pPr>
            <a:r>
              <a:rPr lang="en-GB" sz="3600"/>
              <a:t>Children in care and young people leaving care have been a priority for dental access. We have seen children in care across all local authorities with an up-to-date annual dental check doubled – with 571 referrals received since the pathway was implemented in March 2023.</a:t>
            </a:r>
          </a:p>
        </p:txBody>
      </p:sp>
    </p:spTree>
    <p:extLst>
      <p:ext uri="{BB962C8B-B14F-4D97-AF65-F5344CB8AC3E}">
        <p14:creationId xmlns:p14="http://schemas.microsoft.com/office/powerpoint/2010/main" val="1885293941"/>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6AA2A2-DC54-EAAC-832F-75F7AACBD02D}"/>
              </a:ext>
            </a:extLst>
          </p:cNvPr>
          <p:cNvSpPr>
            <a:spLocks noGrp="1"/>
          </p:cNvSpPr>
          <p:nvPr>
            <p:ph type="title"/>
          </p:nvPr>
        </p:nvSpPr>
        <p:spPr>
          <a:xfrm>
            <a:off x="838200" y="1055044"/>
            <a:ext cx="10515600" cy="1325563"/>
          </a:xfrm>
        </p:spPr>
        <p:txBody>
          <a:bodyPr>
            <a:normAutofit fontScale="90000"/>
          </a:bodyPr>
          <a:lstStyle/>
          <a:p>
            <a:pPr>
              <a:lnSpc>
                <a:spcPct val="107000"/>
              </a:lnSpc>
              <a:spcBef>
                <a:spcPts val="0"/>
              </a:spcBef>
              <a:spcAft>
                <a:spcPts val="800"/>
              </a:spcAft>
            </a:pPr>
            <a:r>
              <a:rPr lang="en-GB"/>
              <a:t>Providing weight management support</a:t>
            </a:r>
          </a:p>
        </p:txBody>
      </p:sp>
      <p:sp>
        <p:nvSpPr>
          <p:cNvPr id="5" name="Content Placeholder 4">
            <a:extLst>
              <a:ext uri="{FF2B5EF4-FFF2-40B4-BE49-F238E27FC236}">
                <a16:creationId xmlns:a16="http://schemas.microsoft.com/office/drawing/2014/main" id="{893205E1-9B7D-9852-59AD-619F51B7D0DC}"/>
              </a:ext>
            </a:extLst>
          </p:cNvPr>
          <p:cNvSpPr>
            <a:spLocks noGrp="1"/>
          </p:cNvSpPr>
          <p:nvPr>
            <p:ph idx="1"/>
          </p:nvPr>
        </p:nvSpPr>
        <p:spPr>
          <a:xfrm>
            <a:off x="838200" y="2649408"/>
            <a:ext cx="10515600" cy="3527555"/>
          </a:xfrm>
        </p:spPr>
        <p:txBody>
          <a:bodyPr vert="horz" lIns="91440" tIns="45720" rIns="91440" bIns="45720" rtlCol="0" anchor="t">
            <a:normAutofit/>
          </a:bodyPr>
          <a:lstStyle/>
          <a:p>
            <a:pPr marL="0" indent="0">
              <a:lnSpc>
                <a:spcPct val="107000"/>
              </a:lnSpc>
              <a:spcBef>
                <a:spcPts val="0"/>
              </a:spcBef>
              <a:spcAft>
                <a:spcPts val="800"/>
              </a:spcAft>
              <a:buNone/>
            </a:pPr>
            <a:r>
              <a:rPr lang="en-GB" sz="3200"/>
              <a:t>The Digital Weight Management Programme, a 12-week online behavioural and lifestyle programme, saw practices in Lancashire and South Cumbria finish in the Top 10 ICBs in the country in 2023/24 for referrals, achieving 95% of the target for eligible referrals. This is directly providing support for local people</a:t>
            </a:r>
            <a:endParaRPr lang="en-US" sz="3200">
              <a:cs typeface="Arial" panose="020B0604020202020204"/>
            </a:endParaRPr>
          </a:p>
        </p:txBody>
      </p:sp>
    </p:spTree>
    <p:extLst>
      <p:ext uri="{BB962C8B-B14F-4D97-AF65-F5344CB8AC3E}">
        <p14:creationId xmlns:p14="http://schemas.microsoft.com/office/powerpoint/2010/main" val="2513543044"/>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F05E668-1CA8-4725-CB19-B16602DEFEBC}"/>
              </a:ext>
            </a:extLst>
          </p:cNvPr>
          <p:cNvSpPr txBox="1"/>
          <p:nvPr/>
        </p:nvSpPr>
        <p:spPr>
          <a:xfrm>
            <a:off x="725944" y="1883047"/>
            <a:ext cx="6535710" cy="4401205"/>
          </a:xfrm>
          <a:prstGeom prst="rect">
            <a:avLst/>
          </a:prstGeom>
          <a:noFill/>
        </p:spPr>
        <p:txBody>
          <a:bodyPr wrap="square" lIns="91440" tIns="45720" rIns="91440" bIns="45720" rtlCol="0" anchor="t">
            <a:spAutoFit/>
          </a:bodyPr>
          <a:lstStyle/>
          <a:p>
            <a:r>
              <a:rPr lang="en-US" altLang="en-US" sz="2800">
                <a:latin typeface="Arial"/>
                <a:cs typeface="Arial"/>
              </a:rPr>
              <a:t>In South Cumbria we have supported a Poverty Truth Commissions in Barrow to address health and wellbeing in deprived areas. </a:t>
            </a:r>
          </a:p>
          <a:p>
            <a:endParaRPr lang="en-US" altLang="en-US" sz="2800">
              <a:latin typeface="Arial"/>
              <a:cs typeface="Arial"/>
            </a:endParaRPr>
          </a:p>
          <a:p>
            <a:r>
              <a:rPr lang="en-US" altLang="en-US" sz="2800">
                <a:latin typeface="Arial"/>
                <a:cs typeface="Arial"/>
              </a:rPr>
              <a:t>We have also launched the Healthier Streets project, fostering community engagement and support in priority wards, with 10 local residents becoming 'community champions'.</a:t>
            </a:r>
            <a:endParaRPr lang="en-US" sz="2800">
              <a:latin typeface="Arial"/>
              <a:cs typeface="Arial"/>
            </a:endParaRPr>
          </a:p>
        </p:txBody>
      </p:sp>
      <p:pic>
        <p:nvPicPr>
          <p:cNvPr id="4" name="Picture 3" descr="A submarine in a dock&#10;&#10;Description automatically generated with medium confidence">
            <a:extLst>
              <a:ext uri="{FF2B5EF4-FFF2-40B4-BE49-F238E27FC236}">
                <a16:creationId xmlns:a16="http://schemas.microsoft.com/office/drawing/2014/main" id="{933B154F-7155-F862-77A6-123E6AC3E6CA}"/>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6853322" y="1419244"/>
            <a:ext cx="5806733" cy="5417884"/>
          </a:xfrm>
          <a:prstGeom prst="rect">
            <a:avLst/>
          </a:prstGeom>
        </p:spPr>
      </p:pic>
    </p:spTree>
    <p:extLst>
      <p:ext uri="{BB962C8B-B14F-4D97-AF65-F5344CB8AC3E}">
        <p14:creationId xmlns:p14="http://schemas.microsoft.com/office/powerpoint/2010/main" val="2970163863"/>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6AA2A2-DC54-EAAC-832F-75F7AACBD02D}"/>
              </a:ext>
            </a:extLst>
          </p:cNvPr>
          <p:cNvSpPr>
            <a:spLocks noGrp="1"/>
          </p:cNvSpPr>
          <p:nvPr>
            <p:ph type="title"/>
          </p:nvPr>
        </p:nvSpPr>
        <p:spPr/>
        <p:txBody>
          <a:bodyPr>
            <a:normAutofit fontScale="90000"/>
          </a:bodyPr>
          <a:lstStyle/>
          <a:p>
            <a:pPr>
              <a:lnSpc>
                <a:spcPct val="107000"/>
              </a:lnSpc>
              <a:spcBef>
                <a:spcPts val="0"/>
              </a:spcBef>
              <a:spcAft>
                <a:spcPts val="800"/>
              </a:spcAft>
            </a:pPr>
            <a:r>
              <a:rPr lang="en-GB"/>
              <a:t>Identifying and supporting</a:t>
            </a:r>
            <a:br>
              <a:rPr lang="en-GB"/>
            </a:br>
            <a:r>
              <a:rPr lang="en-GB"/>
              <a:t>people with hypertension</a:t>
            </a:r>
            <a:endParaRPr lang="en-GB">
              <a:cs typeface="Arial"/>
            </a:endParaRPr>
          </a:p>
        </p:txBody>
      </p:sp>
      <p:sp>
        <p:nvSpPr>
          <p:cNvPr id="5" name="Content Placeholder 4">
            <a:extLst>
              <a:ext uri="{FF2B5EF4-FFF2-40B4-BE49-F238E27FC236}">
                <a16:creationId xmlns:a16="http://schemas.microsoft.com/office/drawing/2014/main" id="{893205E1-9B7D-9852-59AD-619F51B7D0DC}"/>
              </a:ext>
            </a:extLst>
          </p:cNvPr>
          <p:cNvSpPr>
            <a:spLocks noGrp="1"/>
          </p:cNvSpPr>
          <p:nvPr>
            <p:ph idx="1"/>
          </p:nvPr>
        </p:nvSpPr>
        <p:spPr/>
        <p:txBody>
          <a:bodyPr vert="horz" lIns="91440" tIns="45720" rIns="91440" bIns="45720" rtlCol="0" anchor="t">
            <a:noAutofit/>
          </a:bodyPr>
          <a:lstStyle/>
          <a:p>
            <a:pPr marL="0" indent="0">
              <a:lnSpc>
                <a:spcPct val="107000"/>
              </a:lnSpc>
              <a:spcBef>
                <a:spcPts val="0"/>
              </a:spcBef>
              <a:spcAft>
                <a:spcPts val="800"/>
              </a:spcAft>
              <a:buNone/>
            </a:pPr>
            <a:r>
              <a:rPr lang="en-GB"/>
              <a:t>The proportion of patients in Lancashire and South Cumbria with hypertension treated to NICE quality standards increased from 59.7% in April 2023 to 72.5% in April 2024. This is due to great partnership working across our system and primary care. </a:t>
            </a:r>
            <a:endParaRPr lang="en-US">
              <a:cs typeface="Arial"/>
            </a:endParaRPr>
          </a:p>
          <a:p>
            <a:pPr marL="0" indent="0">
              <a:lnSpc>
                <a:spcPct val="107000"/>
              </a:lnSpc>
              <a:spcBef>
                <a:spcPts val="0"/>
              </a:spcBef>
              <a:spcAft>
                <a:spcPts val="800"/>
              </a:spcAft>
              <a:buNone/>
            </a:pPr>
            <a:r>
              <a:rPr lang="en-GB"/>
              <a:t>327 community pharmacies in Lancashire and South Cumbria are providing blood pressure checks, and up to April 2024 this led to 114,300 blood pressure checks completed which is the best way to identify hypertension and prevent strokes and heart attacks.</a:t>
            </a:r>
            <a:endParaRPr lang="en-GB">
              <a:cs typeface="Arial" panose="020B0604020202020204"/>
            </a:endParaRPr>
          </a:p>
        </p:txBody>
      </p:sp>
    </p:spTree>
    <p:extLst>
      <p:ext uri="{BB962C8B-B14F-4D97-AF65-F5344CB8AC3E}">
        <p14:creationId xmlns:p14="http://schemas.microsoft.com/office/powerpoint/2010/main" val="219936192"/>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F05E668-1CA8-4725-CB19-B16602DEFEBC}"/>
              </a:ext>
            </a:extLst>
          </p:cNvPr>
          <p:cNvSpPr txBox="1"/>
          <p:nvPr/>
        </p:nvSpPr>
        <p:spPr>
          <a:xfrm>
            <a:off x="519461" y="1573411"/>
            <a:ext cx="7034278" cy="4031873"/>
          </a:xfrm>
          <a:prstGeom prst="rect">
            <a:avLst/>
          </a:prstGeom>
          <a:noFill/>
        </p:spPr>
        <p:txBody>
          <a:bodyPr wrap="square" lIns="91440" tIns="45720" rIns="91440" bIns="45720" rtlCol="0" anchor="t">
            <a:spAutoFit/>
          </a:bodyPr>
          <a:lstStyle/>
          <a:p>
            <a:r>
              <a:rPr lang="en-US" altLang="en-US" sz="3200">
                <a:latin typeface="Arial"/>
                <a:cs typeface="Arial"/>
              </a:rPr>
              <a:t>In </a:t>
            </a:r>
            <a:r>
              <a:rPr lang="en-US" altLang="en-US" sz="3200" b="1">
                <a:latin typeface="Arial"/>
                <a:cs typeface="Arial"/>
              </a:rPr>
              <a:t>Blackpool </a:t>
            </a:r>
            <a:r>
              <a:rPr lang="en-US" altLang="en-US" sz="3200">
                <a:latin typeface="Arial"/>
                <a:cs typeface="Arial"/>
              </a:rPr>
              <a:t>we have c</a:t>
            </a:r>
            <a:r>
              <a:rPr lang="en-US" altLang="en-US" sz="2800">
                <a:latin typeface="Arial"/>
                <a:cs typeface="Arial"/>
              </a:rPr>
              <a:t>onducted extensive community engagement in five priority wards, with over 400 residents sharing their experiences.</a:t>
            </a:r>
          </a:p>
          <a:p>
            <a:endParaRPr lang="en-US" sz="2800">
              <a:latin typeface="Arial"/>
              <a:cs typeface="Arial"/>
            </a:endParaRPr>
          </a:p>
          <a:p>
            <a:r>
              <a:rPr lang="en-US" altLang="en-US" sz="2800">
                <a:latin typeface="Arial"/>
                <a:cs typeface="Arial"/>
              </a:rPr>
              <a:t>From this work we have identified 14 key themes, including access to healthcare, the cost of living, and social isolation which we are working to improve.</a:t>
            </a:r>
          </a:p>
        </p:txBody>
      </p:sp>
      <p:pic>
        <p:nvPicPr>
          <p:cNvPr id="8" name="Picture 7" descr="A tower with a black background&#10;&#10;Description automatically generated">
            <a:extLst>
              <a:ext uri="{FF2B5EF4-FFF2-40B4-BE49-F238E27FC236}">
                <a16:creationId xmlns:a16="http://schemas.microsoft.com/office/drawing/2014/main" id="{51609542-7E7F-2E4C-FA63-26DE1F252CAE}"/>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7158274" y="730563"/>
            <a:ext cx="4836017" cy="6858000"/>
          </a:xfrm>
          <a:prstGeom prst="rect">
            <a:avLst/>
          </a:prstGeom>
        </p:spPr>
      </p:pic>
    </p:spTree>
    <p:extLst>
      <p:ext uri="{BB962C8B-B14F-4D97-AF65-F5344CB8AC3E}">
        <p14:creationId xmlns:p14="http://schemas.microsoft.com/office/powerpoint/2010/main" val="3411100793"/>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6AA2A2-DC54-EAAC-832F-75F7AACBD02D}"/>
              </a:ext>
            </a:extLst>
          </p:cNvPr>
          <p:cNvSpPr>
            <a:spLocks noGrp="1"/>
          </p:cNvSpPr>
          <p:nvPr>
            <p:ph type="title"/>
          </p:nvPr>
        </p:nvSpPr>
        <p:spPr/>
        <p:txBody>
          <a:bodyPr/>
          <a:lstStyle/>
          <a:p>
            <a:r>
              <a:rPr lang="en-GB" b="1"/>
              <a:t>Increasing digital inclusion</a:t>
            </a:r>
            <a:endParaRPr lang="en-GB" b="1">
              <a:ea typeface="Calibri Light"/>
              <a:cs typeface="Calibri Light"/>
            </a:endParaRPr>
          </a:p>
        </p:txBody>
      </p:sp>
      <p:sp>
        <p:nvSpPr>
          <p:cNvPr id="5" name="Content Placeholder 4">
            <a:extLst>
              <a:ext uri="{FF2B5EF4-FFF2-40B4-BE49-F238E27FC236}">
                <a16:creationId xmlns:a16="http://schemas.microsoft.com/office/drawing/2014/main" id="{893205E1-9B7D-9852-59AD-619F51B7D0DC}"/>
              </a:ext>
            </a:extLst>
          </p:cNvPr>
          <p:cNvSpPr>
            <a:spLocks noGrp="1"/>
          </p:cNvSpPr>
          <p:nvPr>
            <p:ph idx="1"/>
          </p:nvPr>
        </p:nvSpPr>
        <p:spPr/>
        <p:txBody>
          <a:bodyPr vert="horz" lIns="91440" tIns="45720" rIns="91440" bIns="45720" rtlCol="0" anchor="t">
            <a:normAutofit fontScale="92500" lnSpcReduction="10000"/>
          </a:bodyPr>
          <a:lstStyle/>
          <a:p>
            <a:pPr marL="0" indent="0">
              <a:lnSpc>
                <a:spcPct val="107000"/>
              </a:lnSpc>
              <a:spcBef>
                <a:spcPts val="0"/>
              </a:spcBef>
              <a:spcAft>
                <a:spcPts val="800"/>
              </a:spcAft>
              <a:buNone/>
            </a:pPr>
            <a:r>
              <a:rPr lang="en-GB" sz="3600"/>
              <a:t>The Digital Support Service from January 2024 to August 2024 had 473 patient referrals with 22% of these were referred by medical practices across Lancashire and South Cumbria.</a:t>
            </a:r>
            <a:endParaRPr lang="en-US" sz="3600">
              <a:ea typeface="Calibri"/>
              <a:cs typeface="Calibri"/>
            </a:endParaRPr>
          </a:p>
          <a:p>
            <a:pPr marL="0" indent="0">
              <a:lnSpc>
                <a:spcPct val="107000"/>
              </a:lnSpc>
              <a:spcBef>
                <a:spcPts val="0"/>
              </a:spcBef>
              <a:spcAft>
                <a:spcPts val="800"/>
              </a:spcAft>
              <a:buNone/>
            </a:pPr>
            <a:endParaRPr lang="en-GB" sz="3600"/>
          </a:p>
          <a:p>
            <a:pPr marL="0" indent="0">
              <a:lnSpc>
                <a:spcPct val="107000"/>
              </a:lnSpc>
              <a:spcBef>
                <a:spcPts val="0"/>
              </a:spcBef>
              <a:spcAft>
                <a:spcPts val="800"/>
              </a:spcAft>
              <a:buNone/>
            </a:pPr>
            <a:r>
              <a:rPr lang="en-GB" sz="3600"/>
              <a:t>In 96% of cases, digital sessions improved client’s health and wellbeing. This work has been in partnership with community organisations. </a:t>
            </a:r>
            <a:endParaRPr lang="en-GB" sz="3600">
              <a:ea typeface="Calibri" panose="020F0502020204030204"/>
              <a:cs typeface="Calibri" panose="020F0502020204030204"/>
            </a:endParaRPr>
          </a:p>
        </p:txBody>
      </p:sp>
    </p:spTree>
    <p:extLst>
      <p:ext uri="{BB962C8B-B14F-4D97-AF65-F5344CB8AC3E}">
        <p14:creationId xmlns:p14="http://schemas.microsoft.com/office/powerpoint/2010/main" val="3920608386"/>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6AA2A2-DC54-EAAC-832F-75F7AACBD02D}"/>
              </a:ext>
            </a:extLst>
          </p:cNvPr>
          <p:cNvSpPr>
            <a:spLocks noGrp="1"/>
          </p:cNvSpPr>
          <p:nvPr>
            <p:ph type="title"/>
          </p:nvPr>
        </p:nvSpPr>
        <p:spPr/>
        <p:txBody>
          <a:bodyPr/>
          <a:lstStyle/>
          <a:p>
            <a:r>
              <a:rPr lang="en-GB"/>
              <a:t>Improving continuing healthcare</a:t>
            </a:r>
            <a:endParaRPr lang="en-GB" b="1">
              <a:ea typeface="Calibri Light"/>
              <a:cs typeface="Arial"/>
            </a:endParaRPr>
          </a:p>
        </p:txBody>
      </p:sp>
      <p:sp>
        <p:nvSpPr>
          <p:cNvPr id="5" name="Content Placeholder 4">
            <a:extLst>
              <a:ext uri="{FF2B5EF4-FFF2-40B4-BE49-F238E27FC236}">
                <a16:creationId xmlns:a16="http://schemas.microsoft.com/office/drawing/2014/main" id="{893205E1-9B7D-9852-59AD-619F51B7D0DC}"/>
              </a:ext>
            </a:extLst>
          </p:cNvPr>
          <p:cNvSpPr>
            <a:spLocks noGrp="1"/>
          </p:cNvSpPr>
          <p:nvPr>
            <p:ph idx="1"/>
          </p:nvPr>
        </p:nvSpPr>
        <p:spPr/>
        <p:txBody>
          <a:bodyPr vert="horz" lIns="91440" tIns="45720" rIns="91440" bIns="45720" rtlCol="0" anchor="t">
            <a:noAutofit/>
          </a:bodyPr>
          <a:lstStyle/>
          <a:p>
            <a:pPr marL="0" indent="0">
              <a:buNone/>
            </a:pPr>
            <a:r>
              <a:rPr lang="en-US" sz="4000"/>
              <a:t>90% of CHC assessments are now completed within 28 days.  </a:t>
            </a:r>
          </a:p>
          <a:p>
            <a:pPr marL="0" indent="0">
              <a:buNone/>
            </a:pPr>
            <a:r>
              <a:rPr lang="en-US" sz="4000"/>
              <a:t>This follows the in-housing of more than 200 staff and a backlog of 4,500 cases which has resulted in improvements in achieving quality measures for the service. </a:t>
            </a:r>
            <a:endParaRPr lang="en-GB" sz="4000"/>
          </a:p>
        </p:txBody>
      </p:sp>
    </p:spTree>
    <p:extLst>
      <p:ext uri="{BB962C8B-B14F-4D97-AF65-F5344CB8AC3E}">
        <p14:creationId xmlns:p14="http://schemas.microsoft.com/office/powerpoint/2010/main" val="3538862377"/>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6AA2A2-DC54-EAAC-832F-75F7AACBD02D}"/>
              </a:ext>
            </a:extLst>
          </p:cNvPr>
          <p:cNvSpPr>
            <a:spLocks noGrp="1"/>
          </p:cNvSpPr>
          <p:nvPr>
            <p:ph type="title"/>
          </p:nvPr>
        </p:nvSpPr>
        <p:spPr/>
        <p:txBody>
          <a:bodyPr>
            <a:normAutofit fontScale="90000"/>
          </a:bodyPr>
          <a:lstStyle/>
          <a:p>
            <a:pPr>
              <a:lnSpc>
                <a:spcPct val="107000"/>
              </a:lnSpc>
              <a:spcBef>
                <a:spcPts val="0"/>
              </a:spcBef>
              <a:spcAft>
                <a:spcPts val="800"/>
              </a:spcAft>
            </a:pPr>
            <a:r>
              <a:rPr lang="en-GB" b="1"/>
              <a:t>Supporting people in our </a:t>
            </a:r>
            <a:br>
              <a:rPr lang="en-GB" b="1"/>
            </a:br>
            <a:r>
              <a:rPr lang="en-GB" b="1"/>
              <a:t>communities with diabetes</a:t>
            </a:r>
            <a:endParaRPr lang="en-GB" b="1">
              <a:ea typeface="Calibri Light"/>
              <a:cs typeface="Calibri Light"/>
            </a:endParaRPr>
          </a:p>
        </p:txBody>
      </p:sp>
      <p:sp>
        <p:nvSpPr>
          <p:cNvPr id="5" name="Content Placeholder 4">
            <a:extLst>
              <a:ext uri="{FF2B5EF4-FFF2-40B4-BE49-F238E27FC236}">
                <a16:creationId xmlns:a16="http://schemas.microsoft.com/office/drawing/2014/main" id="{893205E1-9B7D-9852-59AD-619F51B7D0DC}"/>
              </a:ext>
            </a:extLst>
          </p:cNvPr>
          <p:cNvSpPr>
            <a:spLocks noGrp="1"/>
          </p:cNvSpPr>
          <p:nvPr>
            <p:ph idx="1"/>
          </p:nvPr>
        </p:nvSpPr>
        <p:spPr/>
        <p:txBody>
          <a:bodyPr vert="horz" lIns="91440" tIns="45720" rIns="91440" bIns="45720" rtlCol="0" anchor="t">
            <a:normAutofit lnSpcReduction="10000"/>
          </a:bodyPr>
          <a:lstStyle/>
          <a:p>
            <a:pPr marL="0" indent="0">
              <a:lnSpc>
                <a:spcPct val="107000"/>
              </a:lnSpc>
              <a:spcBef>
                <a:spcPts val="0"/>
              </a:spcBef>
              <a:spcAft>
                <a:spcPts val="800"/>
              </a:spcAft>
              <a:buNone/>
            </a:pPr>
            <a:r>
              <a:rPr lang="en-GB" sz="4000"/>
              <a:t>Between April 2023 and May 2024 we worked with voluntary and community partners to support 5,875 children and young people with knowledge and support around diabetes. Of those, 1,409 said that their knowledge of diabetes support which is available increased.</a:t>
            </a:r>
            <a:endParaRPr lang="en-US" sz="4000">
              <a:ea typeface="Calibri"/>
              <a:cs typeface="Calibri"/>
            </a:endParaRPr>
          </a:p>
        </p:txBody>
      </p:sp>
    </p:spTree>
    <p:extLst>
      <p:ext uri="{BB962C8B-B14F-4D97-AF65-F5344CB8AC3E}">
        <p14:creationId xmlns:p14="http://schemas.microsoft.com/office/powerpoint/2010/main" val="2971359308"/>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building with a door and arch&#10;&#10;Description automatically generated with medium confidence">
            <a:extLst>
              <a:ext uri="{FF2B5EF4-FFF2-40B4-BE49-F238E27FC236}">
                <a16:creationId xmlns:a16="http://schemas.microsoft.com/office/drawing/2014/main" id="{8E46C10B-F943-E439-3AD5-CB9498F4137D}"/>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7368889" y="1884490"/>
            <a:ext cx="5124485" cy="3878317"/>
          </a:xfrm>
          <a:prstGeom prst="rect">
            <a:avLst/>
          </a:prstGeom>
        </p:spPr>
      </p:pic>
      <p:sp>
        <p:nvSpPr>
          <p:cNvPr id="7" name="TextBox 6">
            <a:extLst>
              <a:ext uri="{FF2B5EF4-FFF2-40B4-BE49-F238E27FC236}">
                <a16:creationId xmlns:a16="http://schemas.microsoft.com/office/drawing/2014/main" id="{1F05E668-1CA8-4725-CB19-B16602DEFEBC}"/>
              </a:ext>
            </a:extLst>
          </p:cNvPr>
          <p:cNvSpPr txBox="1"/>
          <p:nvPr/>
        </p:nvSpPr>
        <p:spPr>
          <a:xfrm>
            <a:off x="839215" y="1213721"/>
            <a:ext cx="6525623" cy="4801314"/>
          </a:xfrm>
          <a:prstGeom prst="rect">
            <a:avLst/>
          </a:prstGeom>
          <a:noFill/>
        </p:spPr>
        <p:txBody>
          <a:bodyPr wrap="square" lIns="91440" tIns="45720" rIns="91440" bIns="45720" rtlCol="0" anchor="t">
            <a:spAutoFit/>
          </a:bodyPr>
          <a:lstStyle/>
          <a:p>
            <a:r>
              <a:rPr lang="en-US" altLang="en-US" sz="3200" b="1">
                <a:latin typeface="Arial"/>
                <a:cs typeface="Arial"/>
              </a:rPr>
              <a:t>In Blackburn with Darwen </a:t>
            </a:r>
            <a:r>
              <a:rPr lang="en-US" altLang="en-US" sz="3200">
                <a:latin typeface="Arial"/>
                <a:cs typeface="Arial"/>
              </a:rPr>
              <a:t>w</a:t>
            </a:r>
            <a:r>
              <a:rPr lang="en-US" altLang="en-US" sz="2800">
                <a:latin typeface="Arial"/>
                <a:cs typeface="Arial"/>
              </a:rPr>
              <a:t>e have established four family hubs offering comprehensive support from conception to age 19 (or 25 for those with special needs). </a:t>
            </a:r>
            <a:endParaRPr lang="en-US" altLang="en-US" sz="2800" b="1">
              <a:latin typeface="Arial"/>
              <a:cs typeface="Arial"/>
            </a:endParaRPr>
          </a:p>
          <a:p>
            <a:endParaRPr lang="en-US" altLang="en-US" sz="2800">
              <a:latin typeface="Arial"/>
              <a:cs typeface="Arial"/>
            </a:endParaRPr>
          </a:p>
          <a:p>
            <a:r>
              <a:rPr lang="en-US" altLang="en-US" sz="2800">
                <a:latin typeface="Arial"/>
                <a:cs typeface="Arial"/>
              </a:rPr>
              <a:t>Services include midwifery, mental health, health visiting, and early language development to prepare children for school. </a:t>
            </a:r>
            <a:endParaRPr lang="en-US" sz="2800"/>
          </a:p>
          <a:p>
            <a:pPr lvl="0"/>
            <a:endParaRPr lang="en-US" altLang="en-US" sz="2200"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7012033"/>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6AA2A2-DC54-EAAC-832F-75F7AACBD02D}"/>
              </a:ext>
            </a:extLst>
          </p:cNvPr>
          <p:cNvSpPr>
            <a:spLocks noGrp="1"/>
          </p:cNvSpPr>
          <p:nvPr>
            <p:ph type="title"/>
          </p:nvPr>
        </p:nvSpPr>
        <p:spPr>
          <a:xfrm>
            <a:off x="838200" y="921179"/>
            <a:ext cx="10515600" cy="1325563"/>
          </a:xfrm>
        </p:spPr>
        <p:txBody>
          <a:bodyPr>
            <a:normAutofit fontScale="90000"/>
          </a:bodyPr>
          <a:lstStyle/>
          <a:p>
            <a:pPr>
              <a:lnSpc>
                <a:spcPct val="107000"/>
              </a:lnSpc>
              <a:spcBef>
                <a:spcPts val="0"/>
              </a:spcBef>
              <a:spcAft>
                <a:spcPts val="800"/>
              </a:spcAft>
            </a:pPr>
            <a:r>
              <a:rPr lang="en-GB"/>
              <a:t>Increasing learning disability </a:t>
            </a:r>
            <a:br>
              <a:rPr lang="en-GB"/>
            </a:br>
            <a:r>
              <a:rPr lang="en-GB"/>
              <a:t>health checks</a:t>
            </a:r>
          </a:p>
        </p:txBody>
      </p:sp>
      <p:sp>
        <p:nvSpPr>
          <p:cNvPr id="5" name="Content Placeholder 4">
            <a:extLst>
              <a:ext uri="{FF2B5EF4-FFF2-40B4-BE49-F238E27FC236}">
                <a16:creationId xmlns:a16="http://schemas.microsoft.com/office/drawing/2014/main" id="{893205E1-9B7D-9852-59AD-619F51B7D0DC}"/>
              </a:ext>
            </a:extLst>
          </p:cNvPr>
          <p:cNvSpPr>
            <a:spLocks noGrp="1"/>
          </p:cNvSpPr>
          <p:nvPr>
            <p:ph idx="1"/>
          </p:nvPr>
        </p:nvSpPr>
        <p:spPr>
          <a:xfrm>
            <a:off x="838200" y="2361084"/>
            <a:ext cx="10515600" cy="4351338"/>
          </a:xfrm>
        </p:spPr>
        <p:txBody>
          <a:bodyPr vert="horz" lIns="91440" tIns="45720" rIns="91440" bIns="45720" rtlCol="0" anchor="t">
            <a:normAutofit/>
          </a:bodyPr>
          <a:lstStyle/>
          <a:p>
            <a:pPr marL="0" indent="0">
              <a:lnSpc>
                <a:spcPct val="107000"/>
              </a:lnSpc>
              <a:spcBef>
                <a:spcPts val="0"/>
              </a:spcBef>
              <a:spcAft>
                <a:spcPts val="800"/>
              </a:spcAft>
              <a:buNone/>
            </a:pPr>
            <a:r>
              <a:rPr lang="en-GB" sz="3200"/>
              <a:t>At end 22/23, 76% people age 14+ with a learning disability received a health check, compared with 64% in the previous year. Learning Disability health checks are important because it is an opportunity for doctors to find any problems early and conduct a medicines review.</a:t>
            </a:r>
            <a:endParaRPr lang="en-US" sz="3200">
              <a:cs typeface="Arial"/>
            </a:endParaRPr>
          </a:p>
          <a:p>
            <a:pPr marL="0" indent="0">
              <a:lnSpc>
                <a:spcPct val="107000"/>
              </a:lnSpc>
              <a:spcBef>
                <a:spcPts val="0"/>
              </a:spcBef>
              <a:spcAft>
                <a:spcPts val="800"/>
              </a:spcAft>
              <a:buNone/>
            </a:pPr>
            <a:r>
              <a:rPr lang="en-GB" sz="3200"/>
              <a:t>342 practice staff have attended learning disability health check training to ensure these are undertaken based on best practice. </a:t>
            </a:r>
            <a:endParaRPr lang="en-GB" sz="3200">
              <a:cs typeface="Arial" panose="020B0604020202020204"/>
            </a:endParaRPr>
          </a:p>
        </p:txBody>
      </p:sp>
    </p:spTree>
    <p:extLst>
      <p:ext uri="{BB962C8B-B14F-4D97-AF65-F5344CB8AC3E}">
        <p14:creationId xmlns:p14="http://schemas.microsoft.com/office/powerpoint/2010/main" val="812999661"/>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6AA2A2-DC54-EAAC-832F-75F7AACBD02D}"/>
              </a:ext>
            </a:extLst>
          </p:cNvPr>
          <p:cNvSpPr>
            <a:spLocks noGrp="1"/>
          </p:cNvSpPr>
          <p:nvPr>
            <p:ph type="title"/>
          </p:nvPr>
        </p:nvSpPr>
        <p:spPr>
          <a:xfrm>
            <a:off x="838200" y="1055044"/>
            <a:ext cx="10515600" cy="1325563"/>
          </a:xfrm>
        </p:spPr>
        <p:txBody>
          <a:bodyPr>
            <a:normAutofit fontScale="90000"/>
          </a:bodyPr>
          <a:lstStyle/>
          <a:p>
            <a:pPr>
              <a:lnSpc>
                <a:spcPct val="107000"/>
              </a:lnSpc>
              <a:spcBef>
                <a:spcPts val="0"/>
              </a:spcBef>
              <a:spcAft>
                <a:spcPts val="800"/>
              </a:spcAft>
            </a:pPr>
            <a:r>
              <a:rPr lang="en-GB"/>
              <a:t>Supporting alcohol-dependent patients</a:t>
            </a:r>
            <a:endParaRPr lang="en-GB">
              <a:cs typeface="Arial"/>
            </a:endParaRPr>
          </a:p>
        </p:txBody>
      </p:sp>
      <p:sp>
        <p:nvSpPr>
          <p:cNvPr id="5" name="Content Placeholder 4">
            <a:extLst>
              <a:ext uri="{FF2B5EF4-FFF2-40B4-BE49-F238E27FC236}">
                <a16:creationId xmlns:a16="http://schemas.microsoft.com/office/drawing/2014/main" id="{893205E1-9B7D-9852-59AD-619F51B7D0DC}"/>
              </a:ext>
            </a:extLst>
          </p:cNvPr>
          <p:cNvSpPr>
            <a:spLocks noGrp="1"/>
          </p:cNvSpPr>
          <p:nvPr>
            <p:ph idx="1"/>
          </p:nvPr>
        </p:nvSpPr>
        <p:spPr>
          <a:xfrm>
            <a:off x="838200" y="2216922"/>
            <a:ext cx="10515600" cy="4351338"/>
          </a:xfrm>
        </p:spPr>
        <p:txBody>
          <a:bodyPr vert="horz" lIns="91440" tIns="45720" rIns="91440" bIns="45720" rtlCol="0" anchor="t">
            <a:normAutofit/>
          </a:bodyPr>
          <a:lstStyle/>
          <a:p>
            <a:pPr marL="0" indent="0">
              <a:lnSpc>
                <a:spcPct val="107000"/>
              </a:lnSpc>
              <a:spcBef>
                <a:spcPts val="0"/>
              </a:spcBef>
              <a:spcAft>
                <a:spcPts val="800"/>
              </a:spcAft>
              <a:buNone/>
            </a:pPr>
            <a:r>
              <a:rPr lang="en-GB" sz="3200"/>
              <a:t>Alcohol Care Teams are alcohol specialist clinicians, based in acute hospitals which provide specialist support, predominantly to alcohol-dependent patients.</a:t>
            </a:r>
            <a:endParaRPr lang="en-US" sz="3200">
              <a:cs typeface="Arial"/>
            </a:endParaRPr>
          </a:p>
          <a:p>
            <a:pPr marL="0" indent="0">
              <a:lnSpc>
                <a:spcPct val="107000"/>
              </a:lnSpc>
              <a:spcBef>
                <a:spcPts val="0"/>
              </a:spcBef>
              <a:spcAft>
                <a:spcPts val="800"/>
              </a:spcAft>
              <a:buNone/>
            </a:pPr>
            <a:r>
              <a:rPr lang="en-GB" sz="3200"/>
              <a:t>Alcohol Care Teams in East Lancashire Hospitals NHS Trust and Blackpool Teaching Hospitals NHS Foundation Trust are saving the system collectively 3,000 bed days per year. This is an annual saving of £1.26million. </a:t>
            </a:r>
            <a:endParaRPr lang="en-GB" sz="3200">
              <a:cs typeface="Arial" panose="020B0604020202020204"/>
            </a:endParaRPr>
          </a:p>
        </p:txBody>
      </p:sp>
    </p:spTree>
    <p:extLst>
      <p:ext uri="{BB962C8B-B14F-4D97-AF65-F5344CB8AC3E}">
        <p14:creationId xmlns:p14="http://schemas.microsoft.com/office/powerpoint/2010/main" val="1489380165"/>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F05E668-1CA8-4725-CB19-B16602DEFEBC}"/>
              </a:ext>
            </a:extLst>
          </p:cNvPr>
          <p:cNvSpPr txBox="1"/>
          <p:nvPr/>
        </p:nvSpPr>
        <p:spPr>
          <a:xfrm>
            <a:off x="859809" y="1605020"/>
            <a:ext cx="6885818" cy="4031873"/>
          </a:xfrm>
          <a:prstGeom prst="rect">
            <a:avLst/>
          </a:prstGeom>
          <a:noFill/>
        </p:spPr>
        <p:txBody>
          <a:bodyPr wrap="square" lIns="91440" tIns="45720" rIns="91440" bIns="45720" rtlCol="0" anchor="t">
            <a:spAutoFit/>
          </a:bodyPr>
          <a:lstStyle/>
          <a:p>
            <a:r>
              <a:rPr lang="en-US" altLang="en-US" sz="3200">
                <a:latin typeface="Arial"/>
                <a:cs typeface="Arial"/>
              </a:rPr>
              <a:t>In </a:t>
            </a:r>
            <a:r>
              <a:rPr lang="en-US" altLang="en-US" sz="3200" b="1">
                <a:latin typeface="Arial"/>
                <a:cs typeface="Arial"/>
              </a:rPr>
              <a:t>Lancashire</a:t>
            </a:r>
            <a:r>
              <a:rPr lang="en-US" altLang="en-US" sz="3200">
                <a:latin typeface="Arial"/>
                <a:cs typeface="Arial"/>
              </a:rPr>
              <a:t> we have de</a:t>
            </a:r>
            <a:r>
              <a:rPr lang="en-US" altLang="en-US" sz="2800">
                <a:latin typeface="Arial"/>
                <a:cs typeface="Arial"/>
              </a:rPr>
              <a:t>veloped a new approach to reach disengaged patients in Morecambe Bay and Lancaster, offering health checks through trust-building outreach. </a:t>
            </a:r>
            <a:endParaRPr lang="en-US" altLang="en-US" sz="2800" b="1">
              <a:latin typeface="Arial"/>
              <a:cs typeface="Arial"/>
            </a:endParaRPr>
          </a:p>
          <a:p>
            <a:endParaRPr lang="en-US" altLang="en-US" sz="2800">
              <a:latin typeface="Arial"/>
              <a:cs typeface="Arial"/>
            </a:endParaRPr>
          </a:p>
          <a:p>
            <a:r>
              <a:rPr lang="en-US" altLang="en-US" sz="2800">
                <a:latin typeface="Arial"/>
                <a:cs typeface="Arial"/>
              </a:rPr>
              <a:t>This means we have successfully </a:t>
            </a:r>
          </a:p>
          <a:p>
            <a:r>
              <a:rPr lang="en-US" altLang="en-US" sz="2800">
                <a:latin typeface="Arial"/>
                <a:cs typeface="Arial"/>
              </a:rPr>
              <a:t>re-engaged patients who had not accessed healthcare for years.</a:t>
            </a:r>
            <a:endParaRPr lang="en-US"/>
          </a:p>
        </p:txBody>
      </p:sp>
      <p:pic>
        <p:nvPicPr>
          <p:cNvPr id="6" name="Picture 5" descr="A cartoon of a castle&#10;&#10;Description automatically generated">
            <a:extLst>
              <a:ext uri="{FF2B5EF4-FFF2-40B4-BE49-F238E27FC236}">
                <a16:creationId xmlns:a16="http://schemas.microsoft.com/office/drawing/2014/main" id="{99B23A6D-B5E1-82FD-DE97-25922F9CAC2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954795" y="2234649"/>
            <a:ext cx="5609968" cy="4260092"/>
          </a:xfrm>
          <a:prstGeom prst="rect">
            <a:avLst/>
          </a:prstGeom>
        </p:spPr>
      </p:pic>
    </p:spTree>
    <p:extLst>
      <p:ext uri="{BB962C8B-B14F-4D97-AF65-F5344CB8AC3E}">
        <p14:creationId xmlns:p14="http://schemas.microsoft.com/office/powerpoint/2010/main" val="2888170720"/>
      </p:ext>
    </p:extLst>
  </p:cSld>
  <p:clrMapOvr>
    <a:masterClrMapping/>
  </p:clrMapOvr>
  <mc:AlternateContent xmlns:mc="http://schemas.openxmlformats.org/markup-compatibility/2006" xmlns:p14="http://schemas.microsoft.com/office/powerpoint/2010/main">
    <mc:Choice Requires="p14">
      <p:transition spd="slow" p14:dur="15000" advClick="0" advTm="60000">
        <p:fade/>
      </p:transition>
    </mc:Choice>
    <mc:Fallback xmlns="">
      <p:transition spd="slow" advClick="0" advTm="60000">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13</Slides>
  <Notes>0</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Protecting our public from COVID</vt:lpstr>
      <vt:lpstr>PowerPoint Presentation</vt:lpstr>
      <vt:lpstr>Increasing digital inclusion</vt:lpstr>
      <vt:lpstr>Improving continuing healthcare</vt:lpstr>
      <vt:lpstr>Supporting people in our  communities with diabetes</vt:lpstr>
      <vt:lpstr>PowerPoint Presentation</vt:lpstr>
      <vt:lpstr>Increasing learning disability  health checks</vt:lpstr>
      <vt:lpstr>Supporting alcohol-dependent patients</vt:lpstr>
      <vt:lpstr>PowerPoint Presentation</vt:lpstr>
      <vt:lpstr>Increasing dental access for children</vt:lpstr>
      <vt:lpstr>Providing weight management support</vt:lpstr>
      <vt:lpstr>PowerPoint Presentation</vt:lpstr>
      <vt:lpstr>Identifying and supporting people with hypertension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BRITTON, Mark (NHS LANCASHIRE AND SOUTH CUMBRIA ICB - 02M)</dc:creator>
  <cp:revision>12</cp:revision>
  <dcterms:created xsi:type="dcterms:W3CDTF">2024-09-11T10:00:40Z</dcterms:created>
  <dcterms:modified xsi:type="dcterms:W3CDTF">2024-09-12T07:12:25Z</dcterms:modified>
</cp:coreProperties>
</file>