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 id="2147483722" r:id="rId6"/>
  </p:sldMasterIdLst>
  <p:notesMasterIdLst>
    <p:notesMasterId r:id="rId64"/>
  </p:notesMasterIdLst>
  <p:sldIdLst>
    <p:sldId id="256" r:id="rId7"/>
    <p:sldId id="2147474691" r:id="rId8"/>
    <p:sldId id="257" r:id="rId9"/>
    <p:sldId id="2145707880" r:id="rId10"/>
    <p:sldId id="2147474686" r:id="rId11"/>
    <p:sldId id="259" r:id="rId12"/>
    <p:sldId id="2147474695" r:id="rId13"/>
    <p:sldId id="2147474696" r:id="rId14"/>
    <p:sldId id="258" r:id="rId15"/>
    <p:sldId id="2147474697" r:id="rId16"/>
    <p:sldId id="2147474698" r:id="rId17"/>
    <p:sldId id="261" r:id="rId18"/>
    <p:sldId id="262" r:id="rId19"/>
    <p:sldId id="263" r:id="rId20"/>
    <p:sldId id="264" r:id="rId21"/>
    <p:sldId id="265" r:id="rId22"/>
    <p:sldId id="266" r:id="rId23"/>
    <p:sldId id="267" r:id="rId24"/>
    <p:sldId id="268" r:id="rId25"/>
    <p:sldId id="285" r:id="rId26"/>
    <p:sldId id="2145707834" r:id="rId27"/>
    <p:sldId id="2147474701" r:id="rId28"/>
    <p:sldId id="2147474699" r:id="rId29"/>
    <p:sldId id="2145707876" r:id="rId30"/>
    <p:sldId id="2145707878" r:id="rId31"/>
    <p:sldId id="2145707869" r:id="rId32"/>
    <p:sldId id="2145707829" r:id="rId33"/>
    <p:sldId id="2145707873" r:id="rId34"/>
    <p:sldId id="2147474700" r:id="rId35"/>
    <p:sldId id="2145707863" r:id="rId36"/>
    <p:sldId id="2145707879" r:id="rId37"/>
    <p:sldId id="2145707872" r:id="rId38"/>
    <p:sldId id="2145707874" r:id="rId39"/>
    <p:sldId id="2145707875" r:id="rId40"/>
    <p:sldId id="2145707877" r:id="rId41"/>
    <p:sldId id="2145707871" r:id="rId42"/>
    <p:sldId id="2145707882" r:id="rId43"/>
    <p:sldId id="2147474702" r:id="rId44"/>
    <p:sldId id="2147474703" r:id="rId45"/>
    <p:sldId id="2147474704" r:id="rId46"/>
    <p:sldId id="2147474705" r:id="rId47"/>
    <p:sldId id="2147474706" r:id="rId48"/>
    <p:sldId id="2147474707" r:id="rId49"/>
    <p:sldId id="2147474708" r:id="rId50"/>
    <p:sldId id="2147472493" r:id="rId51"/>
    <p:sldId id="2147472506" r:id="rId52"/>
    <p:sldId id="2147472507" r:id="rId53"/>
    <p:sldId id="2147474690" r:id="rId54"/>
    <p:sldId id="2147474688" r:id="rId55"/>
    <p:sldId id="2147474689" r:id="rId56"/>
    <p:sldId id="2145707885" r:id="rId57"/>
    <p:sldId id="2145707884" r:id="rId58"/>
    <p:sldId id="2147474692" r:id="rId59"/>
    <p:sldId id="2147474693" r:id="rId60"/>
    <p:sldId id="2145707889" r:id="rId61"/>
    <p:sldId id="2145707887" r:id="rId62"/>
    <p:sldId id="214747469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FFDB"/>
    <a:srgbClr val="DAC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97" autoAdjust="0"/>
  </p:normalViewPr>
  <p:slideViewPr>
    <p:cSldViewPr snapToGrid="0">
      <p:cViewPr varScale="1">
        <p:scale>
          <a:sx n="90" d="100"/>
          <a:sy n="90"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551114-EA17-4B9B-8DEE-90238E523711}" type="doc">
      <dgm:prSet loTypeId="urn:microsoft.com/office/officeart/2005/8/layout/process1" loCatId="process" qsTypeId="urn:microsoft.com/office/officeart/2005/8/quickstyle/simple1" qsCatId="simple" csTypeId="urn:microsoft.com/office/officeart/2005/8/colors/colorful2" csCatId="colorful" phldr="1"/>
      <dgm:spPr/>
    </dgm:pt>
    <dgm:pt modelId="{A52C5696-8756-40B5-8081-1A4E1104EEC5}">
      <dgm:prSet phldrT="[Text]"/>
      <dgm:spPr/>
      <dgm:t>
        <a:bodyPr/>
        <a:lstStyle/>
        <a:p>
          <a:r>
            <a:rPr lang="en-GB"/>
            <a:t>Located below the Balcony Room</a:t>
          </a:r>
        </a:p>
      </dgm:t>
    </dgm:pt>
    <dgm:pt modelId="{7781EABC-2B43-43E5-982C-D1C269913321}" type="parTrans" cxnId="{CDECB016-0739-445E-8E67-D3FEF2A20D50}">
      <dgm:prSet/>
      <dgm:spPr/>
      <dgm:t>
        <a:bodyPr/>
        <a:lstStyle/>
        <a:p>
          <a:endParaRPr lang="en-GB"/>
        </a:p>
      </dgm:t>
    </dgm:pt>
    <dgm:pt modelId="{C68F38B9-2015-4DC2-8530-EC76017EE937}" type="sibTrans" cxnId="{CDECB016-0739-445E-8E67-D3FEF2A20D50}">
      <dgm:prSet/>
      <dgm:spPr/>
      <dgm:t>
        <a:bodyPr/>
        <a:lstStyle/>
        <a:p>
          <a:endParaRPr lang="en-GB"/>
        </a:p>
      </dgm:t>
    </dgm:pt>
    <dgm:pt modelId="{3C782173-6776-4642-B8BC-17BA0B8CB1E9}">
      <dgm:prSet phldrT="[Text]"/>
      <dgm:spPr/>
      <dgm:t>
        <a:bodyPr/>
        <a:lstStyle/>
        <a:p>
          <a:r>
            <a:rPr lang="en-GB"/>
            <a:t>Located at the bottom of Barton C, to the left of the Buffet </a:t>
          </a:r>
        </a:p>
      </dgm:t>
    </dgm:pt>
    <dgm:pt modelId="{FF30753A-C04C-4540-A344-9890B676ADB4}" type="parTrans" cxnId="{7362AFF3-57E4-4B78-8821-0AAFFB829485}">
      <dgm:prSet/>
      <dgm:spPr/>
      <dgm:t>
        <a:bodyPr/>
        <a:lstStyle/>
        <a:p>
          <a:endParaRPr lang="en-GB"/>
        </a:p>
      </dgm:t>
    </dgm:pt>
    <dgm:pt modelId="{9347E32D-0D37-40BC-8302-6B56E2B1897C}" type="sibTrans" cxnId="{7362AFF3-57E4-4B78-8821-0AAFFB829485}">
      <dgm:prSet/>
      <dgm:spPr/>
      <dgm:t>
        <a:bodyPr/>
        <a:lstStyle/>
        <a:p>
          <a:endParaRPr lang="en-GB"/>
        </a:p>
      </dgm:t>
    </dgm:pt>
    <dgm:pt modelId="{10F9AA35-D6AC-4290-A163-03CBA9A24AA6}">
      <dgm:prSet phldrT="[Text]"/>
      <dgm:spPr/>
      <dgm:t>
        <a:bodyPr/>
        <a:lstStyle/>
        <a:p>
          <a:r>
            <a:rPr lang="en-GB"/>
            <a:t>No Tests planned for today</a:t>
          </a:r>
        </a:p>
      </dgm:t>
    </dgm:pt>
    <dgm:pt modelId="{8B0695A4-A52A-4F18-A251-8B25BAFEB0EA}" type="parTrans" cxnId="{BED3748B-7A6A-4A85-A865-B2E8CF09CED7}">
      <dgm:prSet/>
      <dgm:spPr/>
      <dgm:t>
        <a:bodyPr/>
        <a:lstStyle/>
        <a:p>
          <a:endParaRPr lang="en-GB"/>
        </a:p>
      </dgm:t>
    </dgm:pt>
    <dgm:pt modelId="{17FF1D14-045D-4312-BAFA-53222DAF7D7D}" type="sibTrans" cxnId="{BED3748B-7A6A-4A85-A865-B2E8CF09CED7}">
      <dgm:prSet/>
      <dgm:spPr/>
      <dgm:t>
        <a:bodyPr/>
        <a:lstStyle/>
        <a:p>
          <a:endParaRPr lang="en-GB"/>
        </a:p>
      </dgm:t>
    </dgm:pt>
    <dgm:pt modelId="{4A619EE0-2078-4FD7-88BA-143631CF26AF}">
      <dgm:prSet/>
      <dgm:spPr/>
      <dgm:t>
        <a:bodyPr/>
        <a:lstStyle/>
        <a:p>
          <a:r>
            <a:rPr lang="en-GB"/>
            <a:t>Consent to Vignettes / Interviews for Social Media</a:t>
          </a:r>
        </a:p>
      </dgm:t>
    </dgm:pt>
    <dgm:pt modelId="{A3EAE5A3-9328-4364-9C63-F015EE9AE877}" type="parTrans" cxnId="{20373256-307F-478C-A4D1-7CCD91541F9C}">
      <dgm:prSet/>
      <dgm:spPr/>
      <dgm:t>
        <a:bodyPr/>
        <a:lstStyle/>
        <a:p>
          <a:endParaRPr lang="en-GB"/>
        </a:p>
      </dgm:t>
    </dgm:pt>
    <dgm:pt modelId="{FC62124D-B14B-4C71-8EA7-047AAB2D1DE1}" type="sibTrans" cxnId="{20373256-307F-478C-A4D1-7CCD91541F9C}">
      <dgm:prSet/>
      <dgm:spPr/>
      <dgm:t>
        <a:bodyPr/>
        <a:lstStyle/>
        <a:p>
          <a:endParaRPr lang="en-GB"/>
        </a:p>
      </dgm:t>
    </dgm:pt>
    <dgm:pt modelId="{4E1924F7-FCA5-4DEE-94B7-EB4415F58231}" type="pres">
      <dgm:prSet presAssocID="{CE551114-EA17-4B9B-8DEE-90238E523711}" presName="Name0" presStyleCnt="0">
        <dgm:presLayoutVars>
          <dgm:dir/>
          <dgm:resizeHandles val="exact"/>
        </dgm:presLayoutVars>
      </dgm:prSet>
      <dgm:spPr/>
    </dgm:pt>
    <dgm:pt modelId="{23D6901E-11D4-4DC0-8036-9F3C95B58BA8}" type="pres">
      <dgm:prSet presAssocID="{A52C5696-8756-40B5-8081-1A4E1104EEC5}" presName="node" presStyleLbl="node1" presStyleIdx="0" presStyleCnt="4">
        <dgm:presLayoutVars>
          <dgm:bulletEnabled val="1"/>
        </dgm:presLayoutVars>
      </dgm:prSet>
      <dgm:spPr/>
    </dgm:pt>
    <dgm:pt modelId="{6EDB1021-DDC0-41B6-83BE-5DDB688A095C}" type="pres">
      <dgm:prSet presAssocID="{C68F38B9-2015-4DC2-8530-EC76017EE937}" presName="sibTrans" presStyleLbl="sibTrans2D1" presStyleIdx="0" presStyleCnt="3"/>
      <dgm:spPr/>
    </dgm:pt>
    <dgm:pt modelId="{28EFF137-6EA2-42C0-803C-4231049894CD}" type="pres">
      <dgm:prSet presAssocID="{C68F38B9-2015-4DC2-8530-EC76017EE937}" presName="connectorText" presStyleLbl="sibTrans2D1" presStyleIdx="0" presStyleCnt="3"/>
      <dgm:spPr/>
    </dgm:pt>
    <dgm:pt modelId="{5D122F2D-D379-4EEA-888B-DC4B3CE073C6}" type="pres">
      <dgm:prSet presAssocID="{3C782173-6776-4642-B8BC-17BA0B8CB1E9}" presName="node" presStyleLbl="node1" presStyleIdx="1" presStyleCnt="4">
        <dgm:presLayoutVars>
          <dgm:bulletEnabled val="1"/>
        </dgm:presLayoutVars>
      </dgm:prSet>
      <dgm:spPr/>
    </dgm:pt>
    <dgm:pt modelId="{22440261-FCA4-4974-BD7D-ACBEE322BC30}" type="pres">
      <dgm:prSet presAssocID="{9347E32D-0D37-40BC-8302-6B56E2B1897C}" presName="sibTrans" presStyleLbl="sibTrans2D1" presStyleIdx="1" presStyleCnt="3"/>
      <dgm:spPr/>
    </dgm:pt>
    <dgm:pt modelId="{7F1627AE-C228-4A5F-A6EA-85C22D686EEE}" type="pres">
      <dgm:prSet presAssocID="{9347E32D-0D37-40BC-8302-6B56E2B1897C}" presName="connectorText" presStyleLbl="sibTrans2D1" presStyleIdx="1" presStyleCnt="3"/>
      <dgm:spPr/>
    </dgm:pt>
    <dgm:pt modelId="{825B8B24-4AED-45BD-BD21-9ECDC3E40A44}" type="pres">
      <dgm:prSet presAssocID="{10F9AA35-D6AC-4290-A163-03CBA9A24AA6}" presName="node" presStyleLbl="node1" presStyleIdx="2" presStyleCnt="4">
        <dgm:presLayoutVars>
          <dgm:bulletEnabled val="1"/>
        </dgm:presLayoutVars>
      </dgm:prSet>
      <dgm:spPr/>
    </dgm:pt>
    <dgm:pt modelId="{88D8E722-68BB-4CE1-84CF-C5EC201B6BDA}" type="pres">
      <dgm:prSet presAssocID="{17FF1D14-045D-4312-BAFA-53222DAF7D7D}" presName="sibTrans" presStyleLbl="sibTrans2D1" presStyleIdx="2" presStyleCnt="3"/>
      <dgm:spPr/>
    </dgm:pt>
    <dgm:pt modelId="{EB4BFD73-BA4B-47A3-87FA-6540E6F58440}" type="pres">
      <dgm:prSet presAssocID="{17FF1D14-045D-4312-BAFA-53222DAF7D7D}" presName="connectorText" presStyleLbl="sibTrans2D1" presStyleIdx="2" presStyleCnt="3"/>
      <dgm:spPr/>
    </dgm:pt>
    <dgm:pt modelId="{2372ED22-634D-4946-8010-31F442EE2740}" type="pres">
      <dgm:prSet presAssocID="{4A619EE0-2078-4FD7-88BA-143631CF26AF}" presName="node" presStyleLbl="node1" presStyleIdx="3" presStyleCnt="4">
        <dgm:presLayoutVars>
          <dgm:bulletEnabled val="1"/>
        </dgm:presLayoutVars>
      </dgm:prSet>
      <dgm:spPr/>
    </dgm:pt>
  </dgm:ptLst>
  <dgm:cxnLst>
    <dgm:cxn modelId="{FC3BE104-1F36-44B6-A26D-470FB2F52321}" type="presOf" srcId="{A52C5696-8756-40B5-8081-1A4E1104EEC5}" destId="{23D6901E-11D4-4DC0-8036-9F3C95B58BA8}" srcOrd="0" destOrd="0" presId="urn:microsoft.com/office/officeart/2005/8/layout/process1"/>
    <dgm:cxn modelId="{CDECB016-0739-445E-8E67-D3FEF2A20D50}" srcId="{CE551114-EA17-4B9B-8DEE-90238E523711}" destId="{A52C5696-8756-40B5-8081-1A4E1104EEC5}" srcOrd="0" destOrd="0" parTransId="{7781EABC-2B43-43E5-982C-D1C269913321}" sibTransId="{C68F38B9-2015-4DC2-8530-EC76017EE937}"/>
    <dgm:cxn modelId="{1BF6D016-E3F7-4722-B8B4-6178EACA751A}" type="presOf" srcId="{CE551114-EA17-4B9B-8DEE-90238E523711}" destId="{4E1924F7-FCA5-4DEE-94B7-EB4415F58231}" srcOrd="0" destOrd="0" presId="urn:microsoft.com/office/officeart/2005/8/layout/process1"/>
    <dgm:cxn modelId="{A899B923-44C1-4CEE-93DF-6B365A1B9FBB}" type="presOf" srcId="{9347E32D-0D37-40BC-8302-6B56E2B1897C}" destId="{7F1627AE-C228-4A5F-A6EA-85C22D686EEE}" srcOrd="1" destOrd="0" presId="urn:microsoft.com/office/officeart/2005/8/layout/process1"/>
    <dgm:cxn modelId="{92030C5B-AAF8-4931-A39F-C4C9E65029B6}" type="presOf" srcId="{C68F38B9-2015-4DC2-8530-EC76017EE937}" destId="{28EFF137-6EA2-42C0-803C-4231049894CD}" srcOrd="1" destOrd="0" presId="urn:microsoft.com/office/officeart/2005/8/layout/process1"/>
    <dgm:cxn modelId="{1F640B4D-ED29-4027-B1CF-B2C5C24ED556}" type="presOf" srcId="{10F9AA35-D6AC-4290-A163-03CBA9A24AA6}" destId="{825B8B24-4AED-45BD-BD21-9ECDC3E40A44}" srcOrd="0" destOrd="0" presId="urn:microsoft.com/office/officeart/2005/8/layout/process1"/>
    <dgm:cxn modelId="{425CBB74-9B41-4164-8ED3-7393408B799A}" type="presOf" srcId="{17FF1D14-045D-4312-BAFA-53222DAF7D7D}" destId="{88D8E722-68BB-4CE1-84CF-C5EC201B6BDA}" srcOrd="0" destOrd="0" presId="urn:microsoft.com/office/officeart/2005/8/layout/process1"/>
    <dgm:cxn modelId="{20373256-307F-478C-A4D1-7CCD91541F9C}" srcId="{CE551114-EA17-4B9B-8DEE-90238E523711}" destId="{4A619EE0-2078-4FD7-88BA-143631CF26AF}" srcOrd="3" destOrd="0" parTransId="{A3EAE5A3-9328-4364-9C63-F015EE9AE877}" sibTransId="{FC62124D-B14B-4C71-8EA7-047AAB2D1DE1}"/>
    <dgm:cxn modelId="{9433FD5A-066A-4280-89ED-82C398C26D08}" type="presOf" srcId="{C68F38B9-2015-4DC2-8530-EC76017EE937}" destId="{6EDB1021-DDC0-41B6-83BE-5DDB688A095C}" srcOrd="0" destOrd="0" presId="urn:microsoft.com/office/officeart/2005/8/layout/process1"/>
    <dgm:cxn modelId="{3A3F4182-527B-4706-ACC8-59AF2964140C}" type="presOf" srcId="{17FF1D14-045D-4312-BAFA-53222DAF7D7D}" destId="{EB4BFD73-BA4B-47A3-87FA-6540E6F58440}" srcOrd="1" destOrd="0" presId="urn:microsoft.com/office/officeart/2005/8/layout/process1"/>
    <dgm:cxn modelId="{BED3748B-7A6A-4A85-A865-B2E8CF09CED7}" srcId="{CE551114-EA17-4B9B-8DEE-90238E523711}" destId="{10F9AA35-D6AC-4290-A163-03CBA9A24AA6}" srcOrd="2" destOrd="0" parTransId="{8B0695A4-A52A-4F18-A251-8B25BAFEB0EA}" sibTransId="{17FF1D14-045D-4312-BAFA-53222DAF7D7D}"/>
    <dgm:cxn modelId="{F41D58B1-24D7-49D4-91C6-0C5A82DEC8C8}" type="presOf" srcId="{4A619EE0-2078-4FD7-88BA-143631CF26AF}" destId="{2372ED22-634D-4946-8010-31F442EE2740}" srcOrd="0" destOrd="0" presId="urn:microsoft.com/office/officeart/2005/8/layout/process1"/>
    <dgm:cxn modelId="{D4E205BB-072A-461A-9ACA-79999A7E166D}" type="presOf" srcId="{3C782173-6776-4642-B8BC-17BA0B8CB1E9}" destId="{5D122F2D-D379-4EEA-888B-DC4B3CE073C6}" srcOrd="0" destOrd="0" presId="urn:microsoft.com/office/officeart/2005/8/layout/process1"/>
    <dgm:cxn modelId="{5AB78FCA-A623-4E69-A44A-1EE966925078}" type="presOf" srcId="{9347E32D-0D37-40BC-8302-6B56E2B1897C}" destId="{22440261-FCA4-4974-BD7D-ACBEE322BC30}" srcOrd="0" destOrd="0" presId="urn:microsoft.com/office/officeart/2005/8/layout/process1"/>
    <dgm:cxn modelId="{7362AFF3-57E4-4B78-8821-0AAFFB829485}" srcId="{CE551114-EA17-4B9B-8DEE-90238E523711}" destId="{3C782173-6776-4642-B8BC-17BA0B8CB1E9}" srcOrd="1" destOrd="0" parTransId="{FF30753A-C04C-4540-A344-9890B676ADB4}" sibTransId="{9347E32D-0D37-40BC-8302-6B56E2B1897C}"/>
    <dgm:cxn modelId="{9809111F-F266-4421-9C88-C300F3EBB6EE}" type="presParOf" srcId="{4E1924F7-FCA5-4DEE-94B7-EB4415F58231}" destId="{23D6901E-11D4-4DC0-8036-9F3C95B58BA8}" srcOrd="0" destOrd="0" presId="urn:microsoft.com/office/officeart/2005/8/layout/process1"/>
    <dgm:cxn modelId="{03CFC953-E2A5-4E87-B257-4FA7AF805635}" type="presParOf" srcId="{4E1924F7-FCA5-4DEE-94B7-EB4415F58231}" destId="{6EDB1021-DDC0-41B6-83BE-5DDB688A095C}" srcOrd="1" destOrd="0" presId="urn:microsoft.com/office/officeart/2005/8/layout/process1"/>
    <dgm:cxn modelId="{61FCE855-076F-4702-BC2A-DB3BC9102833}" type="presParOf" srcId="{6EDB1021-DDC0-41B6-83BE-5DDB688A095C}" destId="{28EFF137-6EA2-42C0-803C-4231049894CD}" srcOrd="0" destOrd="0" presId="urn:microsoft.com/office/officeart/2005/8/layout/process1"/>
    <dgm:cxn modelId="{9A67BE1A-2DB4-4430-9841-08D8EF61BA98}" type="presParOf" srcId="{4E1924F7-FCA5-4DEE-94B7-EB4415F58231}" destId="{5D122F2D-D379-4EEA-888B-DC4B3CE073C6}" srcOrd="2" destOrd="0" presId="urn:microsoft.com/office/officeart/2005/8/layout/process1"/>
    <dgm:cxn modelId="{53B78BEE-BF1F-4190-A310-304967D64532}" type="presParOf" srcId="{4E1924F7-FCA5-4DEE-94B7-EB4415F58231}" destId="{22440261-FCA4-4974-BD7D-ACBEE322BC30}" srcOrd="3" destOrd="0" presId="urn:microsoft.com/office/officeart/2005/8/layout/process1"/>
    <dgm:cxn modelId="{FCC16BE2-C5E7-4DD4-8B14-315052C6ABAE}" type="presParOf" srcId="{22440261-FCA4-4974-BD7D-ACBEE322BC30}" destId="{7F1627AE-C228-4A5F-A6EA-85C22D686EEE}" srcOrd="0" destOrd="0" presId="urn:microsoft.com/office/officeart/2005/8/layout/process1"/>
    <dgm:cxn modelId="{A97C9EAB-CF0A-4CE3-A4D9-1E03D352F900}" type="presParOf" srcId="{4E1924F7-FCA5-4DEE-94B7-EB4415F58231}" destId="{825B8B24-4AED-45BD-BD21-9ECDC3E40A44}" srcOrd="4" destOrd="0" presId="urn:microsoft.com/office/officeart/2005/8/layout/process1"/>
    <dgm:cxn modelId="{E47A378F-58F6-4283-BBD1-FAC33E3B5A85}" type="presParOf" srcId="{4E1924F7-FCA5-4DEE-94B7-EB4415F58231}" destId="{88D8E722-68BB-4CE1-84CF-C5EC201B6BDA}" srcOrd="5" destOrd="0" presId="urn:microsoft.com/office/officeart/2005/8/layout/process1"/>
    <dgm:cxn modelId="{CDC7B45B-6AF9-4BEA-8F7C-15DD6D4D670B}" type="presParOf" srcId="{88D8E722-68BB-4CE1-84CF-C5EC201B6BDA}" destId="{EB4BFD73-BA4B-47A3-87FA-6540E6F58440}" srcOrd="0" destOrd="0" presId="urn:microsoft.com/office/officeart/2005/8/layout/process1"/>
    <dgm:cxn modelId="{2C54A834-7BD3-49A4-A8EF-2FC8345F1AE3}" type="presParOf" srcId="{4E1924F7-FCA5-4DEE-94B7-EB4415F58231}" destId="{2372ED22-634D-4946-8010-31F442EE2740}"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68C35D-8DFF-4E3F-904D-D647D9DA3614}"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n-GB"/>
        </a:p>
      </dgm:t>
    </dgm:pt>
    <dgm:pt modelId="{625D9476-1224-4F04-9BDE-26CF6D9CEED7}">
      <dgm:prSet phldrT="[Text]"/>
      <dgm:spPr/>
      <dgm:t>
        <a:bodyPr/>
        <a:lstStyle/>
        <a:p>
          <a:r>
            <a:rPr lang="en-GB"/>
            <a:t>Working Better Together</a:t>
          </a:r>
        </a:p>
      </dgm:t>
    </dgm:pt>
    <dgm:pt modelId="{7B68B95C-EB39-478A-85F5-F0F499AD547D}" type="parTrans" cxnId="{A98B5513-4AC6-48F4-A82A-BCEBAB1EE260}">
      <dgm:prSet/>
      <dgm:spPr/>
      <dgm:t>
        <a:bodyPr/>
        <a:lstStyle/>
        <a:p>
          <a:endParaRPr lang="en-GB"/>
        </a:p>
      </dgm:t>
    </dgm:pt>
    <dgm:pt modelId="{5DA43B9D-5A3F-43A7-83A5-7BAB12BBE844}" type="sibTrans" cxnId="{A98B5513-4AC6-48F4-A82A-BCEBAB1EE260}">
      <dgm:prSet/>
      <dgm:spPr/>
      <dgm:t>
        <a:bodyPr/>
        <a:lstStyle/>
        <a:p>
          <a:endParaRPr lang="en-GB"/>
        </a:p>
      </dgm:t>
    </dgm:pt>
    <dgm:pt modelId="{E9F96526-09F6-4F03-BCAF-F952501BEDB6}">
      <dgm:prSet phldrT="[Text]"/>
      <dgm:spPr/>
      <dgm:t>
        <a:bodyPr/>
        <a:lstStyle/>
        <a:p>
          <a:r>
            <a:rPr lang="en-GB"/>
            <a:t>Understanding our Residents’ Needs</a:t>
          </a:r>
        </a:p>
      </dgm:t>
    </dgm:pt>
    <dgm:pt modelId="{228605B6-6A39-4411-8CC5-16136389E7AB}" type="parTrans" cxnId="{38CABAD9-70AD-4397-9103-26BDA4CC8D1B}">
      <dgm:prSet/>
      <dgm:spPr/>
      <dgm:t>
        <a:bodyPr/>
        <a:lstStyle/>
        <a:p>
          <a:endParaRPr lang="en-GB"/>
        </a:p>
      </dgm:t>
    </dgm:pt>
    <dgm:pt modelId="{02BCEF4F-858E-404A-9D8A-FBB3B5931688}" type="sibTrans" cxnId="{38CABAD9-70AD-4397-9103-26BDA4CC8D1B}">
      <dgm:prSet/>
      <dgm:spPr/>
      <dgm:t>
        <a:bodyPr/>
        <a:lstStyle/>
        <a:p>
          <a:endParaRPr lang="en-GB"/>
        </a:p>
      </dgm:t>
    </dgm:pt>
    <dgm:pt modelId="{20C923AC-DD21-4F0F-A45F-52F3DA1115BB}">
      <dgm:prSet phldrT="[Text]"/>
      <dgm:spPr/>
      <dgm:t>
        <a:bodyPr/>
        <a:lstStyle/>
        <a:p>
          <a:r>
            <a:rPr lang="en-GB"/>
            <a:t>Providing the Best Possible Care</a:t>
          </a:r>
        </a:p>
      </dgm:t>
    </dgm:pt>
    <dgm:pt modelId="{3E1EA75F-8150-4418-8FF0-2F5EABE21D4F}" type="parTrans" cxnId="{3031D036-C8BD-4586-BA6F-E7C0B94598D0}">
      <dgm:prSet/>
      <dgm:spPr/>
      <dgm:t>
        <a:bodyPr/>
        <a:lstStyle/>
        <a:p>
          <a:endParaRPr lang="en-GB"/>
        </a:p>
      </dgm:t>
    </dgm:pt>
    <dgm:pt modelId="{828FD8ED-4026-479D-A493-E87FFE81C2CC}" type="sibTrans" cxnId="{3031D036-C8BD-4586-BA6F-E7C0B94598D0}">
      <dgm:prSet/>
      <dgm:spPr/>
      <dgm:t>
        <a:bodyPr/>
        <a:lstStyle/>
        <a:p>
          <a:endParaRPr lang="en-GB"/>
        </a:p>
      </dgm:t>
    </dgm:pt>
    <dgm:pt modelId="{36863933-EDCA-4270-8E58-5487AF58AC04}" type="pres">
      <dgm:prSet presAssocID="{B368C35D-8DFF-4E3F-904D-D647D9DA3614}" presName="Name0" presStyleCnt="0">
        <dgm:presLayoutVars>
          <dgm:chMax val="11"/>
          <dgm:chPref val="11"/>
          <dgm:dir/>
          <dgm:resizeHandles/>
        </dgm:presLayoutVars>
      </dgm:prSet>
      <dgm:spPr/>
    </dgm:pt>
    <dgm:pt modelId="{5CBE501A-C1AA-4443-8B18-EE0C12F71966}" type="pres">
      <dgm:prSet presAssocID="{20C923AC-DD21-4F0F-A45F-52F3DA1115BB}" presName="Accent3" presStyleCnt="0"/>
      <dgm:spPr/>
    </dgm:pt>
    <dgm:pt modelId="{AF9B7EEB-58ED-4176-80F5-6B3B310510D2}" type="pres">
      <dgm:prSet presAssocID="{20C923AC-DD21-4F0F-A45F-52F3DA1115BB}" presName="Accent" presStyleLbl="node1" presStyleIdx="0" presStyleCnt="3"/>
      <dgm:spPr/>
    </dgm:pt>
    <dgm:pt modelId="{D5AC5517-EC4E-484E-BE9F-29AEDCC70F29}" type="pres">
      <dgm:prSet presAssocID="{20C923AC-DD21-4F0F-A45F-52F3DA1115BB}" presName="ParentBackground3" presStyleCnt="0"/>
      <dgm:spPr/>
    </dgm:pt>
    <dgm:pt modelId="{5622CB25-B8F9-4810-818F-B27584B95130}" type="pres">
      <dgm:prSet presAssocID="{20C923AC-DD21-4F0F-A45F-52F3DA1115BB}" presName="ParentBackground" presStyleLbl="fgAcc1" presStyleIdx="0" presStyleCnt="3"/>
      <dgm:spPr/>
    </dgm:pt>
    <dgm:pt modelId="{68BF0D50-B8DF-4EFD-B007-0CCAA9B11A16}" type="pres">
      <dgm:prSet presAssocID="{20C923AC-DD21-4F0F-A45F-52F3DA1115BB}" presName="Parent3" presStyleLbl="revTx" presStyleIdx="0" presStyleCnt="0">
        <dgm:presLayoutVars>
          <dgm:chMax val="1"/>
          <dgm:chPref val="1"/>
          <dgm:bulletEnabled val="1"/>
        </dgm:presLayoutVars>
      </dgm:prSet>
      <dgm:spPr/>
    </dgm:pt>
    <dgm:pt modelId="{F3164873-76CE-49B8-818C-855BDFB94E85}" type="pres">
      <dgm:prSet presAssocID="{E9F96526-09F6-4F03-BCAF-F952501BEDB6}" presName="Accent2" presStyleCnt="0"/>
      <dgm:spPr/>
    </dgm:pt>
    <dgm:pt modelId="{DC2B002C-2DC9-4DA6-8F77-668C7AFA32AB}" type="pres">
      <dgm:prSet presAssocID="{E9F96526-09F6-4F03-BCAF-F952501BEDB6}" presName="Accent" presStyleLbl="node1" presStyleIdx="1" presStyleCnt="3"/>
      <dgm:spPr/>
    </dgm:pt>
    <dgm:pt modelId="{F6155941-3E38-47AC-B418-215FBFECD5D4}" type="pres">
      <dgm:prSet presAssocID="{E9F96526-09F6-4F03-BCAF-F952501BEDB6}" presName="ParentBackground2" presStyleCnt="0"/>
      <dgm:spPr/>
    </dgm:pt>
    <dgm:pt modelId="{DA3F91DD-43D9-46AF-A4F9-5D15E1318F0E}" type="pres">
      <dgm:prSet presAssocID="{E9F96526-09F6-4F03-BCAF-F952501BEDB6}" presName="ParentBackground" presStyleLbl="fgAcc1" presStyleIdx="1" presStyleCnt="3"/>
      <dgm:spPr/>
    </dgm:pt>
    <dgm:pt modelId="{76ADF44E-17F7-4494-9018-8E156C14B782}" type="pres">
      <dgm:prSet presAssocID="{E9F96526-09F6-4F03-BCAF-F952501BEDB6}" presName="Parent2" presStyleLbl="revTx" presStyleIdx="0" presStyleCnt="0">
        <dgm:presLayoutVars>
          <dgm:chMax val="1"/>
          <dgm:chPref val="1"/>
          <dgm:bulletEnabled val="1"/>
        </dgm:presLayoutVars>
      </dgm:prSet>
      <dgm:spPr/>
    </dgm:pt>
    <dgm:pt modelId="{D20277F8-53EC-4B66-8CFC-C3CD09B167D6}" type="pres">
      <dgm:prSet presAssocID="{625D9476-1224-4F04-9BDE-26CF6D9CEED7}" presName="Accent1" presStyleCnt="0"/>
      <dgm:spPr/>
    </dgm:pt>
    <dgm:pt modelId="{512F2298-F729-4117-9971-19EE55B4AF72}" type="pres">
      <dgm:prSet presAssocID="{625D9476-1224-4F04-9BDE-26CF6D9CEED7}" presName="Accent" presStyleLbl="node1" presStyleIdx="2" presStyleCnt="3"/>
      <dgm:spPr/>
    </dgm:pt>
    <dgm:pt modelId="{CB3125D1-5169-42B1-AC30-57BCE909AA19}" type="pres">
      <dgm:prSet presAssocID="{625D9476-1224-4F04-9BDE-26CF6D9CEED7}" presName="ParentBackground1" presStyleCnt="0"/>
      <dgm:spPr/>
    </dgm:pt>
    <dgm:pt modelId="{75F0C984-BE3E-4C5A-938A-90634394B7E3}" type="pres">
      <dgm:prSet presAssocID="{625D9476-1224-4F04-9BDE-26CF6D9CEED7}" presName="ParentBackground" presStyleLbl="fgAcc1" presStyleIdx="2" presStyleCnt="3"/>
      <dgm:spPr/>
    </dgm:pt>
    <dgm:pt modelId="{074C3951-B2C7-4522-ACB2-9A3F4A13E073}" type="pres">
      <dgm:prSet presAssocID="{625D9476-1224-4F04-9BDE-26CF6D9CEED7}" presName="Parent1" presStyleLbl="revTx" presStyleIdx="0" presStyleCnt="0">
        <dgm:presLayoutVars>
          <dgm:chMax val="1"/>
          <dgm:chPref val="1"/>
          <dgm:bulletEnabled val="1"/>
        </dgm:presLayoutVars>
      </dgm:prSet>
      <dgm:spPr/>
    </dgm:pt>
  </dgm:ptLst>
  <dgm:cxnLst>
    <dgm:cxn modelId="{A98B5513-4AC6-48F4-A82A-BCEBAB1EE260}" srcId="{B368C35D-8DFF-4E3F-904D-D647D9DA3614}" destId="{625D9476-1224-4F04-9BDE-26CF6D9CEED7}" srcOrd="0" destOrd="0" parTransId="{7B68B95C-EB39-478A-85F5-F0F499AD547D}" sibTransId="{5DA43B9D-5A3F-43A7-83A5-7BAB12BBE844}"/>
    <dgm:cxn modelId="{3031D036-C8BD-4586-BA6F-E7C0B94598D0}" srcId="{B368C35D-8DFF-4E3F-904D-D647D9DA3614}" destId="{20C923AC-DD21-4F0F-A45F-52F3DA1115BB}" srcOrd="2" destOrd="0" parTransId="{3E1EA75F-8150-4418-8FF0-2F5EABE21D4F}" sibTransId="{828FD8ED-4026-479D-A493-E87FFE81C2CC}"/>
    <dgm:cxn modelId="{FBBB6237-83AE-4FB9-B430-18D50954127B}" type="presOf" srcId="{E9F96526-09F6-4F03-BCAF-F952501BEDB6}" destId="{76ADF44E-17F7-4494-9018-8E156C14B782}" srcOrd="1" destOrd="0" presId="urn:microsoft.com/office/officeart/2011/layout/CircleProcess"/>
    <dgm:cxn modelId="{D3C1AD6C-93B7-4969-9A7B-DFFB3478F140}" type="presOf" srcId="{B368C35D-8DFF-4E3F-904D-D647D9DA3614}" destId="{36863933-EDCA-4270-8E58-5487AF58AC04}" srcOrd="0" destOrd="0" presId="urn:microsoft.com/office/officeart/2011/layout/CircleProcess"/>
    <dgm:cxn modelId="{E4B72980-9D41-4C9F-A3E1-A1451C5D73C7}" type="presOf" srcId="{20C923AC-DD21-4F0F-A45F-52F3DA1115BB}" destId="{68BF0D50-B8DF-4EFD-B007-0CCAA9B11A16}" srcOrd="1" destOrd="0" presId="urn:microsoft.com/office/officeart/2011/layout/CircleProcess"/>
    <dgm:cxn modelId="{1F74E588-E36A-4B04-AFA1-D0A8CB66DDD8}" type="presOf" srcId="{E9F96526-09F6-4F03-BCAF-F952501BEDB6}" destId="{DA3F91DD-43D9-46AF-A4F9-5D15E1318F0E}" srcOrd="0" destOrd="0" presId="urn:microsoft.com/office/officeart/2011/layout/CircleProcess"/>
    <dgm:cxn modelId="{D87E8F95-3955-4B43-9121-1A146CDFB419}" type="presOf" srcId="{625D9476-1224-4F04-9BDE-26CF6D9CEED7}" destId="{074C3951-B2C7-4522-ACB2-9A3F4A13E073}" srcOrd="1" destOrd="0" presId="urn:microsoft.com/office/officeart/2011/layout/CircleProcess"/>
    <dgm:cxn modelId="{F38B00A7-0C19-4EF6-A27D-1D286B715E4D}" type="presOf" srcId="{20C923AC-DD21-4F0F-A45F-52F3DA1115BB}" destId="{5622CB25-B8F9-4810-818F-B27584B95130}" srcOrd="0" destOrd="0" presId="urn:microsoft.com/office/officeart/2011/layout/CircleProcess"/>
    <dgm:cxn modelId="{38CABAD9-70AD-4397-9103-26BDA4CC8D1B}" srcId="{B368C35D-8DFF-4E3F-904D-D647D9DA3614}" destId="{E9F96526-09F6-4F03-BCAF-F952501BEDB6}" srcOrd="1" destOrd="0" parTransId="{228605B6-6A39-4411-8CC5-16136389E7AB}" sibTransId="{02BCEF4F-858E-404A-9D8A-FBB3B5931688}"/>
    <dgm:cxn modelId="{C7B49DFC-5822-4231-B066-0EC28017E9CF}" type="presOf" srcId="{625D9476-1224-4F04-9BDE-26CF6D9CEED7}" destId="{75F0C984-BE3E-4C5A-938A-90634394B7E3}" srcOrd="0" destOrd="0" presId="urn:microsoft.com/office/officeart/2011/layout/CircleProcess"/>
    <dgm:cxn modelId="{60A43DD5-CE63-4F27-9A7C-6379732F7FE7}" type="presParOf" srcId="{36863933-EDCA-4270-8E58-5487AF58AC04}" destId="{5CBE501A-C1AA-4443-8B18-EE0C12F71966}" srcOrd="0" destOrd="0" presId="urn:microsoft.com/office/officeart/2011/layout/CircleProcess"/>
    <dgm:cxn modelId="{FEC9F212-431C-4F2C-87DF-C95B6D3ABF6F}" type="presParOf" srcId="{5CBE501A-C1AA-4443-8B18-EE0C12F71966}" destId="{AF9B7EEB-58ED-4176-80F5-6B3B310510D2}" srcOrd="0" destOrd="0" presId="urn:microsoft.com/office/officeart/2011/layout/CircleProcess"/>
    <dgm:cxn modelId="{EAB7BB62-D94C-4ABF-83CC-61E7F6EF59F3}" type="presParOf" srcId="{36863933-EDCA-4270-8E58-5487AF58AC04}" destId="{D5AC5517-EC4E-484E-BE9F-29AEDCC70F29}" srcOrd="1" destOrd="0" presId="urn:microsoft.com/office/officeart/2011/layout/CircleProcess"/>
    <dgm:cxn modelId="{0C50E22D-C499-4055-A915-0F4C839AC43B}" type="presParOf" srcId="{D5AC5517-EC4E-484E-BE9F-29AEDCC70F29}" destId="{5622CB25-B8F9-4810-818F-B27584B95130}" srcOrd="0" destOrd="0" presId="urn:microsoft.com/office/officeart/2011/layout/CircleProcess"/>
    <dgm:cxn modelId="{216E33DB-A8AD-4485-B994-8F0FA8D9A104}" type="presParOf" srcId="{36863933-EDCA-4270-8E58-5487AF58AC04}" destId="{68BF0D50-B8DF-4EFD-B007-0CCAA9B11A16}" srcOrd="2" destOrd="0" presId="urn:microsoft.com/office/officeart/2011/layout/CircleProcess"/>
    <dgm:cxn modelId="{B8D22329-2442-4FF6-A704-72E27E184E9A}" type="presParOf" srcId="{36863933-EDCA-4270-8E58-5487AF58AC04}" destId="{F3164873-76CE-49B8-818C-855BDFB94E85}" srcOrd="3" destOrd="0" presId="urn:microsoft.com/office/officeart/2011/layout/CircleProcess"/>
    <dgm:cxn modelId="{CCB220D6-3009-41D9-974A-179927DBCF87}" type="presParOf" srcId="{F3164873-76CE-49B8-818C-855BDFB94E85}" destId="{DC2B002C-2DC9-4DA6-8F77-668C7AFA32AB}" srcOrd="0" destOrd="0" presId="urn:microsoft.com/office/officeart/2011/layout/CircleProcess"/>
    <dgm:cxn modelId="{93797059-1F48-4836-9914-76541D362111}" type="presParOf" srcId="{36863933-EDCA-4270-8E58-5487AF58AC04}" destId="{F6155941-3E38-47AC-B418-215FBFECD5D4}" srcOrd="4" destOrd="0" presId="urn:microsoft.com/office/officeart/2011/layout/CircleProcess"/>
    <dgm:cxn modelId="{F5B53B49-0326-4C04-9C57-A391A24FAA9A}" type="presParOf" srcId="{F6155941-3E38-47AC-B418-215FBFECD5D4}" destId="{DA3F91DD-43D9-46AF-A4F9-5D15E1318F0E}" srcOrd="0" destOrd="0" presId="urn:microsoft.com/office/officeart/2011/layout/CircleProcess"/>
    <dgm:cxn modelId="{AABFC8F7-7B42-40D6-948B-4C48A4756DC7}" type="presParOf" srcId="{36863933-EDCA-4270-8E58-5487AF58AC04}" destId="{76ADF44E-17F7-4494-9018-8E156C14B782}" srcOrd="5" destOrd="0" presId="urn:microsoft.com/office/officeart/2011/layout/CircleProcess"/>
    <dgm:cxn modelId="{15C876AD-238D-4F54-A6EA-F9C566F9171A}" type="presParOf" srcId="{36863933-EDCA-4270-8E58-5487AF58AC04}" destId="{D20277F8-53EC-4B66-8CFC-C3CD09B167D6}" srcOrd="6" destOrd="0" presId="urn:microsoft.com/office/officeart/2011/layout/CircleProcess"/>
    <dgm:cxn modelId="{43C4DC0B-CF1E-4130-951B-705B4986960E}" type="presParOf" srcId="{D20277F8-53EC-4B66-8CFC-C3CD09B167D6}" destId="{512F2298-F729-4117-9971-19EE55B4AF72}" srcOrd="0" destOrd="0" presId="urn:microsoft.com/office/officeart/2011/layout/CircleProcess"/>
    <dgm:cxn modelId="{0E75F3B3-A377-4DA8-B637-F68D59D213CA}" type="presParOf" srcId="{36863933-EDCA-4270-8E58-5487AF58AC04}" destId="{CB3125D1-5169-42B1-AC30-57BCE909AA19}" srcOrd="7" destOrd="0" presId="urn:microsoft.com/office/officeart/2011/layout/CircleProcess"/>
    <dgm:cxn modelId="{CC88B1CB-B673-4D7E-BA9D-68C03735B709}" type="presParOf" srcId="{CB3125D1-5169-42B1-AC30-57BCE909AA19}" destId="{75F0C984-BE3E-4C5A-938A-90634394B7E3}" srcOrd="0" destOrd="0" presId="urn:microsoft.com/office/officeart/2011/layout/CircleProcess"/>
    <dgm:cxn modelId="{CA8BDA4A-5715-4157-8E45-9BF1AEAB4C6B}" type="presParOf" srcId="{36863933-EDCA-4270-8E58-5487AF58AC04}" destId="{074C3951-B2C7-4522-ACB2-9A3F4A13E073}"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2C110-B05A-4B7F-8E51-F01DC8BB1E39}" type="doc">
      <dgm:prSet loTypeId="urn:microsoft.com/office/officeart/2005/8/layout/venn3" loCatId="relationship" qsTypeId="urn:microsoft.com/office/officeart/2005/8/quickstyle/simple1" qsCatId="simple" csTypeId="urn:microsoft.com/office/officeart/2005/8/colors/colorful3" csCatId="colorful" phldr="1"/>
      <dgm:spPr/>
      <dgm:t>
        <a:bodyPr/>
        <a:lstStyle/>
        <a:p>
          <a:endParaRPr lang="en-GB"/>
        </a:p>
      </dgm:t>
    </dgm:pt>
    <dgm:pt modelId="{9070ED6F-1653-4682-8E35-CCDBB5FA7BA1}">
      <dgm:prSet phldrT="[Text]"/>
      <dgm:spPr/>
      <dgm:t>
        <a:bodyPr/>
        <a:lstStyle/>
        <a:p>
          <a:r>
            <a:rPr lang="en-GB"/>
            <a:t>What is your ambition in  your new role?</a:t>
          </a:r>
        </a:p>
      </dgm:t>
    </dgm:pt>
    <dgm:pt modelId="{F5184576-90A3-40D1-A84E-3B50CD8DC1AC}" type="parTrans" cxnId="{49B6AC28-D51B-4706-A969-EBD9A3860E8A}">
      <dgm:prSet/>
      <dgm:spPr/>
      <dgm:t>
        <a:bodyPr/>
        <a:lstStyle/>
        <a:p>
          <a:endParaRPr lang="en-GB"/>
        </a:p>
      </dgm:t>
    </dgm:pt>
    <dgm:pt modelId="{9AD10B8E-5261-4CC5-9894-91667C1496C5}" type="sibTrans" cxnId="{49B6AC28-D51B-4706-A969-EBD9A3860E8A}">
      <dgm:prSet/>
      <dgm:spPr/>
      <dgm:t>
        <a:bodyPr/>
        <a:lstStyle/>
        <a:p>
          <a:endParaRPr lang="en-GB"/>
        </a:p>
      </dgm:t>
    </dgm:pt>
    <dgm:pt modelId="{496C46E2-3A45-46DA-9CF2-4BC38730A800}">
      <dgm:prSet phldrT="[Text]"/>
      <dgm:spPr/>
      <dgm:t>
        <a:bodyPr/>
        <a:lstStyle/>
        <a:p>
          <a:r>
            <a:rPr lang="en-GB"/>
            <a:t>For this to work well what do you think we need to do?</a:t>
          </a:r>
        </a:p>
      </dgm:t>
    </dgm:pt>
    <dgm:pt modelId="{171539D0-E1A5-4DB2-9142-D1E755AFE42C}" type="parTrans" cxnId="{2B10DAB7-A667-4AB0-A375-C769A7970619}">
      <dgm:prSet/>
      <dgm:spPr/>
      <dgm:t>
        <a:bodyPr/>
        <a:lstStyle/>
        <a:p>
          <a:endParaRPr lang="en-GB"/>
        </a:p>
      </dgm:t>
    </dgm:pt>
    <dgm:pt modelId="{8043519D-6840-4A60-B53A-A3AAA81B1CA0}" type="sibTrans" cxnId="{2B10DAB7-A667-4AB0-A375-C769A7970619}">
      <dgm:prSet/>
      <dgm:spPr/>
      <dgm:t>
        <a:bodyPr/>
        <a:lstStyle/>
        <a:p>
          <a:endParaRPr lang="en-GB"/>
        </a:p>
      </dgm:t>
    </dgm:pt>
    <dgm:pt modelId="{4E4EA350-3615-4C3E-B2B6-886D335149DC}">
      <dgm:prSet phldrT="[Text]"/>
      <dgm:spPr/>
      <dgm:t>
        <a:bodyPr/>
        <a:lstStyle/>
        <a:p>
          <a:r>
            <a:rPr lang="en-GB"/>
            <a:t>What do we need to do to keep residents, their views and experiences, at the forefront of this?</a:t>
          </a:r>
        </a:p>
      </dgm:t>
    </dgm:pt>
    <dgm:pt modelId="{305ADC89-5C1D-4B3B-895B-2E48DE6CA9D5}" type="parTrans" cxnId="{A9DADFE4-CE41-480E-92CD-40551AD8FB2E}">
      <dgm:prSet/>
      <dgm:spPr/>
      <dgm:t>
        <a:bodyPr/>
        <a:lstStyle/>
        <a:p>
          <a:endParaRPr lang="en-GB"/>
        </a:p>
      </dgm:t>
    </dgm:pt>
    <dgm:pt modelId="{C76EFAAC-5185-488C-A195-6284D53264CE}" type="sibTrans" cxnId="{A9DADFE4-CE41-480E-92CD-40551AD8FB2E}">
      <dgm:prSet/>
      <dgm:spPr/>
      <dgm:t>
        <a:bodyPr/>
        <a:lstStyle/>
        <a:p>
          <a:endParaRPr lang="en-GB"/>
        </a:p>
      </dgm:t>
    </dgm:pt>
    <dgm:pt modelId="{EFE51F31-52AE-45E7-A70D-5C8126041D87}">
      <dgm:prSet phldrT="[Text]"/>
      <dgm:spPr/>
      <dgm:t>
        <a:bodyPr/>
        <a:lstStyle/>
        <a:p>
          <a:r>
            <a:rPr lang="en-GB"/>
            <a:t>What do you think the opportunities and challenges will be for front line staff from this work?</a:t>
          </a:r>
        </a:p>
      </dgm:t>
    </dgm:pt>
    <dgm:pt modelId="{64C44929-7FA2-409A-81EA-C8156C83D920}" type="parTrans" cxnId="{9C352AC9-EA97-4F7D-831C-2070C30B225C}">
      <dgm:prSet/>
      <dgm:spPr/>
      <dgm:t>
        <a:bodyPr/>
        <a:lstStyle/>
        <a:p>
          <a:endParaRPr lang="en-GB"/>
        </a:p>
      </dgm:t>
    </dgm:pt>
    <dgm:pt modelId="{8012D01F-ED8E-4A82-BD23-EC0E5DDD18A2}" type="sibTrans" cxnId="{9C352AC9-EA97-4F7D-831C-2070C30B225C}">
      <dgm:prSet/>
      <dgm:spPr/>
      <dgm:t>
        <a:bodyPr/>
        <a:lstStyle/>
        <a:p>
          <a:endParaRPr lang="en-GB"/>
        </a:p>
      </dgm:t>
    </dgm:pt>
    <dgm:pt modelId="{3B53F2F2-450C-4683-B85C-A7153923FEEB}" type="pres">
      <dgm:prSet presAssocID="{49F2C110-B05A-4B7F-8E51-F01DC8BB1E39}" presName="Name0" presStyleCnt="0">
        <dgm:presLayoutVars>
          <dgm:dir/>
          <dgm:resizeHandles val="exact"/>
        </dgm:presLayoutVars>
      </dgm:prSet>
      <dgm:spPr/>
    </dgm:pt>
    <dgm:pt modelId="{2BA7F2ED-8F2C-4C95-9D42-B63B72EE057A}" type="pres">
      <dgm:prSet presAssocID="{9070ED6F-1653-4682-8E35-CCDBB5FA7BA1}" presName="Name5" presStyleLbl="vennNode1" presStyleIdx="0" presStyleCnt="4">
        <dgm:presLayoutVars>
          <dgm:bulletEnabled val="1"/>
        </dgm:presLayoutVars>
      </dgm:prSet>
      <dgm:spPr/>
    </dgm:pt>
    <dgm:pt modelId="{00A0B321-5028-40A9-B16B-329AFA57ADA1}" type="pres">
      <dgm:prSet presAssocID="{9AD10B8E-5261-4CC5-9894-91667C1496C5}" presName="space" presStyleCnt="0"/>
      <dgm:spPr/>
    </dgm:pt>
    <dgm:pt modelId="{8C4EA8D0-2B82-4D71-974E-53837251AFE2}" type="pres">
      <dgm:prSet presAssocID="{496C46E2-3A45-46DA-9CF2-4BC38730A800}" presName="Name5" presStyleLbl="vennNode1" presStyleIdx="1" presStyleCnt="4">
        <dgm:presLayoutVars>
          <dgm:bulletEnabled val="1"/>
        </dgm:presLayoutVars>
      </dgm:prSet>
      <dgm:spPr/>
    </dgm:pt>
    <dgm:pt modelId="{9837FB01-4F93-48D7-BE40-180BA24619B3}" type="pres">
      <dgm:prSet presAssocID="{8043519D-6840-4A60-B53A-A3AAA81B1CA0}" presName="space" presStyleCnt="0"/>
      <dgm:spPr/>
    </dgm:pt>
    <dgm:pt modelId="{77A66487-8894-4AF1-856E-EC5D0F4B925E}" type="pres">
      <dgm:prSet presAssocID="{4E4EA350-3615-4C3E-B2B6-886D335149DC}" presName="Name5" presStyleLbl="vennNode1" presStyleIdx="2" presStyleCnt="4">
        <dgm:presLayoutVars>
          <dgm:bulletEnabled val="1"/>
        </dgm:presLayoutVars>
      </dgm:prSet>
      <dgm:spPr/>
    </dgm:pt>
    <dgm:pt modelId="{2969B0DD-1310-4309-93B2-073CA4BE1312}" type="pres">
      <dgm:prSet presAssocID="{C76EFAAC-5185-488C-A195-6284D53264CE}" presName="space" presStyleCnt="0"/>
      <dgm:spPr/>
    </dgm:pt>
    <dgm:pt modelId="{F1B80E08-5A2D-465A-807F-EC870EA7D5FE}" type="pres">
      <dgm:prSet presAssocID="{EFE51F31-52AE-45E7-A70D-5C8126041D87}" presName="Name5" presStyleLbl="vennNode1" presStyleIdx="3" presStyleCnt="4">
        <dgm:presLayoutVars>
          <dgm:bulletEnabled val="1"/>
        </dgm:presLayoutVars>
      </dgm:prSet>
      <dgm:spPr/>
    </dgm:pt>
  </dgm:ptLst>
  <dgm:cxnLst>
    <dgm:cxn modelId="{44857C17-79CE-4DDB-9FF5-D8C5080A0A92}" type="presOf" srcId="{496C46E2-3A45-46DA-9CF2-4BC38730A800}" destId="{8C4EA8D0-2B82-4D71-974E-53837251AFE2}" srcOrd="0" destOrd="0" presId="urn:microsoft.com/office/officeart/2005/8/layout/venn3"/>
    <dgm:cxn modelId="{49B6AC28-D51B-4706-A969-EBD9A3860E8A}" srcId="{49F2C110-B05A-4B7F-8E51-F01DC8BB1E39}" destId="{9070ED6F-1653-4682-8E35-CCDBB5FA7BA1}" srcOrd="0" destOrd="0" parTransId="{F5184576-90A3-40D1-A84E-3B50CD8DC1AC}" sibTransId="{9AD10B8E-5261-4CC5-9894-91667C1496C5}"/>
    <dgm:cxn modelId="{7F175C92-A931-4EC2-850B-2AA3C6625B83}" type="presOf" srcId="{9070ED6F-1653-4682-8E35-CCDBB5FA7BA1}" destId="{2BA7F2ED-8F2C-4C95-9D42-B63B72EE057A}" srcOrd="0" destOrd="0" presId="urn:microsoft.com/office/officeart/2005/8/layout/venn3"/>
    <dgm:cxn modelId="{9AB10A9F-E744-4C59-812F-FE265C35D0ED}" type="presOf" srcId="{49F2C110-B05A-4B7F-8E51-F01DC8BB1E39}" destId="{3B53F2F2-450C-4683-B85C-A7153923FEEB}" srcOrd="0" destOrd="0" presId="urn:microsoft.com/office/officeart/2005/8/layout/venn3"/>
    <dgm:cxn modelId="{53E544B4-2EFB-4A76-9FB4-5D661B893CA8}" type="presOf" srcId="{4E4EA350-3615-4C3E-B2B6-886D335149DC}" destId="{77A66487-8894-4AF1-856E-EC5D0F4B925E}" srcOrd="0" destOrd="0" presId="urn:microsoft.com/office/officeart/2005/8/layout/venn3"/>
    <dgm:cxn modelId="{2B10DAB7-A667-4AB0-A375-C769A7970619}" srcId="{49F2C110-B05A-4B7F-8E51-F01DC8BB1E39}" destId="{496C46E2-3A45-46DA-9CF2-4BC38730A800}" srcOrd="1" destOrd="0" parTransId="{171539D0-E1A5-4DB2-9142-D1E755AFE42C}" sibTransId="{8043519D-6840-4A60-B53A-A3AAA81B1CA0}"/>
    <dgm:cxn modelId="{9C352AC9-EA97-4F7D-831C-2070C30B225C}" srcId="{49F2C110-B05A-4B7F-8E51-F01DC8BB1E39}" destId="{EFE51F31-52AE-45E7-A70D-5C8126041D87}" srcOrd="3" destOrd="0" parTransId="{64C44929-7FA2-409A-81EA-C8156C83D920}" sibTransId="{8012D01F-ED8E-4A82-BD23-EC0E5DDD18A2}"/>
    <dgm:cxn modelId="{A5F2ACC9-046F-480B-BA55-E3CB107DB1D9}" type="presOf" srcId="{EFE51F31-52AE-45E7-A70D-5C8126041D87}" destId="{F1B80E08-5A2D-465A-807F-EC870EA7D5FE}" srcOrd="0" destOrd="0" presId="urn:microsoft.com/office/officeart/2005/8/layout/venn3"/>
    <dgm:cxn modelId="{A9DADFE4-CE41-480E-92CD-40551AD8FB2E}" srcId="{49F2C110-B05A-4B7F-8E51-F01DC8BB1E39}" destId="{4E4EA350-3615-4C3E-B2B6-886D335149DC}" srcOrd="2" destOrd="0" parTransId="{305ADC89-5C1D-4B3B-895B-2E48DE6CA9D5}" sibTransId="{C76EFAAC-5185-488C-A195-6284D53264CE}"/>
    <dgm:cxn modelId="{04D4EBE1-CE38-4D5B-BE34-0E6AD39AC746}" type="presParOf" srcId="{3B53F2F2-450C-4683-B85C-A7153923FEEB}" destId="{2BA7F2ED-8F2C-4C95-9D42-B63B72EE057A}" srcOrd="0" destOrd="0" presId="urn:microsoft.com/office/officeart/2005/8/layout/venn3"/>
    <dgm:cxn modelId="{A309E8CD-AB37-4815-9FCB-9BB12A77398D}" type="presParOf" srcId="{3B53F2F2-450C-4683-B85C-A7153923FEEB}" destId="{00A0B321-5028-40A9-B16B-329AFA57ADA1}" srcOrd="1" destOrd="0" presId="urn:microsoft.com/office/officeart/2005/8/layout/venn3"/>
    <dgm:cxn modelId="{C3F5B15B-329D-4140-AFAE-211D39EF473F}" type="presParOf" srcId="{3B53F2F2-450C-4683-B85C-A7153923FEEB}" destId="{8C4EA8D0-2B82-4D71-974E-53837251AFE2}" srcOrd="2" destOrd="0" presId="urn:microsoft.com/office/officeart/2005/8/layout/venn3"/>
    <dgm:cxn modelId="{91382014-CCD4-462D-B5CB-54FB178B19B7}" type="presParOf" srcId="{3B53F2F2-450C-4683-B85C-A7153923FEEB}" destId="{9837FB01-4F93-48D7-BE40-180BA24619B3}" srcOrd="3" destOrd="0" presId="urn:microsoft.com/office/officeart/2005/8/layout/venn3"/>
    <dgm:cxn modelId="{48A5C260-CF4C-4921-941F-1A3A98995401}" type="presParOf" srcId="{3B53F2F2-450C-4683-B85C-A7153923FEEB}" destId="{77A66487-8894-4AF1-856E-EC5D0F4B925E}" srcOrd="4" destOrd="0" presId="urn:microsoft.com/office/officeart/2005/8/layout/venn3"/>
    <dgm:cxn modelId="{884D2C36-4CCB-417B-A340-090D1F37ED55}" type="presParOf" srcId="{3B53F2F2-450C-4683-B85C-A7153923FEEB}" destId="{2969B0DD-1310-4309-93B2-073CA4BE1312}" srcOrd="5" destOrd="0" presId="urn:microsoft.com/office/officeart/2005/8/layout/venn3"/>
    <dgm:cxn modelId="{A101A5C1-DCEA-448E-B161-498339D8A4A2}" type="presParOf" srcId="{3B53F2F2-450C-4683-B85C-A7153923FEEB}" destId="{F1B80E08-5A2D-465A-807F-EC870EA7D5FE}"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C19586-EA96-4A9D-91F4-C87F7549251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AC1BF103-FDE1-4E44-A0DA-001225ABEA7B}">
      <dgm:prSet phldrT="[Text]" custT="1"/>
      <dgm:spPr>
        <a:solidFill>
          <a:schemeClr val="accent3"/>
        </a:solidFill>
      </dgm:spPr>
      <dgm:t>
        <a:bodyPr/>
        <a:lstStyle/>
        <a:p>
          <a:r>
            <a:rPr lang="en-GB" sz="2400" b="1">
              <a:solidFill>
                <a:schemeClr val="tx1"/>
              </a:solidFill>
            </a:rPr>
            <a:t>Structural</a:t>
          </a:r>
        </a:p>
        <a:p>
          <a:r>
            <a:rPr lang="en-GB" sz="2400" b="1">
              <a:solidFill>
                <a:schemeClr val="tx1"/>
              </a:solidFill>
            </a:rPr>
            <a:t>Systemic</a:t>
          </a:r>
        </a:p>
      </dgm:t>
    </dgm:pt>
    <dgm:pt modelId="{CE6BDC9F-AC88-4F01-B574-A44F080ECBCC}" type="parTrans" cxnId="{E6D1ED40-84BD-476F-80A0-2B18ADC8199C}">
      <dgm:prSet/>
      <dgm:spPr/>
      <dgm:t>
        <a:bodyPr/>
        <a:lstStyle/>
        <a:p>
          <a:endParaRPr lang="en-GB"/>
        </a:p>
      </dgm:t>
    </dgm:pt>
    <dgm:pt modelId="{452D630A-2FA6-47F6-ABBD-9A032D8CDC2D}" type="sibTrans" cxnId="{E6D1ED40-84BD-476F-80A0-2B18ADC8199C}">
      <dgm:prSet/>
      <dgm:spPr/>
      <dgm:t>
        <a:bodyPr/>
        <a:lstStyle/>
        <a:p>
          <a:endParaRPr lang="en-GB"/>
        </a:p>
      </dgm:t>
    </dgm:pt>
    <dgm:pt modelId="{93207934-380D-4D8F-A643-D14776158FAE}">
      <dgm:prSet phldrT="[Text]" custT="1"/>
      <dgm:spPr>
        <a:solidFill>
          <a:srgbClr val="00B050"/>
        </a:solidFill>
      </dgm:spPr>
      <dgm:t>
        <a:bodyPr/>
        <a:lstStyle/>
        <a:p>
          <a:endParaRPr lang="en-GB" sz="2000" b="1">
            <a:solidFill>
              <a:schemeClr val="tx1"/>
            </a:solidFill>
          </a:endParaRPr>
        </a:p>
        <a:p>
          <a:r>
            <a:rPr lang="en-GB" sz="2200" b="1">
              <a:solidFill>
                <a:schemeClr val="tx1"/>
              </a:solidFill>
            </a:rPr>
            <a:t>Organisational</a:t>
          </a:r>
        </a:p>
        <a:p>
          <a:r>
            <a:rPr lang="en-GB" sz="2200" b="1">
              <a:solidFill>
                <a:schemeClr val="tx1"/>
              </a:solidFill>
            </a:rPr>
            <a:t>Environmental</a:t>
          </a:r>
        </a:p>
      </dgm:t>
    </dgm:pt>
    <dgm:pt modelId="{21C617D6-D258-482D-B64A-70E84146C0FF}" type="parTrans" cxnId="{BBF32410-6E02-42C3-8A8E-63DF4935762D}">
      <dgm:prSet/>
      <dgm:spPr/>
      <dgm:t>
        <a:bodyPr/>
        <a:lstStyle/>
        <a:p>
          <a:endParaRPr lang="en-GB"/>
        </a:p>
      </dgm:t>
    </dgm:pt>
    <dgm:pt modelId="{3E91C70A-BBFB-4E7D-BCA7-A36984440161}" type="sibTrans" cxnId="{BBF32410-6E02-42C3-8A8E-63DF4935762D}">
      <dgm:prSet/>
      <dgm:spPr/>
      <dgm:t>
        <a:bodyPr/>
        <a:lstStyle/>
        <a:p>
          <a:endParaRPr lang="en-GB"/>
        </a:p>
      </dgm:t>
    </dgm:pt>
    <dgm:pt modelId="{7DFC22AF-16B3-4FFC-8FA6-E9026BF36914}">
      <dgm:prSet phldrT="[Text]" custT="1"/>
      <dgm:spPr>
        <a:solidFill>
          <a:srgbClr val="33CCFF"/>
        </a:solidFill>
      </dgm:spPr>
      <dgm:t>
        <a:bodyPr/>
        <a:lstStyle/>
        <a:p>
          <a:r>
            <a:rPr lang="en-GB" sz="2400" b="1">
              <a:solidFill>
                <a:schemeClr val="tx1"/>
              </a:solidFill>
            </a:rPr>
            <a:t>Individual</a:t>
          </a:r>
        </a:p>
      </dgm:t>
    </dgm:pt>
    <dgm:pt modelId="{F834B7C9-FEBE-4515-A814-A0334692F12D}" type="parTrans" cxnId="{F0161EC1-EB32-4DDB-BD51-F1786690A8AC}">
      <dgm:prSet/>
      <dgm:spPr/>
      <dgm:t>
        <a:bodyPr/>
        <a:lstStyle/>
        <a:p>
          <a:endParaRPr lang="en-GB"/>
        </a:p>
      </dgm:t>
    </dgm:pt>
    <dgm:pt modelId="{D9201E76-17FE-4DBD-B907-1DB38A4D56A3}" type="sibTrans" cxnId="{F0161EC1-EB32-4DDB-BD51-F1786690A8AC}">
      <dgm:prSet/>
      <dgm:spPr/>
      <dgm:t>
        <a:bodyPr/>
        <a:lstStyle/>
        <a:p>
          <a:endParaRPr lang="en-GB"/>
        </a:p>
      </dgm:t>
    </dgm:pt>
    <dgm:pt modelId="{59F90837-2B52-49D6-B178-C8AA85A3374C}" type="pres">
      <dgm:prSet presAssocID="{E4C19586-EA96-4A9D-91F4-C87F75492511}" presName="Name0" presStyleCnt="0">
        <dgm:presLayoutVars>
          <dgm:chMax val="7"/>
          <dgm:resizeHandles val="exact"/>
        </dgm:presLayoutVars>
      </dgm:prSet>
      <dgm:spPr/>
    </dgm:pt>
    <dgm:pt modelId="{3FE2477A-0515-4B26-881C-B5C149092405}" type="pres">
      <dgm:prSet presAssocID="{E4C19586-EA96-4A9D-91F4-C87F75492511}" presName="comp1" presStyleCnt="0"/>
      <dgm:spPr/>
    </dgm:pt>
    <dgm:pt modelId="{F977E85E-9ACF-42F5-B68E-11502C26BD17}" type="pres">
      <dgm:prSet presAssocID="{E4C19586-EA96-4A9D-91F4-C87F75492511}" presName="circle1" presStyleLbl="node1" presStyleIdx="0" presStyleCnt="3"/>
      <dgm:spPr/>
    </dgm:pt>
    <dgm:pt modelId="{6C4E055E-B9E1-4CAE-8F50-3E8556342DF1}" type="pres">
      <dgm:prSet presAssocID="{E4C19586-EA96-4A9D-91F4-C87F75492511}" presName="c1text" presStyleLbl="node1" presStyleIdx="0" presStyleCnt="3">
        <dgm:presLayoutVars>
          <dgm:bulletEnabled val="1"/>
        </dgm:presLayoutVars>
      </dgm:prSet>
      <dgm:spPr/>
    </dgm:pt>
    <dgm:pt modelId="{6602B7EB-455A-4648-BB3B-FA5C4104EB72}" type="pres">
      <dgm:prSet presAssocID="{E4C19586-EA96-4A9D-91F4-C87F75492511}" presName="comp2" presStyleCnt="0"/>
      <dgm:spPr/>
    </dgm:pt>
    <dgm:pt modelId="{FC495D4C-83AD-47A8-9FBA-6B1E800AB624}" type="pres">
      <dgm:prSet presAssocID="{E4C19586-EA96-4A9D-91F4-C87F75492511}" presName="circle2" presStyleLbl="node1" presStyleIdx="1" presStyleCnt="3"/>
      <dgm:spPr/>
    </dgm:pt>
    <dgm:pt modelId="{D2B66714-D806-45CD-8C64-75522A9624DF}" type="pres">
      <dgm:prSet presAssocID="{E4C19586-EA96-4A9D-91F4-C87F75492511}" presName="c2text" presStyleLbl="node1" presStyleIdx="1" presStyleCnt="3">
        <dgm:presLayoutVars>
          <dgm:bulletEnabled val="1"/>
        </dgm:presLayoutVars>
      </dgm:prSet>
      <dgm:spPr/>
    </dgm:pt>
    <dgm:pt modelId="{594262E7-EDDB-4780-AA83-C2AA165A6579}" type="pres">
      <dgm:prSet presAssocID="{E4C19586-EA96-4A9D-91F4-C87F75492511}" presName="comp3" presStyleCnt="0"/>
      <dgm:spPr/>
    </dgm:pt>
    <dgm:pt modelId="{EFDD947A-60FD-4D2C-A0D8-94B00ACBC6EE}" type="pres">
      <dgm:prSet presAssocID="{E4C19586-EA96-4A9D-91F4-C87F75492511}" presName="circle3" presStyleLbl="node1" presStyleIdx="2" presStyleCnt="3"/>
      <dgm:spPr/>
    </dgm:pt>
    <dgm:pt modelId="{745A1057-020C-4974-A3CC-C05378E702F1}" type="pres">
      <dgm:prSet presAssocID="{E4C19586-EA96-4A9D-91F4-C87F75492511}" presName="c3text" presStyleLbl="node1" presStyleIdx="2" presStyleCnt="3">
        <dgm:presLayoutVars>
          <dgm:bulletEnabled val="1"/>
        </dgm:presLayoutVars>
      </dgm:prSet>
      <dgm:spPr/>
    </dgm:pt>
  </dgm:ptLst>
  <dgm:cxnLst>
    <dgm:cxn modelId="{BBF32410-6E02-42C3-8A8E-63DF4935762D}" srcId="{E4C19586-EA96-4A9D-91F4-C87F75492511}" destId="{93207934-380D-4D8F-A643-D14776158FAE}" srcOrd="1" destOrd="0" parTransId="{21C617D6-D258-482D-B64A-70E84146C0FF}" sibTransId="{3E91C70A-BBFB-4E7D-BCA7-A36984440161}"/>
    <dgm:cxn modelId="{F8DDD339-F747-405C-BADF-94C124712814}" type="presOf" srcId="{7DFC22AF-16B3-4FFC-8FA6-E9026BF36914}" destId="{745A1057-020C-4974-A3CC-C05378E702F1}" srcOrd="1" destOrd="0" presId="urn:microsoft.com/office/officeart/2005/8/layout/venn2"/>
    <dgm:cxn modelId="{E6D1ED40-84BD-476F-80A0-2B18ADC8199C}" srcId="{E4C19586-EA96-4A9D-91F4-C87F75492511}" destId="{AC1BF103-FDE1-4E44-A0DA-001225ABEA7B}" srcOrd="0" destOrd="0" parTransId="{CE6BDC9F-AC88-4F01-B574-A44F080ECBCC}" sibTransId="{452D630A-2FA6-47F6-ABBD-9A032D8CDC2D}"/>
    <dgm:cxn modelId="{C5AEDD75-4B91-4493-9F77-D6BF9853AABD}" type="presOf" srcId="{E4C19586-EA96-4A9D-91F4-C87F75492511}" destId="{59F90837-2B52-49D6-B178-C8AA85A3374C}" srcOrd="0" destOrd="0" presId="urn:microsoft.com/office/officeart/2005/8/layout/venn2"/>
    <dgm:cxn modelId="{9876F577-CAFA-4519-BE52-F8186114F7C8}" type="presOf" srcId="{7DFC22AF-16B3-4FFC-8FA6-E9026BF36914}" destId="{EFDD947A-60FD-4D2C-A0D8-94B00ACBC6EE}" srcOrd="0" destOrd="0" presId="urn:microsoft.com/office/officeart/2005/8/layout/venn2"/>
    <dgm:cxn modelId="{DA2BDFA0-3C67-4F1D-95E7-81B694DDB134}" type="presOf" srcId="{AC1BF103-FDE1-4E44-A0DA-001225ABEA7B}" destId="{F977E85E-9ACF-42F5-B68E-11502C26BD17}" srcOrd="0" destOrd="0" presId="urn:microsoft.com/office/officeart/2005/8/layout/venn2"/>
    <dgm:cxn modelId="{4A774EAD-660F-436F-A45E-F614B79EFF71}" type="presOf" srcId="{93207934-380D-4D8F-A643-D14776158FAE}" destId="{D2B66714-D806-45CD-8C64-75522A9624DF}" srcOrd="1" destOrd="0" presId="urn:microsoft.com/office/officeart/2005/8/layout/venn2"/>
    <dgm:cxn modelId="{521808C1-5D61-46F1-B280-8642F6B7DCBF}" type="presOf" srcId="{AC1BF103-FDE1-4E44-A0DA-001225ABEA7B}" destId="{6C4E055E-B9E1-4CAE-8F50-3E8556342DF1}" srcOrd="1" destOrd="0" presId="urn:microsoft.com/office/officeart/2005/8/layout/venn2"/>
    <dgm:cxn modelId="{F0161EC1-EB32-4DDB-BD51-F1786690A8AC}" srcId="{E4C19586-EA96-4A9D-91F4-C87F75492511}" destId="{7DFC22AF-16B3-4FFC-8FA6-E9026BF36914}" srcOrd="2" destOrd="0" parTransId="{F834B7C9-FEBE-4515-A814-A0334692F12D}" sibTransId="{D9201E76-17FE-4DBD-B907-1DB38A4D56A3}"/>
    <dgm:cxn modelId="{343D01DF-50CA-4346-B203-6692B6EED2CF}" type="presOf" srcId="{93207934-380D-4D8F-A643-D14776158FAE}" destId="{FC495D4C-83AD-47A8-9FBA-6B1E800AB624}" srcOrd="0" destOrd="0" presId="urn:microsoft.com/office/officeart/2005/8/layout/venn2"/>
    <dgm:cxn modelId="{E7C4AD58-203E-4AA2-9869-924751E53C33}" type="presParOf" srcId="{59F90837-2B52-49D6-B178-C8AA85A3374C}" destId="{3FE2477A-0515-4B26-881C-B5C149092405}" srcOrd="0" destOrd="0" presId="urn:microsoft.com/office/officeart/2005/8/layout/venn2"/>
    <dgm:cxn modelId="{42FE5841-FF11-4627-9195-49DEB8AD4264}" type="presParOf" srcId="{3FE2477A-0515-4B26-881C-B5C149092405}" destId="{F977E85E-9ACF-42F5-B68E-11502C26BD17}" srcOrd="0" destOrd="0" presId="urn:microsoft.com/office/officeart/2005/8/layout/venn2"/>
    <dgm:cxn modelId="{6174199F-78AB-4437-B29A-3A42B892A5A1}" type="presParOf" srcId="{3FE2477A-0515-4B26-881C-B5C149092405}" destId="{6C4E055E-B9E1-4CAE-8F50-3E8556342DF1}" srcOrd="1" destOrd="0" presId="urn:microsoft.com/office/officeart/2005/8/layout/venn2"/>
    <dgm:cxn modelId="{491F79F4-1483-4A4F-83CA-ECC7C148502B}" type="presParOf" srcId="{59F90837-2B52-49D6-B178-C8AA85A3374C}" destId="{6602B7EB-455A-4648-BB3B-FA5C4104EB72}" srcOrd="1" destOrd="0" presId="urn:microsoft.com/office/officeart/2005/8/layout/venn2"/>
    <dgm:cxn modelId="{9947C123-6710-4D94-A20D-3A1979893F50}" type="presParOf" srcId="{6602B7EB-455A-4648-BB3B-FA5C4104EB72}" destId="{FC495D4C-83AD-47A8-9FBA-6B1E800AB624}" srcOrd="0" destOrd="0" presId="urn:microsoft.com/office/officeart/2005/8/layout/venn2"/>
    <dgm:cxn modelId="{FA928327-6EDB-4B64-B8D4-FCCA61195CCE}" type="presParOf" srcId="{6602B7EB-455A-4648-BB3B-FA5C4104EB72}" destId="{D2B66714-D806-45CD-8C64-75522A9624DF}" srcOrd="1" destOrd="0" presId="urn:microsoft.com/office/officeart/2005/8/layout/venn2"/>
    <dgm:cxn modelId="{95A194AA-2AA4-4BBC-9F23-C81CF5A35016}" type="presParOf" srcId="{59F90837-2B52-49D6-B178-C8AA85A3374C}" destId="{594262E7-EDDB-4780-AA83-C2AA165A6579}" srcOrd="2" destOrd="0" presId="urn:microsoft.com/office/officeart/2005/8/layout/venn2"/>
    <dgm:cxn modelId="{9D31A8FD-E460-4DC7-9D66-41154829EA8A}" type="presParOf" srcId="{594262E7-EDDB-4780-AA83-C2AA165A6579}" destId="{EFDD947A-60FD-4D2C-A0D8-94B00ACBC6EE}" srcOrd="0" destOrd="0" presId="urn:microsoft.com/office/officeart/2005/8/layout/venn2"/>
    <dgm:cxn modelId="{A1F786AC-10C4-48EA-A07D-02564AE6C796}" type="presParOf" srcId="{594262E7-EDDB-4780-AA83-C2AA165A6579}" destId="{745A1057-020C-4974-A3CC-C05378E702F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CCC9F6-892F-42D9-9A07-BD55588EB9EA}"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GB"/>
        </a:p>
      </dgm:t>
    </dgm:pt>
    <dgm:pt modelId="{6293B4B3-8BBB-4D0F-893B-3A8794B02580}">
      <dgm:prSet phldrT="[Text]" custT="1"/>
      <dgm:spPr>
        <a:solidFill>
          <a:srgbClr val="33CCFF"/>
        </a:solidFill>
      </dgm:spPr>
      <dgm:t>
        <a:bodyPr/>
        <a:lstStyle/>
        <a:p>
          <a:r>
            <a:rPr lang="en-GB" sz="1400" b="1"/>
            <a:t>Create</a:t>
          </a:r>
        </a:p>
        <a:p>
          <a:r>
            <a:rPr lang="en-GB" sz="900">
              <a:solidFill>
                <a:schemeClr val="bg1"/>
              </a:solidFill>
            </a:rPr>
            <a:t>Working in partnership with people, communities, businesses and public sector organisations to create the circumstances and conditions in which people thrive </a:t>
          </a:r>
          <a:endParaRPr lang="en-GB" sz="900"/>
        </a:p>
      </dgm:t>
    </dgm:pt>
    <dgm:pt modelId="{34DC80B1-7FBD-4A44-AE9E-1BDF165FFF8B}" type="parTrans" cxnId="{9381BEFF-C7FE-40E7-B22C-0E8DD47465F9}">
      <dgm:prSet/>
      <dgm:spPr/>
      <dgm:t>
        <a:bodyPr/>
        <a:lstStyle/>
        <a:p>
          <a:endParaRPr lang="en-GB"/>
        </a:p>
      </dgm:t>
    </dgm:pt>
    <dgm:pt modelId="{50B84936-DB50-47F4-93EA-D2B4512338B8}" type="sibTrans" cxnId="{9381BEFF-C7FE-40E7-B22C-0E8DD47465F9}">
      <dgm:prSet/>
      <dgm:spPr/>
      <dgm:t>
        <a:bodyPr/>
        <a:lstStyle/>
        <a:p>
          <a:endParaRPr lang="en-GB"/>
        </a:p>
      </dgm:t>
    </dgm:pt>
    <dgm:pt modelId="{BEBC1891-ED15-4716-A1BC-54F95672BA03}">
      <dgm:prSet phldrT="[Text]"/>
      <dgm:spPr>
        <a:solidFill>
          <a:schemeClr val="accent2"/>
        </a:solidFill>
      </dgm:spPr>
      <dgm:t>
        <a:bodyPr/>
        <a:lstStyle/>
        <a:p>
          <a:r>
            <a:rPr lang="en-GB"/>
            <a:t>Predict</a:t>
          </a:r>
        </a:p>
      </dgm:t>
    </dgm:pt>
    <dgm:pt modelId="{5182279B-8533-43D2-A252-6725086911E9}" type="parTrans" cxnId="{F3FFDF54-A196-46BA-B667-40D0B1C4A487}">
      <dgm:prSet/>
      <dgm:spPr/>
      <dgm:t>
        <a:bodyPr/>
        <a:lstStyle/>
        <a:p>
          <a:endParaRPr lang="en-GB"/>
        </a:p>
      </dgm:t>
    </dgm:pt>
    <dgm:pt modelId="{517FBB52-0472-427E-A120-8D3CEFE2A532}" type="sibTrans" cxnId="{F3FFDF54-A196-46BA-B667-40D0B1C4A487}">
      <dgm:prSet/>
      <dgm:spPr/>
      <dgm:t>
        <a:bodyPr/>
        <a:lstStyle/>
        <a:p>
          <a:endParaRPr lang="en-GB"/>
        </a:p>
      </dgm:t>
    </dgm:pt>
    <dgm:pt modelId="{FA574053-C198-4CD9-8708-9687B73B94CB}">
      <dgm:prSet phldrT="[Text]"/>
      <dgm:spPr>
        <a:solidFill>
          <a:schemeClr val="accent6"/>
        </a:solidFill>
      </dgm:spPr>
      <dgm:t>
        <a:bodyPr/>
        <a:lstStyle/>
        <a:p>
          <a:r>
            <a:rPr lang="en-GB"/>
            <a:t>Prevent</a:t>
          </a:r>
        </a:p>
      </dgm:t>
    </dgm:pt>
    <dgm:pt modelId="{C953C398-CB18-4755-9CAA-76FDD4576212}" type="parTrans" cxnId="{49618748-BD57-4149-AA68-EC9D5171FE60}">
      <dgm:prSet/>
      <dgm:spPr/>
      <dgm:t>
        <a:bodyPr/>
        <a:lstStyle/>
        <a:p>
          <a:endParaRPr lang="en-GB"/>
        </a:p>
      </dgm:t>
    </dgm:pt>
    <dgm:pt modelId="{B483C7D2-5518-429E-B5A2-924E7FBC1E43}" type="sibTrans" cxnId="{49618748-BD57-4149-AA68-EC9D5171FE60}">
      <dgm:prSet/>
      <dgm:spPr/>
      <dgm:t>
        <a:bodyPr/>
        <a:lstStyle/>
        <a:p>
          <a:endParaRPr lang="en-GB"/>
        </a:p>
      </dgm:t>
    </dgm:pt>
    <dgm:pt modelId="{545C64F0-711F-4360-902B-7180F94681A4}">
      <dgm:prSet phldrT="[Text]"/>
      <dgm:spPr>
        <a:solidFill>
          <a:srgbClr val="CC0066"/>
        </a:solidFill>
      </dgm:spPr>
      <dgm:t>
        <a:bodyPr/>
        <a:lstStyle/>
        <a:p>
          <a:r>
            <a:rPr lang="en-GB"/>
            <a:t>Detect</a:t>
          </a:r>
        </a:p>
      </dgm:t>
    </dgm:pt>
    <dgm:pt modelId="{030BF2F9-9DB9-4D9A-B123-DB02FDA7CCC1}" type="parTrans" cxnId="{D4454CAA-D38F-43AA-97AF-AB43EC2D6D29}">
      <dgm:prSet/>
      <dgm:spPr/>
      <dgm:t>
        <a:bodyPr/>
        <a:lstStyle/>
        <a:p>
          <a:endParaRPr lang="en-GB"/>
        </a:p>
      </dgm:t>
    </dgm:pt>
    <dgm:pt modelId="{29B39C79-13F1-476B-A07E-A7133173AE9D}" type="sibTrans" cxnId="{D4454CAA-D38F-43AA-97AF-AB43EC2D6D29}">
      <dgm:prSet/>
      <dgm:spPr/>
      <dgm:t>
        <a:bodyPr/>
        <a:lstStyle/>
        <a:p>
          <a:endParaRPr lang="en-GB"/>
        </a:p>
      </dgm:t>
    </dgm:pt>
    <dgm:pt modelId="{F3634DB8-6F53-41A4-BC51-319BB1C17560}">
      <dgm:prSet phldrT="[Text]"/>
      <dgm:spPr>
        <a:solidFill>
          <a:schemeClr val="accent1">
            <a:lumMod val="75000"/>
          </a:schemeClr>
        </a:solidFill>
      </dgm:spPr>
      <dgm:t>
        <a:bodyPr/>
        <a:lstStyle/>
        <a:p>
          <a:r>
            <a:rPr lang="en-GB"/>
            <a:t>Protect</a:t>
          </a:r>
        </a:p>
      </dgm:t>
    </dgm:pt>
    <dgm:pt modelId="{E5CB5ED6-14D0-49CD-B84D-4C2A30F477A1}" type="parTrans" cxnId="{1F163E0D-B5A4-4FCA-BB69-0116C12E7CE9}">
      <dgm:prSet/>
      <dgm:spPr/>
      <dgm:t>
        <a:bodyPr/>
        <a:lstStyle/>
        <a:p>
          <a:endParaRPr lang="en-GB"/>
        </a:p>
      </dgm:t>
    </dgm:pt>
    <dgm:pt modelId="{71944C82-606D-4487-B553-A2F3B45D39B1}" type="sibTrans" cxnId="{1F163E0D-B5A4-4FCA-BB69-0116C12E7CE9}">
      <dgm:prSet/>
      <dgm:spPr/>
      <dgm:t>
        <a:bodyPr/>
        <a:lstStyle/>
        <a:p>
          <a:endParaRPr lang="en-GB"/>
        </a:p>
      </dgm:t>
    </dgm:pt>
    <dgm:pt modelId="{4B635112-765A-442A-B9E9-DA710C6E0164}">
      <dgm:prSet phldrT="[Text]"/>
      <dgm:spPr>
        <a:solidFill>
          <a:srgbClr val="FFC000"/>
        </a:solidFill>
      </dgm:spPr>
      <dgm:t>
        <a:bodyPr/>
        <a:lstStyle/>
        <a:p>
          <a:r>
            <a:rPr lang="en-GB"/>
            <a:t>Manage</a:t>
          </a:r>
        </a:p>
      </dgm:t>
    </dgm:pt>
    <dgm:pt modelId="{EA8F4047-7D37-42CE-B26A-F54641737AD4}" type="parTrans" cxnId="{0FBA0C3F-80A0-4164-A7B2-41B8C6607C13}">
      <dgm:prSet/>
      <dgm:spPr/>
      <dgm:t>
        <a:bodyPr/>
        <a:lstStyle/>
        <a:p>
          <a:endParaRPr lang="en-GB"/>
        </a:p>
      </dgm:t>
    </dgm:pt>
    <dgm:pt modelId="{A61650B6-BFB3-4A25-B536-840246941AE9}" type="sibTrans" cxnId="{0FBA0C3F-80A0-4164-A7B2-41B8C6607C13}">
      <dgm:prSet/>
      <dgm:spPr/>
      <dgm:t>
        <a:bodyPr/>
        <a:lstStyle/>
        <a:p>
          <a:endParaRPr lang="en-GB"/>
        </a:p>
      </dgm:t>
    </dgm:pt>
    <dgm:pt modelId="{15CC4097-F522-426F-93B3-89A290BE3D0F}">
      <dgm:prSet phldrT="[Text]"/>
      <dgm:spPr>
        <a:solidFill>
          <a:srgbClr val="7030A0"/>
        </a:solidFill>
      </dgm:spPr>
      <dgm:t>
        <a:bodyPr/>
        <a:lstStyle/>
        <a:p>
          <a:r>
            <a:rPr lang="en-GB"/>
            <a:t>Recover</a:t>
          </a:r>
        </a:p>
      </dgm:t>
    </dgm:pt>
    <dgm:pt modelId="{1BB7F247-7E97-4A34-A0E3-85A7F3DCC186}" type="parTrans" cxnId="{E9A3623B-2BC1-40F3-8EF8-31FC3E279E56}">
      <dgm:prSet/>
      <dgm:spPr/>
      <dgm:t>
        <a:bodyPr/>
        <a:lstStyle/>
        <a:p>
          <a:endParaRPr lang="en-GB"/>
        </a:p>
      </dgm:t>
    </dgm:pt>
    <dgm:pt modelId="{882AEB77-9BBA-4BEA-9368-FB1D34B65F9F}" type="sibTrans" cxnId="{E9A3623B-2BC1-40F3-8EF8-31FC3E279E56}">
      <dgm:prSet/>
      <dgm:spPr/>
      <dgm:t>
        <a:bodyPr/>
        <a:lstStyle/>
        <a:p>
          <a:endParaRPr lang="en-GB"/>
        </a:p>
      </dgm:t>
    </dgm:pt>
    <dgm:pt modelId="{87D9E0C2-166F-4120-8C43-E23156974CFA}">
      <dgm:prSet/>
      <dgm:spPr/>
      <dgm:t>
        <a:bodyPr/>
        <a:lstStyle/>
        <a:p>
          <a:endParaRPr lang="en-GB"/>
        </a:p>
      </dgm:t>
    </dgm:pt>
    <dgm:pt modelId="{7ADF8E1C-792F-429B-B05A-8B551EFFBEC1}" type="parTrans" cxnId="{94378655-4715-47B8-97DF-4DC29406C9F2}">
      <dgm:prSet/>
      <dgm:spPr/>
      <dgm:t>
        <a:bodyPr/>
        <a:lstStyle/>
        <a:p>
          <a:endParaRPr lang="en-GB"/>
        </a:p>
      </dgm:t>
    </dgm:pt>
    <dgm:pt modelId="{D72F2FD6-8CB3-4C3F-B42B-4E55A43594E4}" type="sibTrans" cxnId="{94378655-4715-47B8-97DF-4DC29406C9F2}">
      <dgm:prSet/>
      <dgm:spPr/>
      <dgm:t>
        <a:bodyPr/>
        <a:lstStyle/>
        <a:p>
          <a:endParaRPr lang="en-GB"/>
        </a:p>
      </dgm:t>
    </dgm:pt>
    <dgm:pt modelId="{021170FE-693E-42A2-9BFB-B3E10C767F71}" type="pres">
      <dgm:prSet presAssocID="{9ECCC9F6-892F-42D9-9A07-BD55588EB9EA}" presName="Name0" presStyleCnt="0">
        <dgm:presLayoutVars>
          <dgm:chMax val="1"/>
          <dgm:chPref val="1"/>
          <dgm:dir/>
          <dgm:animOne val="branch"/>
          <dgm:animLvl val="lvl"/>
        </dgm:presLayoutVars>
      </dgm:prSet>
      <dgm:spPr/>
    </dgm:pt>
    <dgm:pt modelId="{645ACA75-6A83-4440-8003-44684B5DF380}" type="pres">
      <dgm:prSet presAssocID="{6293B4B3-8BBB-4D0F-893B-3A8794B02580}" presName="Parent" presStyleLbl="node0" presStyleIdx="0" presStyleCnt="1">
        <dgm:presLayoutVars>
          <dgm:chMax val="6"/>
          <dgm:chPref val="6"/>
        </dgm:presLayoutVars>
      </dgm:prSet>
      <dgm:spPr/>
    </dgm:pt>
    <dgm:pt modelId="{F28FE90B-33B2-465C-AC22-E07D02F99385}" type="pres">
      <dgm:prSet presAssocID="{BEBC1891-ED15-4716-A1BC-54F95672BA03}" presName="Accent1" presStyleCnt="0"/>
      <dgm:spPr/>
    </dgm:pt>
    <dgm:pt modelId="{FD784990-F38F-4A14-86F9-EE458007A89C}" type="pres">
      <dgm:prSet presAssocID="{BEBC1891-ED15-4716-A1BC-54F95672BA03}" presName="Accent" presStyleLbl="bgShp" presStyleIdx="0" presStyleCnt="6"/>
      <dgm:spPr/>
    </dgm:pt>
    <dgm:pt modelId="{0610D898-971F-4876-8B9E-CE365E011880}" type="pres">
      <dgm:prSet presAssocID="{BEBC1891-ED15-4716-A1BC-54F95672BA03}" presName="Child1" presStyleLbl="node1" presStyleIdx="0" presStyleCnt="6" custLinFactNeighborX="-213" custLinFactNeighborY="1024">
        <dgm:presLayoutVars>
          <dgm:chMax val="0"/>
          <dgm:chPref val="0"/>
          <dgm:bulletEnabled val="1"/>
        </dgm:presLayoutVars>
      </dgm:prSet>
      <dgm:spPr/>
    </dgm:pt>
    <dgm:pt modelId="{BEE15E64-5B82-41F2-BFDE-FA21F621F8BB}" type="pres">
      <dgm:prSet presAssocID="{FA574053-C198-4CD9-8708-9687B73B94CB}" presName="Accent2" presStyleCnt="0"/>
      <dgm:spPr/>
    </dgm:pt>
    <dgm:pt modelId="{9B7BB3F8-5154-44C4-8DDD-C82E9A215E9E}" type="pres">
      <dgm:prSet presAssocID="{FA574053-C198-4CD9-8708-9687B73B94CB}" presName="Accent" presStyleLbl="bgShp" presStyleIdx="1" presStyleCnt="6"/>
      <dgm:spPr>
        <a:solidFill>
          <a:schemeClr val="accent1">
            <a:lumMod val="60000"/>
            <a:lumOff val="40000"/>
          </a:schemeClr>
        </a:solidFill>
      </dgm:spPr>
    </dgm:pt>
    <dgm:pt modelId="{E999A303-30A3-47C2-A90B-614C86B7CB6E}" type="pres">
      <dgm:prSet presAssocID="{FA574053-C198-4CD9-8708-9687B73B94CB}" presName="Child2" presStyleLbl="node1" presStyleIdx="1" presStyleCnt="6">
        <dgm:presLayoutVars>
          <dgm:chMax val="0"/>
          <dgm:chPref val="0"/>
          <dgm:bulletEnabled val="1"/>
        </dgm:presLayoutVars>
      </dgm:prSet>
      <dgm:spPr/>
    </dgm:pt>
    <dgm:pt modelId="{110351B4-607D-4F02-9391-13EB72D67BEB}" type="pres">
      <dgm:prSet presAssocID="{545C64F0-711F-4360-902B-7180F94681A4}" presName="Accent3" presStyleCnt="0"/>
      <dgm:spPr/>
    </dgm:pt>
    <dgm:pt modelId="{9AFED6C6-2E13-4D5C-9C40-722D96D449AA}" type="pres">
      <dgm:prSet presAssocID="{545C64F0-711F-4360-902B-7180F94681A4}" presName="Accent" presStyleLbl="bgShp" presStyleIdx="2" presStyleCnt="6"/>
      <dgm:spPr>
        <a:solidFill>
          <a:schemeClr val="accent1">
            <a:lumMod val="60000"/>
            <a:lumOff val="40000"/>
          </a:schemeClr>
        </a:solidFill>
      </dgm:spPr>
    </dgm:pt>
    <dgm:pt modelId="{4D852DA9-F714-4244-8789-C0A2243EBA9E}" type="pres">
      <dgm:prSet presAssocID="{545C64F0-711F-4360-902B-7180F94681A4}" presName="Child3" presStyleLbl="node1" presStyleIdx="2" presStyleCnt="6">
        <dgm:presLayoutVars>
          <dgm:chMax val="0"/>
          <dgm:chPref val="0"/>
          <dgm:bulletEnabled val="1"/>
        </dgm:presLayoutVars>
      </dgm:prSet>
      <dgm:spPr/>
    </dgm:pt>
    <dgm:pt modelId="{C00E2389-ABD4-4531-B47C-DAACF446A2E0}" type="pres">
      <dgm:prSet presAssocID="{F3634DB8-6F53-41A4-BC51-319BB1C17560}" presName="Accent4" presStyleCnt="0"/>
      <dgm:spPr/>
    </dgm:pt>
    <dgm:pt modelId="{B1C36FA1-51C0-4980-BFC8-3937ADCA7EB4}" type="pres">
      <dgm:prSet presAssocID="{F3634DB8-6F53-41A4-BC51-319BB1C17560}" presName="Accent" presStyleLbl="bgShp" presStyleIdx="3" presStyleCnt="6"/>
      <dgm:spPr>
        <a:solidFill>
          <a:schemeClr val="accent1">
            <a:lumMod val="60000"/>
            <a:lumOff val="40000"/>
          </a:schemeClr>
        </a:solidFill>
      </dgm:spPr>
    </dgm:pt>
    <dgm:pt modelId="{EF0E8F7E-7999-495D-94D1-538C7E94AC89}" type="pres">
      <dgm:prSet presAssocID="{F3634DB8-6F53-41A4-BC51-319BB1C17560}" presName="Child4" presStyleLbl="node1" presStyleIdx="3" presStyleCnt="6">
        <dgm:presLayoutVars>
          <dgm:chMax val="0"/>
          <dgm:chPref val="0"/>
          <dgm:bulletEnabled val="1"/>
        </dgm:presLayoutVars>
      </dgm:prSet>
      <dgm:spPr/>
    </dgm:pt>
    <dgm:pt modelId="{AF266446-6813-44C0-AC68-0F7A16F54FE4}" type="pres">
      <dgm:prSet presAssocID="{4B635112-765A-442A-B9E9-DA710C6E0164}" presName="Accent5" presStyleCnt="0"/>
      <dgm:spPr/>
    </dgm:pt>
    <dgm:pt modelId="{63D931B4-6DD0-4578-BF60-5E0324396AE3}" type="pres">
      <dgm:prSet presAssocID="{4B635112-765A-442A-B9E9-DA710C6E0164}" presName="Accent" presStyleLbl="bgShp" presStyleIdx="4" presStyleCnt="6"/>
      <dgm:spPr>
        <a:solidFill>
          <a:schemeClr val="accent1">
            <a:lumMod val="60000"/>
            <a:lumOff val="40000"/>
          </a:schemeClr>
        </a:solidFill>
      </dgm:spPr>
    </dgm:pt>
    <dgm:pt modelId="{C15453FE-94AA-4B97-BEC5-CF2C5BBC993F}" type="pres">
      <dgm:prSet presAssocID="{4B635112-765A-442A-B9E9-DA710C6E0164}" presName="Child5" presStyleLbl="node1" presStyleIdx="4" presStyleCnt="6">
        <dgm:presLayoutVars>
          <dgm:chMax val="0"/>
          <dgm:chPref val="0"/>
          <dgm:bulletEnabled val="1"/>
        </dgm:presLayoutVars>
      </dgm:prSet>
      <dgm:spPr/>
    </dgm:pt>
    <dgm:pt modelId="{7DEDE0CD-633E-4F85-828C-D66A3B5C49BD}" type="pres">
      <dgm:prSet presAssocID="{15CC4097-F522-426F-93B3-89A290BE3D0F}" presName="Accent6" presStyleCnt="0"/>
      <dgm:spPr/>
    </dgm:pt>
    <dgm:pt modelId="{08D21C4E-A286-4EAB-8691-3563DF2CF724}" type="pres">
      <dgm:prSet presAssocID="{15CC4097-F522-426F-93B3-89A290BE3D0F}" presName="Accent" presStyleLbl="bgShp" presStyleIdx="5" presStyleCnt="6"/>
      <dgm:spPr>
        <a:solidFill>
          <a:schemeClr val="accent1">
            <a:lumMod val="60000"/>
            <a:lumOff val="40000"/>
          </a:schemeClr>
        </a:solidFill>
      </dgm:spPr>
    </dgm:pt>
    <dgm:pt modelId="{B92520E3-CF02-4C3B-AFFD-A05B0A1D441B}" type="pres">
      <dgm:prSet presAssocID="{15CC4097-F522-426F-93B3-89A290BE3D0F}" presName="Child6" presStyleLbl="node1" presStyleIdx="5" presStyleCnt="6">
        <dgm:presLayoutVars>
          <dgm:chMax val="0"/>
          <dgm:chPref val="0"/>
          <dgm:bulletEnabled val="1"/>
        </dgm:presLayoutVars>
      </dgm:prSet>
      <dgm:spPr/>
    </dgm:pt>
  </dgm:ptLst>
  <dgm:cxnLst>
    <dgm:cxn modelId="{1F163E0D-B5A4-4FCA-BB69-0116C12E7CE9}" srcId="{6293B4B3-8BBB-4D0F-893B-3A8794B02580}" destId="{F3634DB8-6F53-41A4-BC51-319BB1C17560}" srcOrd="3" destOrd="0" parTransId="{E5CB5ED6-14D0-49CD-B84D-4C2A30F477A1}" sibTransId="{71944C82-606D-4487-B553-A2F3B45D39B1}"/>
    <dgm:cxn modelId="{12C28C19-9AC2-4D0B-80AA-BC4EE9723BBC}" type="presOf" srcId="{15CC4097-F522-426F-93B3-89A290BE3D0F}" destId="{B92520E3-CF02-4C3B-AFFD-A05B0A1D441B}" srcOrd="0" destOrd="0" presId="urn:microsoft.com/office/officeart/2011/layout/HexagonRadial"/>
    <dgm:cxn modelId="{EFAE982B-1EAD-4981-BA51-E6E3EC6B3C6D}" type="presOf" srcId="{FA574053-C198-4CD9-8708-9687B73B94CB}" destId="{E999A303-30A3-47C2-A90B-614C86B7CB6E}" srcOrd="0" destOrd="0" presId="urn:microsoft.com/office/officeart/2011/layout/HexagonRadial"/>
    <dgm:cxn modelId="{E9A3623B-2BC1-40F3-8EF8-31FC3E279E56}" srcId="{6293B4B3-8BBB-4D0F-893B-3A8794B02580}" destId="{15CC4097-F522-426F-93B3-89A290BE3D0F}" srcOrd="5" destOrd="0" parTransId="{1BB7F247-7E97-4A34-A0E3-85A7F3DCC186}" sibTransId="{882AEB77-9BBA-4BEA-9368-FB1D34B65F9F}"/>
    <dgm:cxn modelId="{0FBA0C3F-80A0-4164-A7B2-41B8C6607C13}" srcId="{6293B4B3-8BBB-4D0F-893B-3A8794B02580}" destId="{4B635112-765A-442A-B9E9-DA710C6E0164}" srcOrd="4" destOrd="0" parTransId="{EA8F4047-7D37-42CE-B26A-F54641737AD4}" sibTransId="{A61650B6-BFB3-4A25-B536-840246941AE9}"/>
    <dgm:cxn modelId="{49618748-BD57-4149-AA68-EC9D5171FE60}" srcId="{6293B4B3-8BBB-4D0F-893B-3A8794B02580}" destId="{FA574053-C198-4CD9-8708-9687B73B94CB}" srcOrd="1" destOrd="0" parTransId="{C953C398-CB18-4755-9CAA-76FDD4576212}" sibTransId="{B483C7D2-5518-429E-B5A2-924E7FBC1E43}"/>
    <dgm:cxn modelId="{0BB29669-7DEA-476B-8C09-FFB2F70863BF}" type="presOf" srcId="{F3634DB8-6F53-41A4-BC51-319BB1C17560}" destId="{EF0E8F7E-7999-495D-94D1-538C7E94AC89}" srcOrd="0" destOrd="0" presId="urn:microsoft.com/office/officeart/2011/layout/HexagonRadial"/>
    <dgm:cxn modelId="{F3FFDF54-A196-46BA-B667-40D0B1C4A487}" srcId="{6293B4B3-8BBB-4D0F-893B-3A8794B02580}" destId="{BEBC1891-ED15-4716-A1BC-54F95672BA03}" srcOrd="0" destOrd="0" parTransId="{5182279B-8533-43D2-A252-6725086911E9}" sibTransId="{517FBB52-0472-427E-A120-8D3CEFE2A532}"/>
    <dgm:cxn modelId="{94378655-4715-47B8-97DF-4DC29406C9F2}" srcId="{9ECCC9F6-892F-42D9-9A07-BD55588EB9EA}" destId="{87D9E0C2-166F-4120-8C43-E23156974CFA}" srcOrd="1" destOrd="0" parTransId="{7ADF8E1C-792F-429B-B05A-8B551EFFBEC1}" sibTransId="{D72F2FD6-8CB3-4C3F-B42B-4E55A43594E4}"/>
    <dgm:cxn modelId="{8F690C90-23B3-4E7F-82DB-CA92A24587FB}" type="presOf" srcId="{9ECCC9F6-892F-42D9-9A07-BD55588EB9EA}" destId="{021170FE-693E-42A2-9BFB-B3E10C767F71}" srcOrd="0" destOrd="0" presId="urn:microsoft.com/office/officeart/2011/layout/HexagonRadial"/>
    <dgm:cxn modelId="{D4454CAA-D38F-43AA-97AF-AB43EC2D6D29}" srcId="{6293B4B3-8BBB-4D0F-893B-3A8794B02580}" destId="{545C64F0-711F-4360-902B-7180F94681A4}" srcOrd="2" destOrd="0" parTransId="{030BF2F9-9DB9-4D9A-B123-DB02FDA7CCC1}" sibTransId="{29B39C79-13F1-476B-A07E-A7133173AE9D}"/>
    <dgm:cxn modelId="{04370DCB-05A6-487B-9AAB-11B46C758CFE}" type="presOf" srcId="{4B635112-765A-442A-B9E9-DA710C6E0164}" destId="{C15453FE-94AA-4B97-BEC5-CF2C5BBC993F}" srcOrd="0" destOrd="0" presId="urn:microsoft.com/office/officeart/2011/layout/HexagonRadial"/>
    <dgm:cxn modelId="{ABF353CF-1FAD-4479-B651-A31127712B7F}" type="presOf" srcId="{545C64F0-711F-4360-902B-7180F94681A4}" destId="{4D852DA9-F714-4244-8789-C0A2243EBA9E}" srcOrd="0" destOrd="0" presId="urn:microsoft.com/office/officeart/2011/layout/HexagonRadial"/>
    <dgm:cxn modelId="{C00196CF-E3F7-43C1-A0FB-BB3063A1B6A3}" type="presOf" srcId="{6293B4B3-8BBB-4D0F-893B-3A8794B02580}" destId="{645ACA75-6A83-4440-8003-44684B5DF380}" srcOrd="0" destOrd="0" presId="urn:microsoft.com/office/officeart/2011/layout/HexagonRadial"/>
    <dgm:cxn modelId="{8306A5F8-CB14-4126-A21D-45AB71E9200F}" type="presOf" srcId="{BEBC1891-ED15-4716-A1BC-54F95672BA03}" destId="{0610D898-971F-4876-8B9E-CE365E011880}" srcOrd="0" destOrd="0" presId="urn:microsoft.com/office/officeart/2011/layout/HexagonRadial"/>
    <dgm:cxn modelId="{9381BEFF-C7FE-40E7-B22C-0E8DD47465F9}" srcId="{9ECCC9F6-892F-42D9-9A07-BD55588EB9EA}" destId="{6293B4B3-8BBB-4D0F-893B-3A8794B02580}" srcOrd="0" destOrd="0" parTransId="{34DC80B1-7FBD-4A44-AE9E-1BDF165FFF8B}" sibTransId="{50B84936-DB50-47F4-93EA-D2B4512338B8}"/>
    <dgm:cxn modelId="{BD9DBB83-7A61-4595-A232-FFFA363DBE72}" type="presParOf" srcId="{021170FE-693E-42A2-9BFB-B3E10C767F71}" destId="{645ACA75-6A83-4440-8003-44684B5DF380}" srcOrd="0" destOrd="0" presId="urn:microsoft.com/office/officeart/2011/layout/HexagonRadial"/>
    <dgm:cxn modelId="{1D042E98-1710-458A-A4C7-31DB2467C9DE}" type="presParOf" srcId="{021170FE-693E-42A2-9BFB-B3E10C767F71}" destId="{F28FE90B-33B2-465C-AC22-E07D02F99385}" srcOrd="1" destOrd="0" presId="urn:microsoft.com/office/officeart/2011/layout/HexagonRadial"/>
    <dgm:cxn modelId="{8DF5299D-BA82-4C88-B9C2-4EC7ACE8EF05}" type="presParOf" srcId="{F28FE90B-33B2-465C-AC22-E07D02F99385}" destId="{FD784990-F38F-4A14-86F9-EE458007A89C}" srcOrd="0" destOrd="0" presId="urn:microsoft.com/office/officeart/2011/layout/HexagonRadial"/>
    <dgm:cxn modelId="{2567B655-2E5D-4C82-A50D-B3CA0048408E}" type="presParOf" srcId="{021170FE-693E-42A2-9BFB-B3E10C767F71}" destId="{0610D898-971F-4876-8B9E-CE365E011880}" srcOrd="2" destOrd="0" presId="urn:microsoft.com/office/officeart/2011/layout/HexagonRadial"/>
    <dgm:cxn modelId="{8CE0B1CA-8421-4930-96DE-9AAD821E562C}" type="presParOf" srcId="{021170FE-693E-42A2-9BFB-B3E10C767F71}" destId="{BEE15E64-5B82-41F2-BFDE-FA21F621F8BB}" srcOrd="3" destOrd="0" presId="urn:microsoft.com/office/officeart/2011/layout/HexagonRadial"/>
    <dgm:cxn modelId="{A577009B-59C2-426F-9E34-BAC7DCA1C337}" type="presParOf" srcId="{BEE15E64-5B82-41F2-BFDE-FA21F621F8BB}" destId="{9B7BB3F8-5154-44C4-8DDD-C82E9A215E9E}" srcOrd="0" destOrd="0" presId="urn:microsoft.com/office/officeart/2011/layout/HexagonRadial"/>
    <dgm:cxn modelId="{1CD146C7-BB05-4042-BD72-3F9CD3978C1C}" type="presParOf" srcId="{021170FE-693E-42A2-9BFB-B3E10C767F71}" destId="{E999A303-30A3-47C2-A90B-614C86B7CB6E}" srcOrd="4" destOrd="0" presId="urn:microsoft.com/office/officeart/2011/layout/HexagonRadial"/>
    <dgm:cxn modelId="{75A37908-3691-4958-B6DB-66D4189390A9}" type="presParOf" srcId="{021170FE-693E-42A2-9BFB-B3E10C767F71}" destId="{110351B4-607D-4F02-9391-13EB72D67BEB}" srcOrd="5" destOrd="0" presId="urn:microsoft.com/office/officeart/2011/layout/HexagonRadial"/>
    <dgm:cxn modelId="{DFADE815-18B0-470C-8A1B-C353AD3389C5}" type="presParOf" srcId="{110351B4-607D-4F02-9391-13EB72D67BEB}" destId="{9AFED6C6-2E13-4D5C-9C40-722D96D449AA}" srcOrd="0" destOrd="0" presId="urn:microsoft.com/office/officeart/2011/layout/HexagonRadial"/>
    <dgm:cxn modelId="{6A8F484A-2256-4607-9065-7562B8AFA585}" type="presParOf" srcId="{021170FE-693E-42A2-9BFB-B3E10C767F71}" destId="{4D852DA9-F714-4244-8789-C0A2243EBA9E}" srcOrd="6" destOrd="0" presId="urn:microsoft.com/office/officeart/2011/layout/HexagonRadial"/>
    <dgm:cxn modelId="{CE97B870-CC0F-4EC1-9570-9A694C777A1F}" type="presParOf" srcId="{021170FE-693E-42A2-9BFB-B3E10C767F71}" destId="{C00E2389-ABD4-4531-B47C-DAACF446A2E0}" srcOrd="7" destOrd="0" presId="urn:microsoft.com/office/officeart/2011/layout/HexagonRadial"/>
    <dgm:cxn modelId="{6A0BE6DF-DB00-46B7-83D4-75FBDA654229}" type="presParOf" srcId="{C00E2389-ABD4-4531-B47C-DAACF446A2E0}" destId="{B1C36FA1-51C0-4980-BFC8-3937ADCA7EB4}" srcOrd="0" destOrd="0" presId="urn:microsoft.com/office/officeart/2011/layout/HexagonRadial"/>
    <dgm:cxn modelId="{F1514FFA-779A-4BC4-B854-DB94BB283ED1}" type="presParOf" srcId="{021170FE-693E-42A2-9BFB-B3E10C767F71}" destId="{EF0E8F7E-7999-495D-94D1-538C7E94AC89}" srcOrd="8" destOrd="0" presId="urn:microsoft.com/office/officeart/2011/layout/HexagonRadial"/>
    <dgm:cxn modelId="{A181D65D-3F4F-4068-B0AF-DD288AA2E409}" type="presParOf" srcId="{021170FE-693E-42A2-9BFB-B3E10C767F71}" destId="{AF266446-6813-44C0-AC68-0F7A16F54FE4}" srcOrd="9" destOrd="0" presId="urn:microsoft.com/office/officeart/2011/layout/HexagonRadial"/>
    <dgm:cxn modelId="{5F6BB91C-B039-4AFF-8056-74B2DEF45E8C}" type="presParOf" srcId="{AF266446-6813-44C0-AC68-0F7A16F54FE4}" destId="{63D931B4-6DD0-4578-BF60-5E0324396AE3}" srcOrd="0" destOrd="0" presId="urn:microsoft.com/office/officeart/2011/layout/HexagonRadial"/>
    <dgm:cxn modelId="{1A359F89-D64E-4559-839E-E51C08419C27}" type="presParOf" srcId="{021170FE-693E-42A2-9BFB-B3E10C767F71}" destId="{C15453FE-94AA-4B97-BEC5-CF2C5BBC993F}" srcOrd="10" destOrd="0" presId="urn:microsoft.com/office/officeart/2011/layout/HexagonRadial"/>
    <dgm:cxn modelId="{73A37E96-8157-4F9B-B685-17299249FDFB}" type="presParOf" srcId="{021170FE-693E-42A2-9BFB-B3E10C767F71}" destId="{7DEDE0CD-633E-4F85-828C-D66A3B5C49BD}" srcOrd="11" destOrd="0" presId="urn:microsoft.com/office/officeart/2011/layout/HexagonRadial"/>
    <dgm:cxn modelId="{B96C07A9-7263-4BFE-B259-AD714B4A4D64}" type="presParOf" srcId="{7DEDE0CD-633E-4F85-828C-D66A3B5C49BD}" destId="{08D21C4E-A286-4EAB-8691-3563DF2CF724}" srcOrd="0" destOrd="0" presId="urn:microsoft.com/office/officeart/2011/layout/HexagonRadial"/>
    <dgm:cxn modelId="{546C92F6-E6FC-4196-9499-EB33CF5CDB22}" type="presParOf" srcId="{021170FE-693E-42A2-9BFB-B3E10C767F71}" destId="{B92520E3-CF02-4C3B-AFFD-A05B0A1D441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CB9AE1-C674-48AB-9480-A088AC79612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34D72D80-ACA5-49FB-B0A7-9905F526F4E4}">
      <dgm:prSet phldrT="[Text]"/>
      <dgm:spPr>
        <a:solidFill>
          <a:schemeClr val="bg2">
            <a:lumMod val="75000"/>
            <a:alpha val="50000"/>
          </a:schemeClr>
        </a:solidFill>
      </dgm:spPr>
      <dgm:t>
        <a:bodyPr/>
        <a:lstStyle/>
        <a:p>
          <a:r>
            <a:rPr lang="en-GB">
              <a:solidFill>
                <a:schemeClr val="bg1"/>
              </a:solidFill>
              <a:latin typeface="Ebrima" panose="02000000000000000000" pitchFamily="2" charset="0"/>
              <a:ea typeface="Ebrima" panose="02000000000000000000" pitchFamily="2" charset="0"/>
              <a:cs typeface="Ebrima" panose="02000000000000000000" pitchFamily="2" charset="0"/>
            </a:rPr>
            <a:t>Improve</a:t>
          </a:r>
        </a:p>
      </dgm:t>
    </dgm:pt>
    <dgm:pt modelId="{449311FC-9B11-433E-891D-0C6A4B60F467}" type="parTrans" cxnId="{35C625FC-7DCB-4DC4-97B4-5A09C3DF2050}">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E49927A2-1424-4441-9AAF-FAC01D26C646}" type="sibTrans" cxnId="{35C625FC-7DCB-4DC4-97B4-5A09C3DF2050}">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C275DC61-CB41-469A-9A2F-A24DF1BC4700}">
      <dgm:prSet phldrT="[Text]"/>
      <dgm:spPr>
        <a:solidFill>
          <a:schemeClr val="accent2">
            <a:alpha val="89804"/>
          </a:schemeClr>
        </a:solidFill>
      </dgm:spPr>
      <dgm:t>
        <a:bodyPr/>
        <a:lstStyle/>
        <a:p>
          <a:r>
            <a:rPr lang="en-GB">
              <a:solidFill>
                <a:schemeClr val="bg1"/>
              </a:solidFill>
              <a:latin typeface="Ebrima"/>
              <a:ea typeface="Ebrima"/>
              <a:cs typeface="Ebrima"/>
            </a:rPr>
            <a:t>Insight</a:t>
          </a:r>
        </a:p>
      </dgm:t>
    </dgm:pt>
    <dgm:pt modelId="{C165C472-377B-4D4D-AC51-24887FC22877}" type="parTrans" cxnId="{6B4E49EB-C79D-4CB2-BF8E-0A8606089F39}">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8FA4EC52-9AB4-4273-AFE3-5C478D79C7A0}" type="sibTrans" cxnId="{6B4E49EB-C79D-4CB2-BF8E-0A8606089F39}">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1B815E82-6E1A-4385-B74E-4C9D393D5E95}">
      <dgm:prSet phldrT="[Text]"/>
      <dgm:spPr>
        <a:solidFill>
          <a:schemeClr val="accent3">
            <a:alpha val="89804"/>
          </a:schemeClr>
        </a:solidFill>
      </dgm:spPr>
      <dgm:t>
        <a:bodyPr/>
        <a:lstStyle/>
        <a:p>
          <a:r>
            <a:rPr lang="en-GB">
              <a:solidFill>
                <a:schemeClr val="bg1"/>
              </a:solidFill>
              <a:latin typeface="Ebrima" panose="02000000000000000000" pitchFamily="2" charset="0"/>
              <a:ea typeface="Ebrima" panose="02000000000000000000" pitchFamily="2" charset="0"/>
              <a:cs typeface="Ebrima" panose="02000000000000000000" pitchFamily="2" charset="0"/>
            </a:rPr>
            <a:t>Invest</a:t>
          </a:r>
        </a:p>
      </dgm:t>
    </dgm:pt>
    <dgm:pt modelId="{FC194BD9-9A2A-4A3D-9CF8-DF4688375F99}" type="parTrans" cxnId="{64113A84-E8DF-40C8-A3BC-0B95C0EE9E90}">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92363A25-93CF-4FA2-85DD-388040AA8FB7}" type="sibTrans" cxnId="{64113A84-E8DF-40C8-A3BC-0B95C0EE9E90}">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2CD3356C-E1BC-4FF2-907A-D3723D8B504E}">
      <dgm:prSet phldrT="[Text]"/>
      <dgm:spPr>
        <a:solidFill>
          <a:schemeClr val="accent5">
            <a:alpha val="89804"/>
          </a:schemeClr>
        </a:solidFill>
      </dgm:spPr>
      <dgm:t>
        <a:bodyPr/>
        <a:lstStyle/>
        <a:p>
          <a:r>
            <a:rPr lang="en-GB">
              <a:solidFill>
                <a:schemeClr val="bg1"/>
              </a:solidFill>
              <a:latin typeface="Ebrima" panose="02000000000000000000" pitchFamily="2" charset="0"/>
              <a:ea typeface="Ebrima" panose="02000000000000000000" pitchFamily="2" charset="0"/>
              <a:cs typeface="Ebrima" panose="02000000000000000000" pitchFamily="2" charset="0"/>
            </a:rPr>
            <a:t>Involve</a:t>
          </a:r>
        </a:p>
      </dgm:t>
    </dgm:pt>
    <dgm:pt modelId="{39246B4C-8A51-41E9-8A7E-B692EADB1381}" type="parTrans" cxnId="{C830F567-05A5-4C5F-A8DB-EF3D0D010735}">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7F2072E1-8510-468C-B51B-2A9BD1ACCF37}" type="sibTrans" cxnId="{C830F567-05A5-4C5F-A8DB-EF3D0D010735}">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2F3CBED9-68A1-476C-8703-9C16646BBB57}">
      <dgm:prSet phldrT="[Text]"/>
      <dgm:spPr>
        <a:solidFill>
          <a:schemeClr val="accent4">
            <a:alpha val="89804"/>
          </a:schemeClr>
        </a:solidFill>
      </dgm:spPr>
      <dgm:t>
        <a:bodyPr/>
        <a:lstStyle/>
        <a:p>
          <a:r>
            <a:rPr lang="en-GB">
              <a:solidFill>
                <a:schemeClr val="bg1"/>
              </a:solidFill>
              <a:latin typeface="Ebrima" panose="02000000000000000000" pitchFamily="2" charset="0"/>
              <a:ea typeface="Ebrima" panose="02000000000000000000" pitchFamily="2" charset="0"/>
              <a:cs typeface="Ebrima" panose="02000000000000000000" pitchFamily="2" charset="0"/>
            </a:rPr>
            <a:t>Innovate</a:t>
          </a:r>
        </a:p>
      </dgm:t>
    </dgm:pt>
    <dgm:pt modelId="{99B54F91-A1F0-45B9-8CAA-7CF083159DC8}" type="parTrans" cxnId="{B64DED59-1F47-4FA8-80E7-4D13A66740FD}">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571C0FFA-CCFC-4593-BAA4-79FB931CF244}" type="sibTrans" cxnId="{B64DED59-1F47-4FA8-80E7-4D13A66740FD}">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6BD47C3D-E9A6-4C9B-B01E-7E86B130504F}">
      <dgm:prSet/>
      <dgm:spPr>
        <a:solidFill>
          <a:schemeClr val="accent6">
            <a:alpha val="89804"/>
          </a:schemeClr>
        </a:solidFill>
      </dgm:spPr>
      <dgm:t>
        <a:bodyPr/>
        <a:lstStyle/>
        <a:p>
          <a:r>
            <a:rPr lang="en-GB">
              <a:solidFill>
                <a:schemeClr val="bg1"/>
              </a:solidFill>
              <a:latin typeface="Ebrima" panose="02000000000000000000" pitchFamily="2" charset="0"/>
              <a:ea typeface="Ebrima" panose="02000000000000000000" pitchFamily="2" charset="0"/>
              <a:cs typeface="Ebrima" panose="02000000000000000000" pitchFamily="2" charset="0"/>
            </a:rPr>
            <a:t>Impact</a:t>
          </a:r>
        </a:p>
      </dgm:t>
    </dgm:pt>
    <dgm:pt modelId="{81D81A3A-5FD5-40FB-A66D-965F71F68F6F}" type="parTrans" cxnId="{01326D61-A720-4552-B15C-2D4E63AA2F5E}">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94D844C5-D7B4-4D08-A59A-EC6B2F2A1241}" type="sibTrans" cxnId="{01326D61-A720-4552-B15C-2D4E63AA2F5E}">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9BF07212-A7D9-451D-A5AC-97EBB9A31C3F}">
      <dgm:prSet/>
      <dgm:spPr>
        <a:solidFill>
          <a:srgbClr val="7030A0">
            <a:alpha val="89804"/>
          </a:srgbClr>
        </a:solidFill>
      </dgm:spPr>
      <dgm:t>
        <a:bodyPr/>
        <a:lstStyle/>
        <a:p>
          <a:r>
            <a:rPr lang="en-GB">
              <a:solidFill>
                <a:schemeClr val="bg1"/>
              </a:solidFill>
              <a:latin typeface="Ebrima" panose="02000000000000000000" pitchFamily="2" charset="0"/>
              <a:ea typeface="Ebrima" panose="02000000000000000000" pitchFamily="2" charset="0"/>
              <a:cs typeface="Ebrima" panose="02000000000000000000" pitchFamily="2" charset="0"/>
            </a:rPr>
            <a:t>Implement</a:t>
          </a:r>
        </a:p>
      </dgm:t>
    </dgm:pt>
    <dgm:pt modelId="{453AFEFB-2F97-4048-AC1C-7BC782D75540}" type="parTrans" cxnId="{683A8617-084A-4795-BBC7-B3A9BEFCDA16}">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B5485F5E-CE74-413A-A8D0-1D45D325C434}" type="sibTrans" cxnId="{683A8617-084A-4795-BBC7-B3A9BEFCDA16}">
      <dgm:prSet/>
      <dgm:spPr/>
      <dgm:t>
        <a:bodyPr/>
        <a:lstStyle/>
        <a:p>
          <a:endParaRPr lang="en-GB">
            <a:solidFill>
              <a:schemeClr val="bg1"/>
            </a:solidFill>
            <a:latin typeface="Ebrima" panose="02000000000000000000" pitchFamily="2" charset="0"/>
            <a:ea typeface="Ebrima" panose="02000000000000000000" pitchFamily="2" charset="0"/>
            <a:cs typeface="Ebrima" panose="02000000000000000000" pitchFamily="2" charset="0"/>
          </a:endParaRPr>
        </a:p>
      </dgm:t>
    </dgm:pt>
    <dgm:pt modelId="{A8FEA67A-9204-480F-BEAB-0F4072203919}">
      <dgm:prSet/>
      <dgm:spPr>
        <a:solidFill>
          <a:srgbClr val="4472C4">
            <a:alpha val="89804"/>
          </a:srgbClr>
        </a:solidFill>
      </dgm:spPr>
      <dgm:t>
        <a:bodyPr/>
        <a:lstStyle/>
        <a:p>
          <a:r>
            <a:rPr lang="en-GB">
              <a:solidFill>
                <a:schemeClr val="bg1"/>
              </a:solidFill>
              <a:latin typeface="Ebrima" panose="02000000000000000000" pitchFamily="2" charset="0"/>
              <a:ea typeface="Ebrima" panose="02000000000000000000" pitchFamily="2" charset="0"/>
              <a:cs typeface="Ebrima" panose="02000000000000000000" pitchFamily="2" charset="0"/>
            </a:rPr>
            <a:t>Interpret</a:t>
          </a:r>
        </a:p>
      </dgm:t>
    </dgm:pt>
    <dgm:pt modelId="{B58AFB60-8E87-4FA3-9F1C-E1229F315429}" type="parTrans" cxnId="{012BC4C7-83C6-4224-B069-2F8921DD1F9C}">
      <dgm:prSet/>
      <dgm:spPr/>
      <dgm:t>
        <a:bodyPr/>
        <a:lstStyle/>
        <a:p>
          <a:endParaRPr lang="en-GB">
            <a:latin typeface="Ebrima" panose="02000000000000000000" pitchFamily="2" charset="0"/>
            <a:ea typeface="Ebrima" panose="02000000000000000000" pitchFamily="2" charset="0"/>
            <a:cs typeface="Ebrima" panose="02000000000000000000" pitchFamily="2" charset="0"/>
          </a:endParaRPr>
        </a:p>
      </dgm:t>
    </dgm:pt>
    <dgm:pt modelId="{3CA9F4FE-E565-4564-B87C-41D6208A44F8}" type="sibTrans" cxnId="{012BC4C7-83C6-4224-B069-2F8921DD1F9C}">
      <dgm:prSet/>
      <dgm:spPr/>
      <dgm:t>
        <a:bodyPr/>
        <a:lstStyle/>
        <a:p>
          <a:endParaRPr lang="en-GB">
            <a:latin typeface="Ebrima" panose="02000000000000000000" pitchFamily="2" charset="0"/>
            <a:ea typeface="Ebrima" panose="02000000000000000000" pitchFamily="2" charset="0"/>
            <a:cs typeface="Ebrima" panose="02000000000000000000" pitchFamily="2" charset="0"/>
          </a:endParaRPr>
        </a:p>
      </dgm:t>
    </dgm:pt>
    <dgm:pt modelId="{AD4C8976-E5BF-4609-B106-198CFD998A34}" type="pres">
      <dgm:prSet presAssocID="{5BCB9AE1-C674-48AB-9480-A088AC796122}" presName="composite" presStyleCnt="0">
        <dgm:presLayoutVars>
          <dgm:chMax val="1"/>
          <dgm:dir/>
          <dgm:resizeHandles val="exact"/>
        </dgm:presLayoutVars>
      </dgm:prSet>
      <dgm:spPr/>
    </dgm:pt>
    <dgm:pt modelId="{8FF15DDD-08F6-4705-9F09-435B555495AD}" type="pres">
      <dgm:prSet presAssocID="{5BCB9AE1-C674-48AB-9480-A088AC796122}" presName="radial" presStyleCnt="0">
        <dgm:presLayoutVars>
          <dgm:animLvl val="ctr"/>
        </dgm:presLayoutVars>
      </dgm:prSet>
      <dgm:spPr/>
    </dgm:pt>
    <dgm:pt modelId="{70117E1D-6994-4F5C-B69D-A0C9732C6538}" type="pres">
      <dgm:prSet presAssocID="{34D72D80-ACA5-49FB-B0A7-9905F526F4E4}" presName="centerShape" presStyleLbl="vennNode1" presStyleIdx="0" presStyleCnt="8"/>
      <dgm:spPr>
        <a:solidFill>
          <a:schemeClr val="bg2">
            <a:lumMod val="75000"/>
          </a:schemeClr>
        </a:solidFill>
      </dgm:spPr>
    </dgm:pt>
    <dgm:pt modelId="{F4D03ED7-CB16-4A02-9854-FFD60335218D}" type="pres">
      <dgm:prSet presAssocID="{C275DC61-CB41-469A-9A2F-A24DF1BC4700}" presName="node" presStyleLbl="vennNode1" presStyleIdx="1" presStyleCnt="8" custRadScaleRad="99560" custRadScaleInc="852">
        <dgm:presLayoutVars>
          <dgm:bulletEnabled val="1"/>
        </dgm:presLayoutVars>
      </dgm:prSet>
      <dgm:spPr/>
    </dgm:pt>
    <dgm:pt modelId="{A5695A86-5EF5-4B5F-8738-6C823A0D9023}" type="pres">
      <dgm:prSet presAssocID="{A8FEA67A-9204-480F-BEAB-0F4072203919}" presName="node" presStyleLbl="vennNode1" presStyleIdx="2" presStyleCnt="8">
        <dgm:presLayoutVars>
          <dgm:bulletEnabled val="1"/>
        </dgm:presLayoutVars>
      </dgm:prSet>
      <dgm:spPr/>
    </dgm:pt>
    <dgm:pt modelId="{4E33FEA0-73FA-46C0-95C2-F946342ED06F}" type="pres">
      <dgm:prSet presAssocID="{1B815E82-6E1A-4385-B74E-4C9D393D5E95}" presName="node" presStyleLbl="vennNode1" presStyleIdx="3" presStyleCnt="8">
        <dgm:presLayoutVars>
          <dgm:bulletEnabled val="1"/>
        </dgm:presLayoutVars>
      </dgm:prSet>
      <dgm:spPr/>
    </dgm:pt>
    <dgm:pt modelId="{585D0BEE-1022-4635-AFFE-91AAA5F435BE}" type="pres">
      <dgm:prSet presAssocID="{2CD3356C-E1BC-4FF2-907A-D3723D8B504E}" presName="node" presStyleLbl="vennNode1" presStyleIdx="4" presStyleCnt="8">
        <dgm:presLayoutVars>
          <dgm:bulletEnabled val="1"/>
        </dgm:presLayoutVars>
      </dgm:prSet>
      <dgm:spPr/>
    </dgm:pt>
    <dgm:pt modelId="{783C64BB-3516-418C-8C07-1437415B0157}" type="pres">
      <dgm:prSet presAssocID="{2F3CBED9-68A1-476C-8703-9C16646BBB57}" presName="node" presStyleLbl="vennNode1" presStyleIdx="5" presStyleCnt="8">
        <dgm:presLayoutVars>
          <dgm:bulletEnabled val="1"/>
        </dgm:presLayoutVars>
      </dgm:prSet>
      <dgm:spPr/>
    </dgm:pt>
    <dgm:pt modelId="{38C10A7E-A21F-4887-98F8-8BB1949BE05D}" type="pres">
      <dgm:prSet presAssocID="{6BD47C3D-E9A6-4C9B-B01E-7E86B130504F}" presName="node" presStyleLbl="vennNode1" presStyleIdx="6" presStyleCnt="8">
        <dgm:presLayoutVars>
          <dgm:bulletEnabled val="1"/>
        </dgm:presLayoutVars>
      </dgm:prSet>
      <dgm:spPr/>
    </dgm:pt>
    <dgm:pt modelId="{5052C526-BE35-4EDF-838F-068026E9C626}" type="pres">
      <dgm:prSet presAssocID="{9BF07212-A7D9-451D-A5AC-97EBB9A31C3F}" presName="node" presStyleLbl="vennNode1" presStyleIdx="7" presStyleCnt="8">
        <dgm:presLayoutVars>
          <dgm:bulletEnabled val="1"/>
        </dgm:presLayoutVars>
      </dgm:prSet>
      <dgm:spPr/>
    </dgm:pt>
  </dgm:ptLst>
  <dgm:cxnLst>
    <dgm:cxn modelId="{022C5007-FA16-4DAF-916C-55C084752472}" type="presOf" srcId="{1B815E82-6E1A-4385-B74E-4C9D393D5E95}" destId="{4E33FEA0-73FA-46C0-95C2-F946342ED06F}" srcOrd="0" destOrd="0" presId="urn:microsoft.com/office/officeart/2005/8/layout/radial3"/>
    <dgm:cxn modelId="{88844A13-627A-459F-8B73-07C302E7D1C0}" type="presOf" srcId="{2F3CBED9-68A1-476C-8703-9C16646BBB57}" destId="{783C64BB-3516-418C-8C07-1437415B0157}" srcOrd="0" destOrd="0" presId="urn:microsoft.com/office/officeart/2005/8/layout/radial3"/>
    <dgm:cxn modelId="{683A8617-084A-4795-BBC7-B3A9BEFCDA16}" srcId="{34D72D80-ACA5-49FB-B0A7-9905F526F4E4}" destId="{9BF07212-A7D9-451D-A5AC-97EBB9A31C3F}" srcOrd="6" destOrd="0" parTransId="{453AFEFB-2F97-4048-AC1C-7BC782D75540}" sibTransId="{B5485F5E-CE74-413A-A8D0-1D45D325C434}"/>
    <dgm:cxn modelId="{01326D61-A720-4552-B15C-2D4E63AA2F5E}" srcId="{34D72D80-ACA5-49FB-B0A7-9905F526F4E4}" destId="{6BD47C3D-E9A6-4C9B-B01E-7E86B130504F}" srcOrd="5" destOrd="0" parTransId="{81D81A3A-5FD5-40FB-A66D-965F71F68F6F}" sibTransId="{94D844C5-D7B4-4D08-A59A-EC6B2F2A1241}"/>
    <dgm:cxn modelId="{C830F567-05A5-4C5F-A8DB-EF3D0D010735}" srcId="{34D72D80-ACA5-49FB-B0A7-9905F526F4E4}" destId="{2CD3356C-E1BC-4FF2-907A-D3723D8B504E}" srcOrd="3" destOrd="0" parTransId="{39246B4C-8A51-41E9-8A7E-B692EADB1381}" sibTransId="{7F2072E1-8510-468C-B51B-2A9BD1ACCF37}"/>
    <dgm:cxn modelId="{C996C079-A2A7-40E1-BE3D-AE1B554BF41E}" type="presOf" srcId="{2CD3356C-E1BC-4FF2-907A-D3723D8B504E}" destId="{585D0BEE-1022-4635-AFFE-91AAA5F435BE}" srcOrd="0" destOrd="0" presId="urn:microsoft.com/office/officeart/2005/8/layout/radial3"/>
    <dgm:cxn modelId="{B64DED59-1F47-4FA8-80E7-4D13A66740FD}" srcId="{34D72D80-ACA5-49FB-B0A7-9905F526F4E4}" destId="{2F3CBED9-68A1-476C-8703-9C16646BBB57}" srcOrd="4" destOrd="0" parTransId="{99B54F91-A1F0-45B9-8CAA-7CF083159DC8}" sibTransId="{571C0FFA-CCFC-4593-BAA4-79FB931CF244}"/>
    <dgm:cxn modelId="{64113A84-E8DF-40C8-A3BC-0B95C0EE9E90}" srcId="{34D72D80-ACA5-49FB-B0A7-9905F526F4E4}" destId="{1B815E82-6E1A-4385-B74E-4C9D393D5E95}" srcOrd="2" destOrd="0" parTransId="{FC194BD9-9A2A-4A3D-9CF8-DF4688375F99}" sibTransId="{92363A25-93CF-4FA2-85DD-388040AA8FB7}"/>
    <dgm:cxn modelId="{00742E8E-E524-41F7-8A8A-AD770F252DD4}" type="presOf" srcId="{9BF07212-A7D9-451D-A5AC-97EBB9A31C3F}" destId="{5052C526-BE35-4EDF-838F-068026E9C626}" srcOrd="0" destOrd="0" presId="urn:microsoft.com/office/officeart/2005/8/layout/radial3"/>
    <dgm:cxn modelId="{98F6A0A8-4376-4D37-A344-BD30E80266D9}" type="presOf" srcId="{34D72D80-ACA5-49FB-B0A7-9905F526F4E4}" destId="{70117E1D-6994-4F5C-B69D-A0C9732C6538}" srcOrd="0" destOrd="0" presId="urn:microsoft.com/office/officeart/2005/8/layout/radial3"/>
    <dgm:cxn modelId="{D0DEB4BE-F862-408A-AF66-016FFB42F8BB}" type="presOf" srcId="{A8FEA67A-9204-480F-BEAB-0F4072203919}" destId="{A5695A86-5EF5-4B5F-8738-6C823A0D9023}" srcOrd="0" destOrd="0" presId="urn:microsoft.com/office/officeart/2005/8/layout/radial3"/>
    <dgm:cxn modelId="{012BC4C7-83C6-4224-B069-2F8921DD1F9C}" srcId="{34D72D80-ACA5-49FB-B0A7-9905F526F4E4}" destId="{A8FEA67A-9204-480F-BEAB-0F4072203919}" srcOrd="1" destOrd="0" parTransId="{B58AFB60-8E87-4FA3-9F1C-E1229F315429}" sibTransId="{3CA9F4FE-E565-4564-B87C-41D6208A44F8}"/>
    <dgm:cxn modelId="{E26571CC-0960-46E5-82CE-BEFDDF340FB0}" type="presOf" srcId="{C275DC61-CB41-469A-9A2F-A24DF1BC4700}" destId="{F4D03ED7-CB16-4A02-9854-FFD60335218D}" srcOrd="0" destOrd="0" presId="urn:microsoft.com/office/officeart/2005/8/layout/radial3"/>
    <dgm:cxn modelId="{DC34ECDD-03B3-443A-981C-3263F5EDBD4B}" type="presOf" srcId="{6BD47C3D-E9A6-4C9B-B01E-7E86B130504F}" destId="{38C10A7E-A21F-4887-98F8-8BB1949BE05D}" srcOrd="0" destOrd="0" presId="urn:microsoft.com/office/officeart/2005/8/layout/radial3"/>
    <dgm:cxn modelId="{6B4E49EB-C79D-4CB2-BF8E-0A8606089F39}" srcId="{34D72D80-ACA5-49FB-B0A7-9905F526F4E4}" destId="{C275DC61-CB41-469A-9A2F-A24DF1BC4700}" srcOrd="0" destOrd="0" parTransId="{C165C472-377B-4D4D-AC51-24887FC22877}" sibTransId="{8FA4EC52-9AB4-4273-AFE3-5C478D79C7A0}"/>
    <dgm:cxn modelId="{88E41DF8-4BFB-4AB6-8F05-780D1083BDC7}" type="presOf" srcId="{5BCB9AE1-C674-48AB-9480-A088AC796122}" destId="{AD4C8976-E5BF-4609-B106-198CFD998A34}" srcOrd="0" destOrd="0" presId="urn:microsoft.com/office/officeart/2005/8/layout/radial3"/>
    <dgm:cxn modelId="{35C625FC-7DCB-4DC4-97B4-5A09C3DF2050}" srcId="{5BCB9AE1-C674-48AB-9480-A088AC796122}" destId="{34D72D80-ACA5-49FB-B0A7-9905F526F4E4}" srcOrd="0" destOrd="0" parTransId="{449311FC-9B11-433E-891D-0C6A4B60F467}" sibTransId="{E49927A2-1424-4441-9AAF-FAC01D26C646}"/>
    <dgm:cxn modelId="{D34A1ED3-1E67-48C5-99DA-6A1E52EB5AE0}" type="presParOf" srcId="{AD4C8976-E5BF-4609-B106-198CFD998A34}" destId="{8FF15DDD-08F6-4705-9F09-435B555495AD}" srcOrd="0" destOrd="0" presId="urn:microsoft.com/office/officeart/2005/8/layout/radial3"/>
    <dgm:cxn modelId="{BCCD1CFD-F948-4F9C-88BC-0DF6C5D1AE68}" type="presParOf" srcId="{8FF15DDD-08F6-4705-9F09-435B555495AD}" destId="{70117E1D-6994-4F5C-B69D-A0C9732C6538}" srcOrd="0" destOrd="0" presId="urn:microsoft.com/office/officeart/2005/8/layout/radial3"/>
    <dgm:cxn modelId="{7DF99EBF-5AD0-4B44-AD64-27295BD730C2}" type="presParOf" srcId="{8FF15DDD-08F6-4705-9F09-435B555495AD}" destId="{F4D03ED7-CB16-4A02-9854-FFD60335218D}" srcOrd="1" destOrd="0" presId="urn:microsoft.com/office/officeart/2005/8/layout/radial3"/>
    <dgm:cxn modelId="{0CABE566-E420-4858-8A51-E6BD22F203C6}" type="presParOf" srcId="{8FF15DDD-08F6-4705-9F09-435B555495AD}" destId="{A5695A86-5EF5-4B5F-8738-6C823A0D9023}" srcOrd="2" destOrd="0" presId="urn:microsoft.com/office/officeart/2005/8/layout/radial3"/>
    <dgm:cxn modelId="{4531FD61-27F9-4BCB-AC7E-6001BC4E09A6}" type="presParOf" srcId="{8FF15DDD-08F6-4705-9F09-435B555495AD}" destId="{4E33FEA0-73FA-46C0-95C2-F946342ED06F}" srcOrd="3" destOrd="0" presId="urn:microsoft.com/office/officeart/2005/8/layout/radial3"/>
    <dgm:cxn modelId="{828F19A2-2E20-44A1-84BA-A2D80BD759F1}" type="presParOf" srcId="{8FF15DDD-08F6-4705-9F09-435B555495AD}" destId="{585D0BEE-1022-4635-AFFE-91AAA5F435BE}" srcOrd="4" destOrd="0" presId="urn:microsoft.com/office/officeart/2005/8/layout/radial3"/>
    <dgm:cxn modelId="{67E19B22-0061-4080-A660-4788D46D4CE0}" type="presParOf" srcId="{8FF15DDD-08F6-4705-9F09-435B555495AD}" destId="{783C64BB-3516-418C-8C07-1437415B0157}" srcOrd="5" destOrd="0" presId="urn:microsoft.com/office/officeart/2005/8/layout/radial3"/>
    <dgm:cxn modelId="{63102C09-2009-4EFE-B2F2-2BF558D7B30B}" type="presParOf" srcId="{8FF15DDD-08F6-4705-9F09-435B555495AD}" destId="{38C10A7E-A21F-4887-98F8-8BB1949BE05D}" srcOrd="6" destOrd="0" presId="urn:microsoft.com/office/officeart/2005/8/layout/radial3"/>
    <dgm:cxn modelId="{6A9C2A0B-E5AA-4EA8-8DEA-A7197DF99BF4}" type="presParOf" srcId="{8FF15DDD-08F6-4705-9F09-435B555495AD}" destId="{5052C526-BE35-4EDF-838F-068026E9C626}"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B6D7FE-D1A6-4EA1-9DE9-3F16B3C48BDF}" type="doc">
      <dgm:prSet loTypeId="urn:microsoft.com/office/officeart/2005/8/layout/chevron1" loCatId="process" qsTypeId="urn:microsoft.com/office/officeart/2005/8/quickstyle/simple1" qsCatId="simple" csTypeId="urn:microsoft.com/office/officeart/2005/8/colors/colorful3" csCatId="colorful" phldr="1"/>
      <dgm:spPr/>
    </dgm:pt>
    <dgm:pt modelId="{2079F868-A928-435D-BFC6-BFB4802BE63F}">
      <dgm:prSet phldrT="[Text]"/>
      <dgm:spPr/>
      <dgm:t>
        <a:bodyPr/>
        <a:lstStyle/>
        <a:p>
          <a:r>
            <a:rPr lang="en-GB"/>
            <a:t>Apply thinking and approach</a:t>
          </a:r>
        </a:p>
      </dgm:t>
    </dgm:pt>
    <dgm:pt modelId="{6F423E84-2D7C-4E52-A186-2FF11C2401AE}" type="parTrans" cxnId="{87462F62-BFBA-4347-BDF6-8D32ADF48174}">
      <dgm:prSet/>
      <dgm:spPr/>
      <dgm:t>
        <a:bodyPr/>
        <a:lstStyle/>
        <a:p>
          <a:endParaRPr lang="en-GB"/>
        </a:p>
      </dgm:t>
    </dgm:pt>
    <dgm:pt modelId="{99807447-AF9B-4715-A8D6-F6CD16A62D80}" type="sibTrans" cxnId="{87462F62-BFBA-4347-BDF6-8D32ADF48174}">
      <dgm:prSet/>
      <dgm:spPr/>
      <dgm:t>
        <a:bodyPr/>
        <a:lstStyle/>
        <a:p>
          <a:endParaRPr lang="en-GB"/>
        </a:p>
      </dgm:t>
    </dgm:pt>
    <dgm:pt modelId="{22997F79-AD40-4CD3-BCBE-855DD588C9CC}">
      <dgm:prSet phldrT="[Text]"/>
      <dgm:spPr/>
      <dgm:t>
        <a:bodyPr/>
        <a:lstStyle/>
        <a:p>
          <a:r>
            <a:rPr lang="en-GB"/>
            <a:t>Getting serious about delivery</a:t>
          </a:r>
        </a:p>
      </dgm:t>
    </dgm:pt>
    <dgm:pt modelId="{1DAB8DC3-6CEF-48EE-8FC3-930ED857BC6B}" type="parTrans" cxnId="{4A1A0ED2-A49B-4C44-AE50-026853CCFCE7}">
      <dgm:prSet/>
      <dgm:spPr/>
      <dgm:t>
        <a:bodyPr/>
        <a:lstStyle/>
        <a:p>
          <a:endParaRPr lang="en-GB"/>
        </a:p>
      </dgm:t>
    </dgm:pt>
    <dgm:pt modelId="{DBC64579-4630-4930-A0AD-5E378889EFC9}" type="sibTrans" cxnId="{4A1A0ED2-A49B-4C44-AE50-026853CCFCE7}">
      <dgm:prSet/>
      <dgm:spPr/>
      <dgm:t>
        <a:bodyPr/>
        <a:lstStyle/>
        <a:p>
          <a:endParaRPr lang="en-GB"/>
        </a:p>
      </dgm:t>
    </dgm:pt>
    <dgm:pt modelId="{982B882A-09A1-434F-A6B7-07E5926E5D0F}">
      <dgm:prSet phldrT="[Text]"/>
      <dgm:spPr/>
      <dgm:t>
        <a:bodyPr/>
        <a:lstStyle/>
        <a:p>
          <a:r>
            <a:rPr lang="en-GB"/>
            <a:t>Using framework to support</a:t>
          </a:r>
        </a:p>
      </dgm:t>
    </dgm:pt>
    <dgm:pt modelId="{8E4BE226-13E5-4CE3-856F-B2EF028316E4}" type="parTrans" cxnId="{9CC5D9CA-64CD-4F5F-A478-7A6EC17386B2}">
      <dgm:prSet/>
      <dgm:spPr/>
      <dgm:t>
        <a:bodyPr/>
        <a:lstStyle/>
        <a:p>
          <a:endParaRPr lang="en-GB"/>
        </a:p>
      </dgm:t>
    </dgm:pt>
    <dgm:pt modelId="{088AFB87-1014-48F9-A40E-3BD8E25AA5B5}" type="sibTrans" cxnId="{9CC5D9CA-64CD-4F5F-A478-7A6EC17386B2}">
      <dgm:prSet/>
      <dgm:spPr/>
      <dgm:t>
        <a:bodyPr/>
        <a:lstStyle/>
        <a:p>
          <a:endParaRPr lang="en-GB"/>
        </a:p>
      </dgm:t>
    </dgm:pt>
    <dgm:pt modelId="{DD70783C-7E95-40F9-8DE9-285F56202DD4}" type="pres">
      <dgm:prSet presAssocID="{EAB6D7FE-D1A6-4EA1-9DE9-3F16B3C48BDF}" presName="Name0" presStyleCnt="0">
        <dgm:presLayoutVars>
          <dgm:dir/>
          <dgm:animLvl val="lvl"/>
          <dgm:resizeHandles val="exact"/>
        </dgm:presLayoutVars>
      </dgm:prSet>
      <dgm:spPr/>
    </dgm:pt>
    <dgm:pt modelId="{846F2E77-443E-4AAE-97E6-C2D21DE388BD}" type="pres">
      <dgm:prSet presAssocID="{2079F868-A928-435D-BFC6-BFB4802BE63F}" presName="parTxOnly" presStyleLbl="node1" presStyleIdx="0" presStyleCnt="3">
        <dgm:presLayoutVars>
          <dgm:chMax val="0"/>
          <dgm:chPref val="0"/>
          <dgm:bulletEnabled val="1"/>
        </dgm:presLayoutVars>
      </dgm:prSet>
      <dgm:spPr/>
    </dgm:pt>
    <dgm:pt modelId="{CE0EFAA1-5AD1-46B0-A282-08E0BE030277}" type="pres">
      <dgm:prSet presAssocID="{99807447-AF9B-4715-A8D6-F6CD16A62D80}" presName="parTxOnlySpace" presStyleCnt="0"/>
      <dgm:spPr/>
    </dgm:pt>
    <dgm:pt modelId="{D7D241C9-9543-4594-AF56-9D7A0CC1E433}" type="pres">
      <dgm:prSet presAssocID="{22997F79-AD40-4CD3-BCBE-855DD588C9CC}" presName="parTxOnly" presStyleLbl="node1" presStyleIdx="1" presStyleCnt="3">
        <dgm:presLayoutVars>
          <dgm:chMax val="0"/>
          <dgm:chPref val="0"/>
          <dgm:bulletEnabled val="1"/>
        </dgm:presLayoutVars>
      </dgm:prSet>
      <dgm:spPr/>
    </dgm:pt>
    <dgm:pt modelId="{D9098358-C0FB-4FDC-AACC-18B920010572}" type="pres">
      <dgm:prSet presAssocID="{DBC64579-4630-4930-A0AD-5E378889EFC9}" presName="parTxOnlySpace" presStyleCnt="0"/>
      <dgm:spPr/>
    </dgm:pt>
    <dgm:pt modelId="{F26B655B-6AF5-4680-A9C4-20F617C7EFBE}" type="pres">
      <dgm:prSet presAssocID="{982B882A-09A1-434F-A6B7-07E5926E5D0F}" presName="parTxOnly" presStyleLbl="node1" presStyleIdx="2" presStyleCnt="3">
        <dgm:presLayoutVars>
          <dgm:chMax val="0"/>
          <dgm:chPref val="0"/>
          <dgm:bulletEnabled val="1"/>
        </dgm:presLayoutVars>
      </dgm:prSet>
      <dgm:spPr/>
    </dgm:pt>
  </dgm:ptLst>
  <dgm:cxnLst>
    <dgm:cxn modelId="{87462F62-BFBA-4347-BDF6-8D32ADF48174}" srcId="{EAB6D7FE-D1A6-4EA1-9DE9-3F16B3C48BDF}" destId="{2079F868-A928-435D-BFC6-BFB4802BE63F}" srcOrd="0" destOrd="0" parTransId="{6F423E84-2D7C-4E52-A186-2FF11C2401AE}" sibTransId="{99807447-AF9B-4715-A8D6-F6CD16A62D80}"/>
    <dgm:cxn modelId="{2372B69D-88D9-43DB-B4FD-4DF0F597C633}" type="presOf" srcId="{2079F868-A928-435D-BFC6-BFB4802BE63F}" destId="{846F2E77-443E-4AAE-97E6-C2D21DE388BD}" srcOrd="0" destOrd="0" presId="urn:microsoft.com/office/officeart/2005/8/layout/chevron1"/>
    <dgm:cxn modelId="{EADA3CBE-2D55-4836-AB6C-D6CA9C0A1940}" type="presOf" srcId="{EAB6D7FE-D1A6-4EA1-9DE9-3F16B3C48BDF}" destId="{DD70783C-7E95-40F9-8DE9-285F56202DD4}" srcOrd="0" destOrd="0" presId="urn:microsoft.com/office/officeart/2005/8/layout/chevron1"/>
    <dgm:cxn modelId="{9CC5D9CA-64CD-4F5F-A478-7A6EC17386B2}" srcId="{EAB6D7FE-D1A6-4EA1-9DE9-3F16B3C48BDF}" destId="{982B882A-09A1-434F-A6B7-07E5926E5D0F}" srcOrd="2" destOrd="0" parTransId="{8E4BE226-13E5-4CE3-856F-B2EF028316E4}" sibTransId="{088AFB87-1014-48F9-A40E-3BD8E25AA5B5}"/>
    <dgm:cxn modelId="{4A1A0ED2-A49B-4C44-AE50-026853CCFCE7}" srcId="{EAB6D7FE-D1A6-4EA1-9DE9-3F16B3C48BDF}" destId="{22997F79-AD40-4CD3-BCBE-855DD588C9CC}" srcOrd="1" destOrd="0" parTransId="{1DAB8DC3-6CEF-48EE-8FC3-930ED857BC6B}" sibTransId="{DBC64579-4630-4930-A0AD-5E378889EFC9}"/>
    <dgm:cxn modelId="{9CB4C9ED-554F-4B13-9201-39782CE4E9F3}" type="presOf" srcId="{982B882A-09A1-434F-A6B7-07E5926E5D0F}" destId="{F26B655B-6AF5-4680-A9C4-20F617C7EFBE}" srcOrd="0" destOrd="0" presId="urn:microsoft.com/office/officeart/2005/8/layout/chevron1"/>
    <dgm:cxn modelId="{2D1523FA-44E6-4CEA-9B42-F927636AC5EB}" type="presOf" srcId="{22997F79-AD40-4CD3-BCBE-855DD588C9CC}" destId="{D7D241C9-9543-4594-AF56-9D7A0CC1E433}" srcOrd="0" destOrd="0" presId="urn:microsoft.com/office/officeart/2005/8/layout/chevron1"/>
    <dgm:cxn modelId="{D236D859-EC66-4455-960F-A6CB9DCDB3F5}" type="presParOf" srcId="{DD70783C-7E95-40F9-8DE9-285F56202DD4}" destId="{846F2E77-443E-4AAE-97E6-C2D21DE388BD}" srcOrd="0" destOrd="0" presId="urn:microsoft.com/office/officeart/2005/8/layout/chevron1"/>
    <dgm:cxn modelId="{DFEE047E-3928-42D1-88B1-657ED288EA40}" type="presParOf" srcId="{DD70783C-7E95-40F9-8DE9-285F56202DD4}" destId="{CE0EFAA1-5AD1-46B0-A282-08E0BE030277}" srcOrd="1" destOrd="0" presId="urn:microsoft.com/office/officeart/2005/8/layout/chevron1"/>
    <dgm:cxn modelId="{0992E61E-E82E-4340-97C9-08842A3FAECD}" type="presParOf" srcId="{DD70783C-7E95-40F9-8DE9-285F56202DD4}" destId="{D7D241C9-9543-4594-AF56-9D7A0CC1E433}" srcOrd="2" destOrd="0" presId="urn:microsoft.com/office/officeart/2005/8/layout/chevron1"/>
    <dgm:cxn modelId="{14EDC909-12D0-47A6-9274-F29910BCE7C8}" type="presParOf" srcId="{DD70783C-7E95-40F9-8DE9-285F56202DD4}" destId="{D9098358-C0FB-4FDC-AACC-18B920010572}" srcOrd="3" destOrd="0" presId="urn:microsoft.com/office/officeart/2005/8/layout/chevron1"/>
    <dgm:cxn modelId="{19DB464C-E30A-4EA4-A129-99A4298BC2B0}" type="presParOf" srcId="{DD70783C-7E95-40F9-8DE9-285F56202DD4}" destId="{F26B655B-6AF5-4680-A9C4-20F617C7EFBE}"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6901E-11D4-4DC0-8036-9F3C95B58BA8}">
      <dsp:nvSpPr>
        <dsp:cNvPr id="0" name=""/>
        <dsp:cNvSpPr/>
      </dsp:nvSpPr>
      <dsp:spPr>
        <a:xfrm>
          <a:off x="4885" y="914186"/>
          <a:ext cx="2135898" cy="12815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Located below the Balcony Room</a:t>
          </a:r>
        </a:p>
      </dsp:txBody>
      <dsp:txXfrm>
        <a:off x="42420" y="951721"/>
        <a:ext cx="2060828" cy="1206468"/>
      </dsp:txXfrm>
    </dsp:sp>
    <dsp:sp modelId="{6EDB1021-DDC0-41B6-83BE-5DDB688A095C}">
      <dsp:nvSpPr>
        <dsp:cNvPr id="0" name=""/>
        <dsp:cNvSpPr/>
      </dsp:nvSpPr>
      <dsp:spPr>
        <a:xfrm>
          <a:off x="2354373" y="1290104"/>
          <a:ext cx="452810" cy="5297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2354373" y="1396044"/>
        <a:ext cx="316967" cy="317822"/>
      </dsp:txXfrm>
    </dsp:sp>
    <dsp:sp modelId="{5D122F2D-D379-4EEA-888B-DC4B3CE073C6}">
      <dsp:nvSpPr>
        <dsp:cNvPr id="0" name=""/>
        <dsp:cNvSpPr/>
      </dsp:nvSpPr>
      <dsp:spPr>
        <a:xfrm>
          <a:off x="2995142" y="914186"/>
          <a:ext cx="2135898" cy="1281538"/>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Located at the bottom of Barton C, to the left of the Buffet </a:t>
          </a:r>
        </a:p>
      </dsp:txBody>
      <dsp:txXfrm>
        <a:off x="3032677" y="951721"/>
        <a:ext cx="2060828" cy="1206468"/>
      </dsp:txXfrm>
    </dsp:sp>
    <dsp:sp modelId="{22440261-FCA4-4974-BD7D-ACBEE322BC30}">
      <dsp:nvSpPr>
        <dsp:cNvPr id="0" name=""/>
        <dsp:cNvSpPr/>
      </dsp:nvSpPr>
      <dsp:spPr>
        <a:xfrm>
          <a:off x="5344630" y="1290104"/>
          <a:ext cx="452810" cy="529702"/>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5344630" y="1396044"/>
        <a:ext cx="316967" cy="317822"/>
      </dsp:txXfrm>
    </dsp:sp>
    <dsp:sp modelId="{825B8B24-4AED-45BD-BD21-9ECDC3E40A44}">
      <dsp:nvSpPr>
        <dsp:cNvPr id="0" name=""/>
        <dsp:cNvSpPr/>
      </dsp:nvSpPr>
      <dsp:spPr>
        <a:xfrm>
          <a:off x="5985400" y="914186"/>
          <a:ext cx="2135898" cy="1281538"/>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No Tests planned for today</a:t>
          </a:r>
        </a:p>
      </dsp:txBody>
      <dsp:txXfrm>
        <a:off x="6022935" y="951721"/>
        <a:ext cx="2060828" cy="1206468"/>
      </dsp:txXfrm>
    </dsp:sp>
    <dsp:sp modelId="{88D8E722-68BB-4CE1-84CF-C5EC201B6BDA}">
      <dsp:nvSpPr>
        <dsp:cNvPr id="0" name=""/>
        <dsp:cNvSpPr/>
      </dsp:nvSpPr>
      <dsp:spPr>
        <a:xfrm>
          <a:off x="8334888" y="1290104"/>
          <a:ext cx="452810" cy="529702"/>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8334888" y="1396044"/>
        <a:ext cx="316967" cy="317822"/>
      </dsp:txXfrm>
    </dsp:sp>
    <dsp:sp modelId="{2372ED22-634D-4946-8010-31F442EE2740}">
      <dsp:nvSpPr>
        <dsp:cNvPr id="0" name=""/>
        <dsp:cNvSpPr/>
      </dsp:nvSpPr>
      <dsp:spPr>
        <a:xfrm>
          <a:off x="8975657" y="914186"/>
          <a:ext cx="2135898" cy="1281538"/>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Consent to Vignettes / Interviews for Social Media</a:t>
          </a:r>
        </a:p>
      </dsp:txBody>
      <dsp:txXfrm>
        <a:off x="9013192" y="951721"/>
        <a:ext cx="2060828" cy="1206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B7EEB-58ED-4176-80F5-6B3B310510D2}">
      <dsp:nvSpPr>
        <dsp:cNvPr id="0" name=""/>
        <dsp:cNvSpPr/>
      </dsp:nvSpPr>
      <dsp:spPr>
        <a:xfrm>
          <a:off x="6586154" y="1333498"/>
          <a:ext cx="2872996" cy="28735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22CB25-B8F9-4810-818F-B27584B95130}">
      <dsp:nvSpPr>
        <dsp:cNvPr id="0" name=""/>
        <dsp:cNvSpPr/>
      </dsp:nvSpPr>
      <dsp:spPr>
        <a:xfrm>
          <a:off x="6681546" y="1429300"/>
          <a:ext cx="2682211" cy="268192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Providing the Best Possible Care</a:t>
          </a:r>
        </a:p>
      </dsp:txBody>
      <dsp:txXfrm>
        <a:off x="7064987" y="1812504"/>
        <a:ext cx="1915331" cy="1915517"/>
      </dsp:txXfrm>
    </dsp:sp>
    <dsp:sp modelId="{DC2B002C-2DC9-4DA6-8F77-668C7AFA32AB}">
      <dsp:nvSpPr>
        <dsp:cNvPr id="0" name=""/>
        <dsp:cNvSpPr/>
      </dsp:nvSpPr>
      <dsp:spPr>
        <a:xfrm rot="2700000">
          <a:off x="3620290" y="1336972"/>
          <a:ext cx="2866076" cy="2866076"/>
        </a:xfrm>
        <a:prstGeom prst="teardrop">
          <a:avLst>
            <a:gd name="adj" fmla="val 10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3F91DD-43D9-46AF-A4F9-5D15E1318F0E}">
      <dsp:nvSpPr>
        <dsp:cNvPr id="0" name=""/>
        <dsp:cNvSpPr/>
      </dsp:nvSpPr>
      <dsp:spPr>
        <a:xfrm>
          <a:off x="3712222" y="1429300"/>
          <a:ext cx="2682211" cy="2681926"/>
        </a:xfrm>
        <a:prstGeom prst="ellipse">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Understanding our Residents’ Needs</a:t>
          </a:r>
        </a:p>
      </dsp:txBody>
      <dsp:txXfrm>
        <a:off x="4095662" y="1812504"/>
        <a:ext cx="1915331" cy="1915517"/>
      </dsp:txXfrm>
    </dsp:sp>
    <dsp:sp modelId="{512F2298-F729-4117-9971-19EE55B4AF72}">
      <dsp:nvSpPr>
        <dsp:cNvPr id="0" name=""/>
        <dsp:cNvSpPr/>
      </dsp:nvSpPr>
      <dsp:spPr>
        <a:xfrm rot="2700000">
          <a:off x="650965" y="1336972"/>
          <a:ext cx="2866076" cy="2866076"/>
        </a:xfrm>
        <a:prstGeom prst="teardrop">
          <a:avLst>
            <a:gd name="adj" fmla="val 1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F0C984-BE3E-4C5A-938A-90634394B7E3}">
      <dsp:nvSpPr>
        <dsp:cNvPr id="0" name=""/>
        <dsp:cNvSpPr/>
      </dsp:nvSpPr>
      <dsp:spPr>
        <a:xfrm>
          <a:off x="742898" y="1429300"/>
          <a:ext cx="2682211" cy="2681926"/>
        </a:xfrm>
        <a:prstGeom prst="ellipse">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Working Better Together</a:t>
          </a:r>
        </a:p>
      </dsp:txBody>
      <dsp:txXfrm>
        <a:off x="1126338" y="1812504"/>
        <a:ext cx="1915331" cy="1915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7F2ED-8F2C-4C95-9D42-B63B72EE057A}">
      <dsp:nvSpPr>
        <dsp:cNvPr id="0" name=""/>
        <dsp:cNvSpPr/>
      </dsp:nvSpPr>
      <dsp:spPr>
        <a:xfrm>
          <a:off x="2381" y="1514739"/>
          <a:ext cx="2389187" cy="238918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0320" rIns="131485" bIns="20320" numCol="1" spcCol="1270" anchor="ctr" anchorCtr="0">
          <a:noAutofit/>
        </a:bodyPr>
        <a:lstStyle/>
        <a:p>
          <a:pPr marL="0" lvl="0" indent="0" algn="ctr" defTabSz="711200">
            <a:lnSpc>
              <a:spcPct val="90000"/>
            </a:lnSpc>
            <a:spcBef>
              <a:spcPct val="0"/>
            </a:spcBef>
            <a:spcAft>
              <a:spcPct val="35000"/>
            </a:spcAft>
            <a:buNone/>
          </a:pPr>
          <a:r>
            <a:rPr lang="en-GB" sz="1600" kern="1200"/>
            <a:t>What is your ambition in  your new role?</a:t>
          </a:r>
        </a:p>
      </dsp:txBody>
      <dsp:txXfrm>
        <a:off x="352269" y="1864627"/>
        <a:ext cx="1689411" cy="1689411"/>
      </dsp:txXfrm>
    </dsp:sp>
    <dsp:sp modelId="{8C4EA8D0-2B82-4D71-974E-53837251AFE2}">
      <dsp:nvSpPr>
        <dsp:cNvPr id="0" name=""/>
        <dsp:cNvSpPr/>
      </dsp:nvSpPr>
      <dsp:spPr>
        <a:xfrm>
          <a:off x="1913731" y="1514739"/>
          <a:ext cx="2389187" cy="2389187"/>
        </a:xfrm>
        <a:prstGeom prst="ellipse">
          <a:avLst/>
        </a:prstGeom>
        <a:solidFill>
          <a:schemeClr val="accent3">
            <a:alpha val="50000"/>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0320" rIns="131485" bIns="20320" numCol="1" spcCol="1270" anchor="ctr" anchorCtr="0">
          <a:noAutofit/>
        </a:bodyPr>
        <a:lstStyle/>
        <a:p>
          <a:pPr marL="0" lvl="0" indent="0" algn="ctr" defTabSz="711200">
            <a:lnSpc>
              <a:spcPct val="90000"/>
            </a:lnSpc>
            <a:spcBef>
              <a:spcPct val="0"/>
            </a:spcBef>
            <a:spcAft>
              <a:spcPct val="35000"/>
            </a:spcAft>
            <a:buNone/>
          </a:pPr>
          <a:r>
            <a:rPr lang="en-GB" sz="1600" kern="1200"/>
            <a:t>For this to work well what do you think we need to do?</a:t>
          </a:r>
        </a:p>
      </dsp:txBody>
      <dsp:txXfrm>
        <a:off x="2263619" y="1864627"/>
        <a:ext cx="1689411" cy="1689411"/>
      </dsp:txXfrm>
    </dsp:sp>
    <dsp:sp modelId="{77A66487-8894-4AF1-856E-EC5D0F4B925E}">
      <dsp:nvSpPr>
        <dsp:cNvPr id="0" name=""/>
        <dsp:cNvSpPr/>
      </dsp:nvSpPr>
      <dsp:spPr>
        <a:xfrm>
          <a:off x="3825081" y="1514739"/>
          <a:ext cx="2389187" cy="2389187"/>
        </a:xfrm>
        <a:prstGeom prst="ellipse">
          <a:avLst/>
        </a:prstGeom>
        <a:solidFill>
          <a:schemeClr val="accent3">
            <a:alpha val="50000"/>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0320" rIns="131485" bIns="20320" numCol="1" spcCol="1270" anchor="ctr" anchorCtr="0">
          <a:noAutofit/>
        </a:bodyPr>
        <a:lstStyle/>
        <a:p>
          <a:pPr marL="0" lvl="0" indent="0" algn="ctr" defTabSz="711200">
            <a:lnSpc>
              <a:spcPct val="90000"/>
            </a:lnSpc>
            <a:spcBef>
              <a:spcPct val="0"/>
            </a:spcBef>
            <a:spcAft>
              <a:spcPct val="35000"/>
            </a:spcAft>
            <a:buNone/>
          </a:pPr>
          <a:r>
            <a:rPr lang="en-GB" sz="1600" kern="1200"/>
            <a:t>What do we need to do to keep residents, their views and experiences, at the forefront of this?</a:t>
          </a:r>
        </a:p>
      </dsp:txBody>
      <dsp:txXfrm>
        <a:off x="4174969" y="1864627"/>
        <a:ext cx="1689411" cy="1689411"/>
      </dsp:txXfrm>
    </dsp:sp>
    <dsp:sp modelId="{F1B80E08-5A2D-465A-807F-EC870EA7D5FE}">
      <dsp:nvSpPr>
        <dsp:cNvPr id="0" name=""/>
        <dsp:cNvSpPr/>
      </dsp:nvSpPr>
      <dsp:spPr>
        <a:xfrm>
          <a:off x="5736431" y="1514739"/>
          <a:ext cx="2389187" cy="2389187"/>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0320" rIns="131485" bIns="20320" numCol="1" spcCol="1270" anchor="ctr" anchorCtr="0">
          <a:noAutofit/>
        </a:bodyPr>
        <a:lstStyle/>
        <a:p>
          <a:pPr marL="0" lvl="0" indent="0" algn="ctr" defTabSz="711200">
            <a:lnSpc>
              <a:spcPct val="90000"/>
            </a:lnSpc>
            <a:spcBef>
              <a:spcPct val="0"/>
            </a:spcBef>
            <a:spcAft>
              <a:spcPct val="35000"/>
            </a:spcAft>
            <a:buNone/>
          </a:pPr>
          <a:r>
            <a:rPr lang="en-GB" sz="1600" kern="1200"/>
            <a:t>What do you think the opportunities and challenges will be for front line staff from this work?</a:t>
          </a:r>
        </a:p>
      </dsp:txBody>
      <dsp:txXfrm>
        <a:off x="6086319" y="1864627"/>
        <a:ext cx="1689411" cy="1689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7E85E-9ACF-42F5-B68E-11502C26BD17}">
      <dsp:nvSpPr>
        <dsp:cNvPr id="0" name=""/>
        <dsp:cNvSpPr/>
      </dsp:nvSpPr>
      <dsp:spPr>
        <a:xfrm>
          <a:off x="2409161" y="0"/>
          <a:ext cx="5697278" cy="5697278"/>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a:solidFill>
                <a:schemeClr val="tx1"/>
              </a:solidFill>
            </a:rPr>
            <a:t>Structural</a:t>
          </a:r>
        </a:p>
        <a:p>
          <a:pPr marL="0" lvl="0" indent="0" algn="ctr" defTabSz="1066800">
            <a:lnSpc>
              <a:spcPct val="90000"/>
            </a:lnSpc>
            <a:spcBef>
              <a:spcPct val="0"/>
            </a:spcBef>
            <a:spcAft>
              <a:spcPct val="35000"/>
            </a:spcAft>
            <a:buNone/>
          </a:pPr>
          <a:r>
            <a:rPr lang="en-GB" sz="2400" b="1" kern="1200">
              <a:solidFill>
                <a:schemeClr val="tx1"/>
              </a:solidFill>
            </a:rPr>
            <a:t>Systemic</a:t>
          </a:r>
        </a:p>
      </dsp:txBody>
      <dsp:txXfrm>
        <a:off x="4262200" y="284863"/>
        <a:ext cx="1991198" cy="854591"/>
      </dsp:txXfrm>
    </dsp:sp>
    <dsp:sp modelId="{FC495D4C-83AD-47A8-9FBA-6B1E800AB624}">
      <dsp:nvSpPr>
        <dsp:cNvPr id="0" name=""/>
        <dsp:cNvSpPr/>
      </dsp:nvSpPr>
      <dsp:spPr>
        <a:xfrm>
          <a:off x="3121320" y="1424319"/>
          <a:ext cx="4272958" cy="427295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GB" sz="2000" b="1" kern="1200">
            <a:solidFill>
              <a:schemeClr val="tx1"/>
            </a:solidFill>
          </a:endParaRPr>
        </a:p>
        <a:p>
          <a:pPr marL="0" lvl="0" indent="0" algn="ctr" defTabSz="889000">
            <a:lnSpc>
              <a:spcPct val="90000"/>
            </a:lnSpc>
            <a:spcBef>
              <a:spcPct val="0"/>
            </a:spcBef>
            <a:spcAft>
              <a:spcPct val="35000"/>
            </a:spcAft>
            <a:buNone/>
          </a:pPr>
          <a:r>
            <a:rPr lang="en-GB" sz="2200" b="1" kern="1200">
              <a:solidFill>
                <a:schemeClr val="tx1"/>
              </a:solidFill>
            </a:rPr>
            <a:t>Organisational</a:t>
          </a:r>
        </a:p>
        <a:p>
          <a:pPr marL="0" lvl="0" indent="0" algn="ctr" defTabSz="889000">
            <a:lnSpc>
              <a:spcPct val="90000"/>
            </a:lnSpc>
            <a:spcBef>
              <a:spcPct val="0"/>
            </a:spcBef>
            <a:spcAft>
              <a:spcPct val="35000"/>
            </a:spcAft>
            <a:buNone/>
          </a:pPr>
          <a:r>
            <a:rPr lang="en-GB" sz="2200" b="1" kern="1200">
              <a:solidFill>
                <a:schemeClr val="tx1"/>
              </a:solidFill>
            </a:rPr>
            <a:t>Environmental</a:t>
          </a:r>
        </a:p>
      </dsp:txBody>
      <dsp:txXfrm>
        <a:off x="4262200" y="1691379"/>
        <a:ext cx="1991198" cy="801179"/>
      </dsp:txXfrm>
    </dsp:sp>
    <dsp:sp modelId="{EFDD947A-60FD-4D2C-A0D8-94B00ACBC6EE}">
      <dsp:nvSpPr>
        <dsp:cNvPr id="0" name=""/>
        <dsp:cNvSpPr/>
      </dsp:nvSpPr>
      <dsp:spPr>
        <a:xfrm>
          <a:off x="3833480" y="2848639"/>
          <a:ext cx="2848639" cy="2848639"/>
        </a:xfrm>
        <a:prstGeom prst="ellipse">
          <a:avLst/>
        </a:prstGeom>
        <a:solidFill>
          <a:srgbClr val="33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a:solidFill>
                <a:schemeClr val="tx1"/>
              </a:solidFill>
            </a:rPr>
            <a:t>Individual</a:t>
          </a:r>
        </a:p>
      </dsp:txBody>
      <dsp:txXfrm>
        <a:off x="4250654" y="3560798"/>
        <a:ext cx="2014291" cy="1424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ACA75-6A83-4440-8003-44684B5DF380}">
      <dsp:nvSpPr>
        <dsp:cNvPr id="0" name=""/>
        <dsp:cNvSpPr/>
      </dsp:nvSpPr>
      <dsp:spPr>
        <a:xfrm>
          <a:off x="2559185" y="1345868"/>
          <a:ext cx="1710656" cy="1479787"/>
        </a:xfrm>
        <a:prstGeom prst="hexagon">
          <a:avLst>
            <a:gd name="adj" fmla="val 28570"/>
            <a:gd name="vf" fmla="val 115470"/>
          </a:avLst>
        </a:prstGeom>
        <a:solidFill>
          <a:srgbClr val="33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t>Create</a:t>
          </a:r>
        </a:p>
        <a:p>
          <a:pPr marL="0" lvl="0" indent="0" algn="ctr" defTabSz="622300">
            <a:lnSpc>
              <a:spcPct val="90000"/>
            </a:lnSpc>
            <a:spcBef>
              <a:spcPct val="0"/>
            </a:spcBef>
            <a:spcAft>
              <a:spcPct val="35000"/>
            </a:spcAft>
            <a:buNone/>
          </a:pPr>
          <a:r>
            <a:rPr lang="en-GB" sz="900" kern="1200">
              <a:solidFill>
                <a:schemeClr val="bg1"/>
              </a:solidFill>
            </a:rPr>
            <a:t>Working in partnership with people, communities, businesses and public sector organisations to create the circumstances and conditions in which people thrive </a:t>
          </a:r>
          <a:endParaRPr lang="en-GB" sz="900" kern="1200"/>
        </a:p>
      </dsp:txBody>
      <dsp:txXfrm>
        <a:off x="2842665" y="1591089"/>
        <a:ext cx="1143696" cy="989345"/>
      </dsp:txXfrm>
    </dsp:sp>
    <dsp:sp modelId="{9B7BB3F8-5154-44C4-8DDD-C82E9A215E9E}">
      <dsp:nvSpPr>
        <dsp:cNvPr id="0" name=""/>
        <dsp:cNvSpPr/>
      </dsp:nvSpPr>
      <dsp:spPr>
        <a:xfrm>
          <a:off x="3630384" y="637889"/>
          <a:ext cx="645425" cy="556119"/>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0610D898-971F-4876-8B9E-CE365E011880}">
      <dsp:nvSpPr>
        <dsp:cNvPr id="0" name=""/>
        <dsp:cNvSpPr/>
      </dsp:nvSpPr>
      <dsp:spPr>
        <a:xfrm>
          <a:off x="2713775" y="12418"/>
          <a:ext cx="1401871" cy="1212783"/>
        </a:xfrm>
        <a:prstGeom prst="hexagon">
          <a:avLst>
            <a:gd name="adj" fmla="val 2857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a:t>Predict</a:t>
          </a:r>
        </a:p>
      </dsp:txBody>
      <dsp:txXfrm>
        <a:off x="2946095" y="213402"/>
        <a:ext cx="937231" cy="810815"/>
      </dsp:txXfrm>
    </dsp:sp>
    <dsp:sp modelId="{9AFED6C6-2E13-4D5C-9C40-722D96D449AA}">
      <dsp:nvSpPr>
        <dsp:cNvPr id="0" name=""/>
        <dsp:cNvSpPr/>
      </dsp:nvSpPr>
      <dsp:spPr>
        <a:xfrm>
          <a:off x="4383647" y="1677537"/>
          <a:ext cx="645425" cy="556119"/>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E999A303-30A3-47C2-A90B-614C86B7CB6E}">
      <dsp:nvSpPr>
        <dsp:cNvPr id="0" name=""/>
        <dsp:cNvSpPr/>
      </dsp:nvSpPr>
      <dsp:spPr>
        <a:xfrm>
          <a:off x="4002439" y="745943"/>
          <a:ext cx="1401871" cy="1212783"/>
        </a:xfrm>
        <a:prstGeom prst="hexagon">
          <a:avLst>
            <a:gd name="adj" fmla="val 28570"/>
            <a:gd name="vf" fmla="val 11547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a:t>Prevent</a:t>
          </a:r>
        </a:p>
      </dsp:txBody>
      <dsp:txXfrm>
        <a:off x="4234759" y="946927"/>
        <a:ext cx="937231" cy="810815"/>
      </dsp:txXfrm>
    </dsp:sp>
    <dsp:sp modelId="{B1C36FA1-51C0-4980-BFC8-3937ADCA7EB4}">
      <dsp:nvSpPr>
        <dsp:cNvPr id="0" name=""/>
        <dsp:cNvSpPr/>
      </dsp:nvSpPr>
      <dsp:spPr>
        <a:xfrm>
          <a:off x="3860382" y="2851104"/>
          <a:ext cx="645425" cy="556119"/>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4D852DA9-F714-4244-8789-C0A2243EBA9E}">
      <dsp:nvSpPr>
        <dsp:cNvPr id="0" name=""/>
        <dsp:cNvSpPr/>
      </dsp:nvSpPr>
      <dsp:spPr>
        <a:xfrm>
          <a:off x="4002439" y="2212380"/>
          <a:ext cx="1401871" cy="1212783"/>
        </a:xfrm>
        <a:prstGeom prst="hexagon">
          <a:avLst>
            <a:gd name="adj" fmla="val 28570"/>
            <a:gd name="vf" fmla="val 115470"/>
          </a:avLst>
        </a:prstGeom>
        <a:solidFill>
          <a:srgbClr val="CC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a:t>Detect</a:t>
          </a:r>
        </a:p>
      </dsp:txBody>
      <dsp:txXfrm>
        <a:off x="4234759" y="2413364"/>
        <a:ext cx="937231" cy="810815"/>
      </dsp:txXfrm>
    </dsp:sp>
    <dsp:sp modelId="{63D931B4-6DD0-4578-BF60-5E0324396AE3}">
      <dsp:nvSpPr>
        <dsp:cNvPr id="0" name=""/>
        <dsp:cNvSpPr/>
      </dsp:nvSpPr>
      <dsp:spPr>
        <a:xfrm>
          <a:off x="2562368" y="2972925"/>
          <a:ext cx="645425" cy="556119"/>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EF0E8F7E-7999-495D-94D1-538C7E94AC89}">
      <dsp:nvSpPr>
        <dsp:cNvPr id="0" name=""/>
        <dsp:cNvSpPr/>
      </dsp:nvSpPr>
      <dsp:spPr>
        <a:xfrm>
          <a:off x="2716761" y="2959157"/>
          <a:ext cx="1401871" cy="1212783"/>
        </a:xfrm>
        <a:prstGeom prst="hexagon">
          <a:avLst>
            <a:gd name="adj" fmla="val 28570"/>
            <a:gd name="vf" fmla="val 11547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a:t>Protect</a:t>
          </a:r>
        </a:p>
      </dsp:txBody>
      <dsp:txXfrm>
        <a:off x="2949081" y="3160141"/>
        <a:ext cx="937231" cy="810815"/>
      </dsp:txXfrm>
    </dsp:sp>
    <dsp:sp modelId="{08D21C4E-A286-4EAB-8691-3563DF2CF724}">
      <dsp:nvSpPr>
        <dsp:cNvPr id="0" name=""/>
        <dsp:cNvSpPr/>
      </dsp:nvSpPr>
      <dsp:spPr>
        <a:xfrm>
          <a:off x="1796770" y="1933694"/>
          <a:ext cx="645425" cy="556119"/>
        </a:xfrm>
        <a:prstGeom prst="hexagon">
          <a:avLst>
            <a:gd name="adj" fmla="val 28900"/>
            <a:gd name="vf" fmla="val 11547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C15453FE-94AA-4B97-BEC5-CF2C5BBC993F}">
      <dsp:nvSpPr>
        <dsp:cNvPr id="0" name=""/>
        <dsp:cNvSpPr/>
      </dsp:nvSpPr>
      <dsp:spPr>
        <a:xfrm>
          <a:off x="1425113" y="2213214"/>
          <a:ext cx="1401871" cy="1212783"/>
        </a:xfrm>
        <a:prstGeom prst="hexagon">
          <a:avLst>
            <a:gd name="adj" fmla="val 28570"/>
            <a:gd name="vf" fmla="val 1154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a:t>Manage</a:t>
          </a:r>
        </a:p>
      </dsp:txBody>
      <dsp:txXfrm>
        <a:off x="1657433" y="2414198"/>
        <a:ext cx="937231" cy="810815"/>
      </dsp:txXfrm>
    </dsp:sp>
    <dsp:sp modelId="{B92520E3-CF02-4C3B-AFFD-A05B0A1D441B}">
      <dsp:nvSpPr>
        <dsp:cNvPr id="0" name=""/>
        <dsp:cNvSpPr/>
      </dsp:nvSpPr>
      <dsp:spPr>
        <a:xfrm>
          <a:off x="1425113" y="744274"/>
          <a:ext cx="1401871" cy="1212783"/>
        </a:xfrm>
        <a:prstGeom prst="hexagon">
          <a:avLst>
            <a:gd name="adj" fmla="val 2857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a:t>Recover</a:t>
          </a:r>
        </a:p>
      </dsp:txBody>
      <dsp:txXfrm>
        <a:off x="1657433" y="945258"/>
        <a:ext cx="937231" cy="810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17E1D-6994-4F5C-B69D-A0C9732C6538}">
      <dsp:nvSpPr>
        <dsp:cNvPr id="0" name=""/>
        <dsp:cNvSpPr/>
      </dsp:nvSpPr>
      <dsp:spPr>
        <a:xfrm>
          <a:off x="3068492" y="1437324"/>
          <a:ext cx="3437939" cy="3437939"/>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en-GB" sz="4900" kern="1200">
              <a:solidFill>
                <a:schemeClr val="bg1"/>
              </a:solidFill>
              <a:latin typeface="Ebrima" panose="02000000000000000000" pitchFamily="2" charset="0"/>
              <a:ea typeface="Ebrima" panose="02000000000000000000" pitchFamily="2" charset="0"/>
              <a:cs typeface="Ebrima" panose="02000000000000000000" pitchFamily="2" charset="0"/>
            </a:rPr>
            <a:t>Improve</a:t>
          </a:r>
        </a:p>
      </dsp:txBody>
      <dsp:txXfrm>
        <a:off x="3571967" y="1940799"/>
        <a:ext cx="2430989" cy="2430989"/>
      </dsp:txXfrm>
    </dsp:sp>
    <dsp:sp modelId="{F4D03ED7-CB16-4A02-9854-FFD60335218D}">
      <dsp:nvSpPr>
        <dsp:cNvPr id="0" name=""/>
        <dsp:cNvSpPr/>
      </dsp:nvSpPr>
      <dsp:spPr>
        <a:xfrm>
          <a:off x="3945033" y="66578"/>
          <a:ext cx="1718969" cy="1718969"/>
        </a:xfrm>
        <a:prstGeom prst="ellipse">
          <a:avLst/>
        </a:prstGeom>
        <a:solidFill>
          <a:schemeClr val="accent2">
            <a:alpha val="8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bg1"/>
              </a:solidFill>
              <a:latin typeface="Ebrima"/>
              <a:ea typeface="Ebrima"/>
              <a:cs typeface="Ebrima"/>
            </a:rPr>
            <a:t>Insight</a:t>
          </a:r>
        </a:p>
      </dsp:txBody>
      <dsp:txXfrm>
        <a:off x="4196770" y="318315"/>
        <a:ext cx="1215495" cy="1215495"/>
      </dsp:txXfrm>
    </dsp:sp>
    <dsp:sp modelId="{A5695A86-5EF5-4B5F-8738-6C823A0D9023}">
      <dsp:nvSpPr>
        <dsp:cNvPr id="0" name=""/>
        <dsp:cNvSpPr/>
      </dsp:nvSpPr>
      <dsp:spPr>
        <a:xfrm>
          <a:off x="5679398" y="900097"/>
          <a:ext cx="1718969" cy="1718969"/>
        </a:xfrm>
        <a:prstGeom prst="ellipse">
          <a:avLst/>
        </a:prstGeom>
        <a:solidFill>
          <a:srgbClr val="4472C4">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bg1"/>
              </a:solidFill>
              <a:latin typeface="Ebrima" panose="02000000000000000000" pitchFamily="2" charset="0"/>
              <a:ea typeface="Ebrima" panose="02000000000000000000" pitchFamily="2" charset="0"/>
              <a:cs typeface="Ebrima" panose="02000000000000000000" pitchFamily="2" charset="0"/>
            </a:rPr>
            <a:t>Interpret</a:t>
          </a:r>
        </a:p>
      </dsp:txBody>
      <dsp:txXfrm>
        <a:off x="5931135" y="1151834"/>
        <a:ext cx="1215495" cy="1215495"/>
      </dsp:txXfrm>
    </dsp:sp>
    <dsp:sp modelId="{4E33FEA0-73FA-46C0-95C2-F946342ED06F}">
      <dsp:nvSpPr>
        <dsp:cNvPr id="0" name=""/>
        <dsp:cNvSpPr/>
      </dsp:nvSpPr>
      <dsp:spPr>
        <a:xfrm>
          <a:off x="6111964" y="2795290"/>
          <a:ext cx="1718969" cy="1718969"/>
        </a:xfrm>
        <a:prstGeom prst="ellipse">
          <a:avLst/>
        </a:prstGeom>
        <a:solidFill>
          <a:schemeClr val="accent3">
            <a:alpha val="8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bg1"/>
              </a:solidFill>
              <a:latin typeface="Ebrima" panose="02000000000000000000" pitchFamily="2" charset="0"/>
              <a:ea typeface="Ebrima" panose="02000000000000000000" pitchFamily="2" charset="0"/>
              <a:cs typeface="Ebrima" panose="02000000000000000000" pitchFamily="2" charset="0"/>
            </a:rPr>
            <a:t>Invest</a:t>
          </a:r>
        </a:p>
      </dsp:txBody>
      <dsp:txXfrm>
        <a:off x="6363701" y="3047027"/>
        <a:ext cx="1215495" cy="1215495"/>
      </dsp:txXfrm>
    </dsp:sp>
    <dsp:sp modelId="{585D0BEE-1022-4635-AFFE-91AAA5F435BE}">
      <dsp:nvSpPr>
        <dsp:cNvPr id="0" name=""/>
        <dsp:cNvSpPr/>
      </dsp:nvSpPr>
      <dsp:spPr>
        <a:xfrm>
          <a:off x="4899942" y="4315117"/>
          <a:ext cx="1718969" cy="1718969"/>
        </a:xfrm>
        <a:prstGeom prst="ellipse">
          <a:avLst/>
        </a:prstGeom>
        <a:solidFill>
          <a:schemeClr val="accent5">
            <a:alpha val="8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bg1"/>
              </a:solidFill>
              <a:latin typeface="Ebrima" panose="02000000000000000000" pitchFamily="2" charset="0"/>
              <a:ea typeface="Ebrima" panose="02000000000000000000" pitchFamily="2" charset="0"/>
              <a:cs typeface="Ebrima" panose="02000000000000000000" pitchFamily="2" charset="0"/>
            </a:rPr>
            <a:t>Involve</a:t>
          </a:r>
        </a:p>
      </dsp:txBody>
      <dsp:txXfrm>
        <a:off x="5151679" y="4566854"/>
        <a:ext cx="1215495" cy="1215495"/>
      </dsp:txXfrm>
    </dsp:sp>
    <dsp:sp modelId="{783C64BB-3516-418C-8C07-1437415B0157}">
      <dsp:nvSpPr>
        <dsp:cNvPr id="0" name=""/>
        <dsp:cNvSpPr/>
      </dsp:nvSpPr>
      <dsp:spPr>
        <a:xfrm>
          <a:off x="2956011" y="4315117"/>
          <a:ext cx="1718969" cy="1718969"/>
        </a:xfrm>
        <a:prstGeom prst="ellipse">
          <a:avLst/>
        </a:prstGeom>
        <a:solidFill>
          <a:schemeClr val="accent4">
            <a:alpha val="8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bg1"/>
              </a:solidFill>
              <a:latin typeface="Ebrima" panose="02000000000000000000" pitchFamily="2" charset="0"/>
              <a:ea typeface="Ebrima" panose="02000000000000000000" pitchFamily="2" charset="0"/>
              <a:cs typeface="Ebrima" panose="02000000000000000000" pitchFamily="2" charset="0"/>
            </a:rPr>
            <a:t>Innovate</a:t>
          </a:r>
        </a:p>
      </dsp:txBody>
      <dsp:txXfrm>
        <a:off x="3207748" y="4566854"/>
        <a:ext cx="1215495" cy="1215495"/>
      </dsp:txXfrm>
    </dsp:sp>
    <dsp:sp modelId="{38C10A7E-A21F-4887-98F8-8BB1949BE05D}">
      <dsp:nvSpPr>
        <dsp:cNvPr id="0" name=""/>
        <dsp:cNvSpPr/>
      </dsp:nvSpPr>
      <dsp:spPr>
        <a:xfrm>
          <a:off x="1743989" y="2795290"/>
          <a:ext cx="1718969" cy="1718969"/>
        </a:xfrm>
        <a:prstGeom prst="ellipse">
          <a:avLst/>
        </a:prstGeom>
        <a:solidFill>
          <a:schemeClr val="accent6">
            <a:alpha val="8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bg1"/>
              </a:solidFill>
              <a:latin typeface="Ebrima" panose="02000000000000000000" pitchFamily="2" charset="0"/>
              <a:ea typeface="Ebrima" panose="02000000000000000000" pitchFamily="2" charset="0"/>
              <a:cs typeface="Ebrima" panose="02000000000000000000" pitchFamily="2" charset="0"/>
            </a:rPr>
            <a:t>Impact</a:t>
          </a:r>
        </a:p>
      </dsp:txBody>
      <dsp:txXfrm>
        <a:off x="1995726" y="3047027"/>
        <a:ext cx="1215495" cy="1215495"/>
      </dsp:txXfrm>
    </dsp:sp>
    <dsp:sp modelId="{5052C526-BE35-4EDF-838F-068026E9C626}">
      <dsp:nvSpPr>
        <dsp:cNvPr id="0" name=""/>
        <dsp:cNvSpPr/>
      </dsp:nvSpPr>
      <dsp:spPr>
        <a:xfrm>
          <a:off x="2176555" y="900097"/>
          <a:ext cx="1718969" cy="1718969"/>
        </a:xfrm>
        <a:prstGeom prst="ellipse">
          <a:avLst/>
        </a:prstGeom>
        <a:solidFill>
          <a:srgbClr val="7030A0">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bg1"/>
              </a:solidFill>
              <a:latin typeface="Ebrima" panose="02000000000000000000" pitchFamily="2" charset="0"/>
              <a:ea typeface="Ebrima" panose="02000000000000000000" pitchFamily="2" charset="0"/>
              <a:cs typeface="Ebrima" panose="02000000000000000000" pitchFamily="2" charset="0"/>
            </a:rPr>
            <a:t>Implement</a:t>
          </a:r>
        </a:p>
      </dsp:txBody>
      <dsp:txXfrm>
        <a:off x="2428292" y="1151834"/>
        <a:ext cx="1215495" cy="12154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F2E77-443E-4AAE-97E6-C2D21DE388BD}">
      <dsp:nvSpPr>
        <dsp:cNvPr id="0" name=""/>
        <dsp:cNvSpPr/>
      </dsp:nvSpPr>
      <dsp:spPr>
        <a:xfrm>
          <a:off x="2896" y="2442212"/>
          <a:ext cx="3528906" cy="141156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GB" sz="2800" kern="1200"/>
            <a:t>Apply thinking and approach</a:t>
          </a:r>
        </a:p>
      </dsp:txBody>
      <dsp:txXfrm>
        <a:off x="708677" y="2442212"/>
        <a:ext cx="2117344" cy="1411562"/>
      </dsp:txXfrm>
    </dsp:sp>
    <dsp:sp modelId="{D7D241C9-9543-4594-AF56-9D7A0CC1E433}">
      <dsp:nvSpPr>
        <dsp:cNvPr id="0" name=""/>
        <dsp:cNvSpPr/>
      </dsp:nvSpPr>
      <dsp:spPr>
        <a:xfrm>
          <a:off x="3178912" y="2442212"/>
          <a:ext cx="3528906" cy="1411562"/>
        </a:xfrm>
        <a:prstGeom prst="chevron">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GB" sz="2800" kern="1200"/>
            <a:t>Getting serious about delivery</a:t>
          </a:r>
        </a:p>
      </dsp:txBody>
      <dsp:txXfrm>
        <a:off x="3884693" y="2442212"/>
        <a:ext cx="2117344" cy="1411562"/>
      </dsp:txXfrm>
    </dsp:sp>
    <dsp:sp modelId="{F26B655B-6AF5-4680-A9C4-20F617C7EFBE}">
      <dsp:nvSpPr>
        <dsp:cNvPr id="0" name=""/>
        <dsp:cNvSpPr/>
      </dsp:nvSpPr>
      <dsp:spPr>
        <a:xfrm>
          <a:off x="6354928" y="2442212"/>
          <a:ext cx="3528906" cy="1411562"/>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GB" sz="2800" kern="1200"/>
            <a:t>Using framework to support</a:t>
          </a:r>
        </a:p>
      </dsp:txBody>
      <dsp:txXfrm>
        <a:off x="7060709" y="2442212"/>
        <a:ext cx="2117344" cy="14115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E11AF-139B-404E-9172-ED78BE798744}" type="datetimeFigureOut">
              <a:rPr lang="en-GB" smtClean="0"/>
              <a:t>09/07/2024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A8045-A499-41BB-9D75-6A07010D05DF}" type="slidenum">
              <a:rPr lang="en-GB" smtClean="0"/>
              <a:t>‹#›</a:t>
            </a:fld>
            <a:endParaRPr lang="en-GB"/>
          </a:p>
        </p:txBody>
      </p:sp>
    </p:spTree>
    <p:extLst>
      <p:ext uri="{BB962C8B-B14F-4D97-AF65-F5344CB8AC3E}">
        <p14:creationId xmlns:p14="http://schemas.microsoft.com/office/powerpoint/2010/main" val="389998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2CA8045-A499-41BB-9D75-6A07010D05DF}" type="slidenum">
              <a:rPr lang="en-GB" smtClean="0"/>
              <a:t>2</a:t>
            </a:fld>
            <a:endParaRPr lang="en-GB"/>
          </a:p>
        </p:txBody>
      </p:sp>
    </p:spTree>
    <p:extLst>
      <p:ext uri="{BB962C8B-B14F-4D97-AF65-F5344CB8AC3E}">
        <p14:creationId xmlns:p14="http://schemas.microsoft.com/office/powerpoint/2010/main" val="2190641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6B9FB5-03E8-4F93-B1C4-EF7F61AFE523}" type="slidenum">
              <a:rPr lang="en-GB" smtClean="0"/>
              <a:t>21</a:t>
            </a:fld>
            <a:endParaRPr lang="en-GB"/>
          </a:p>
        </p:txBody>
      </p:sp>
    </p:spTree>
    <p:extLst>
      <p:ext uri="{BB962C8B-B14F-4D97-AF65-F5344CB8AC3E}">
        <p14:creationId xmlns:p14="http://schemas.microsoft.com/office/powerpoint/2010/main" val="1084576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CA8045-A499-41BB-9D75-6A07010D05DF}" type="slidenum">
              <a:rPr lang="en-GB" smtClean="0"/>
              <a:t>28</a:t>
            </a:fld>
            <a:endParaRPr lang="en-GB"/>
          </a:p>
        </p:txBody>
      </p:sp>
    </p:spTree>
    <p:extLst>
      <p:ext uri="{BB962C8B-B14F-4D97-AF65-F5344CB8AC3E}">
        <p14:creationId xmlns:p14="http://schemas.microsoft.com/office/powerpoint/2010/main" val="1613576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5AAFD1-ADBF-4758-9A66-3781A4785DC5}" type="slidenum">
              <a:rPr lang="en-GB" smtClean="0"/>
              <a:t>40</a:t>
            </a:fld>
            <a:endParaRPr lang="en-GB"/>
          </a:p>
        </p:txBody>
      </p:sp>
    </p:spTree>
    <p:extLst>
      <p:ext uri="{BB962C8B-B14F-4D97-AF65-F5344CB8AC3E}">
        <p14:creationId xmlns:p14="http://schemas.microsoft.com/office/powerpoint/2010/main" val="2019497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3682584-5E8E-4B40-B7CD-A9556987DC76}" type="slidenum">
              <a:rPr lang="en-GB" smtClean="0"/>
              <a:t>45</a:t>
            </a:fld>
            <a:endParaRPr lang="en-GB"/>
          </a:p>
        </p:txBody>
      </p:sp>
    </p:spTree>
    <p:extLst>
      <p:ext uri="{BB962C8B-B14F-4D97-AF65-F5344CB8AC3E}">
        <p14:creationId xmlns:p14="http://schemas.microsoft.com/office/powerpoint/2010/main" val="2426487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801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054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CA8045-A499-41BB-9D75-6A07010D05DF}" type="slidenum">
              <a:rPr lang="en-GB" smtClean="0"/>
              <a:t>52</a:t>
            </a:fld>
            <a:endParaRPr lang="en-GB"/>
          </a:p>
        </p:txBody>
      </p:sp>
    </p:spTree>
    <p:extLst>
      <p:ext uri="{BB962C8B-B14F-4D97-AF65-F5344CB8AC3E}">
        <p14:creationId xmlns:p14="http://schemas.microsoft.com/office/powerpoint/2010/main" val="4080293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2CA8045-A499-41BB-9D75-6A07010D05DF}" type="slidenum">
              <a:rPr lang="en-GB" smtClean="0"/>
              <a:t>53</a:t>
            </a:fld>
            <a:endParaRPr lang="en-GB"/>
          </a:p>
        </p:txBody>
      </p:sp>
    </p:spTree>
    <p:extLst>
      <p:ext uri="{BB962C8B-B14F-4D97-AF65-F5344CB8AC3E}">
        <p14:creationId xmlns:p14="http://schemas.microsoft.com/office/powerpoint/2010/main" val="3053042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2CA8045-A499-41BB-9D75-6A07010D05DF}" type="slidenum">
              <a:rPr lang="en-GB" smtClean="0"/>
              <a:t>54</a:t>
            </a:fld>
            <a:endParaRPr lang="en-GB"/>
          </a:p>
        </p:txBody>
      </p:sp>
    </p:spTree>
    <p:extLst>
      <p:ext uri="{BB962C8B-B14F-4D97-AF65-F5344CB8AC3E}">
        <p14:creationId xmlns:p14="http://schemas.microsoft.com/office/powerpoint/2010/main" val="597596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CA8045-A499-41BB-9D75-6A07010D05DF}" type="slidenum">
              <a:rPr lang="en-GB" smtClean="0"/>
              <a:t>55</a:t>
            </a:fld>
            <a:endParaRPr lang="en-GB"/>
          </a:p>
        </p:txBody>
      </p:sp>
    </p:spTree>
    <p:extLst>
      <p:ext uri="{BB962C8B-B14F-4D97-AF65-F5344CB8AC3E}">
        <p14:creationId xmlns:p14="http://schemas.microsoft.com/office/powerpoint/2010/main" val="309004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52CA8045-A499-41BB-9D75-6A07010D05DF}" type="slidenum">
              <a:rPr lang="en-GB" smtClean="0"/>
              <a:t>3</a:t>
            </a:fld>
            <a:endParaRPr lang="en-GB"/>
          </a:p>
        </p:txBody>
      </p:sp>
    </p:spTree>
    <p:extLst>
      <p:ext uri="{BB962C8B-B14F-4D97-AF65-F5344CB8AC3E}">
        <p14:creationId xmlns:p14="http://schemas.microsoft.com/office/powerpoint/2010/main" val="1655682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CA8045-A499-41BB-9D75-6A07010D05DF}" type="slidenum">
              <a:rPr lang="en-GB" smtClean="0"/>
              <a:t>57</a:t>
            </a:fld>
            <a:endParaRPr lang="en-GB"/>
          </a:p>
        </p:txBody>
      </p:sp>
    </p:spTree>
    <p:extLst>
      <p:ext uri="{BB962C8B-B14F-4D97-AF65-F5344CB8AC3E}">
        <p14:creationId xmlns:p14="http://schemas.microsoft.com/office/powerpoint/2010/main" val="124524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2CA8045-A499-41BB-9D75-6A07010D05DF}" type="slidenum">
              <a:rPr lang="en-GB" smtClean="0"/>
              <a:t>4</a:t>
            </a:fld>
            <a:endParaRPr lang="en-GB"/>
          </a:p>
        </p:txBody>
      </p:sp>
    </p:spTree>
    <p:extLst>
      <p:ext uri="{BB962C8B-B14F-4D97-AF65-F5344CB8AC3E}">
        <p14:creationId xmlns:p14="http://schemas.microsoft.com/office/powerpoint/2010/main" val="179534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rPr>
              <a:t>Hamad asks Tony – What is your ambition in your new role? </a:t>
            </a:r>
          </a:p>
          <a:p>
            <a:r>
              <a:rPr lang="en-GB" sz="1200" dirty="0">
                <a:effectLst/>
                <a:latin typeface="Calibri" panose="020F0502020204030204" pitchFamily="34" charset="0"/>
                <a:ea typeface="Calibri" panose="020F0502020204030204" pitchFamily="34" charset="0"/>
              </a:rPr>
              <a:t> </a:t>
            </a:r>
          </a:p>
          <a:p>
            <a:r>
              <a:rPr lang="en-GB" sz="1200" dirty="0">
                <a:effectLst/>
                <a:latin typeface="Calibri" panose="020F0502020204030204" pitchFamily="34" charset="0"/>
                <a:ea typeface="Calibri" panose="020F0502020204030204" pitchFamily="34" charset="0"/>
              </a:rPr>
              <a:t>Tony asks Louise – For this to work well what do you think we need to do?</a:t>
            </a:r>
          </a:p>
          <a:p>
            <a:r>
              <a:rPr lang="en-GB" sz="1200" dirty="0">
                <a:effectLst/>
                <a:latin typeface="Calibri" panose="020F0502020204030204" pitchFamily="34" charset="0"/>
                <a:ea typeface="Calibri" panose="020F0502020204030204" pitchFamily="34" charset="0"/>
              </a:rPr>
              <a:t> </a:t>
            </a:r>
          </a:p>
          <a:p>
            <a:r>
              <a:rPr lang="en-GB" sz="1200" dirty="0">
                <a:effectLst/>
                <a:latin typeface="Calibri" panose="020F0502020204030204" pitchFamily="34" charset="0"/>
                <a:ea typeface="Calibri" panose="020F0502020204030204" pitchFamily="34" charset="0"/>
              </a:rPr>
              <a:t>Louise asks Hamad –</a:t>
            </a:r>
            <a:r>
              <a:rPr lang="en-GB" dirty="0">
                <a:latin typeface="Calibri" panose="020F0502020204030204" pitchFamily="34" charset="0"/>
                <a:ea typeface="Calibri" panose="020F0502020204030204" pitchFamily="34" charset="0"/>
              </a:rPr>
              <a:t> W</a:t>
            </a:r>
            <a:r>
              <a:rPr lang="en-GB" sz="1200" dirty="0">
                <a:effectLst/>
                <a:latin typeface="Calibri" panose="020F0502020204030204" pitchFamily="34" charset="0"/>
                <a:ea typeface="Calibri" panose="020F0502020204030204" pitchFamily="34" charset="0"/>
              </a:rPr>
              <a:t>hat do we need to do to keep residents, their views and experiences, at the forefront of this? </a:t>
            </a:r>
          </a:p>
          <a:p>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Hamad ask Sarah -</a:t>
            </a:r>
            <a:r>
              <a:rPr lang="en-GB" sz="1200" b="0" dirty="0">
                <a:effectLst/>
                <a:latin typeface="Calibri" panose="020F0502020204030204" pitchFamily="34" charset="0"/>
                <a:ea typeface="Calibri" panose="020F0502020204030204" pitchFamily="34" charset="0"/>
              </a:rPr>
              <a:t> </a:t>
            </a:r>
            <a:r>
              <a:rPr lang="en-GB" sz="1200" b="0" dirty="0">
                <a:effectLst/>
                <a:highlight>
                  <a:srgbClr val="FFFF00"/>
                </a:highlight>
                <a:latin typeface="Calibri" panose="020F0502020204030204" pitchFamily="34" charset="0"/>
                <a:ea typeface="Calibri" panose="020F0502020204030204" pitchFamily="34" charset="0"/>
              </a:rPr>
              <a:t>What do you think the opportunities and challenges will be for front line staff from this work?</a:t>
            </a:r>
          </a:p>
          <a:p>
            <a:pPr marL="285750" indent="-285750">
              <a:buFont typeface="Arial" panose="020B0604020202020204" pitchFamily="34" charset="0"/>
              <a:buChar char="•"/>
            </a:pPr>
            <a:endParaRPr lang="en-GB" b="1" dirty="0"/>
          </a:p>
        </p:txBody>
      </p:sp>
      <p:sp>
        <p:nvSpPr>
          <p:cNvPr id="4" name="Slide Number Placeholder 3"/>
          <p:cNvSpPr>
            <a:spLocks noGrp="1"/>
          </p:cNvSpPr>
          <p:nvPr>
            <p:ph type="sldNum" sz="quarter" idx="5"/>
          </p:nvPr>
        </p:nvSpPr>
        <p:spPr/>
        <p:txBody>
          <a:bodyPr/>
          <a:lstStyle/>
          <a:p>
            <a:fld id="{52CA8045-A499-41BB-9D75-6A07010D05DF}" type="slidenum">
              <a:rPr lang="en-GB" smtClean="0"/>
              <a:t>5</a:t>
            </a:fld>
            <a:endParaRPr lang="en-GB"/>
          </a:p>
        </p:txBody>
      </p:sp>
    </p:spTree>
    <p:extLst>
      <p:ext uri="{BB962C8B-B14F-4D97-AF65-F5344CB8AC3E}">
        <p14:creationId xmlns:p14="http://schemas.microsoft.com/office/powerpoint/2010/main" val="282564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77152-9F80-0746-8314-F230F3AA4CC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4581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77152-9F80-0746-8314-F230F3AA4CC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875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77152-9F80-0746-8314-F230F3AA4CC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301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77152-9F80-0746-8314-F230F3AA4CC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0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77152-9F80-0746-8314-F230F3AA4CC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339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05A7-CBFB-3F21-44B8-EB4683ACE24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6D6F013-877F-3CB1-9196-F149EACF01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F67DD5A-9BF7-0293-3E4D-718242B5E154}"/>
              </a:ext>
            </a:extLst>
          </p:cNvPr>
          <p:cNvSpPr>
            <a:spLocks noGrp="1"/>
          </p:cNvSpPr>
          <p:nvPr>
            <p:ph type="dt" sz="half" idx="10"/>
          </p:nvPr>
        </p:nvSpPr>
        <p:spPr/>
        <p:txBody>
          <a:bodyPr/>
          <a:lstStyle/>
          <a:p>
            <a:fld id="{B62B6568-6F89-4B21-8397-FFE5DC14F8A9}" type="datetime1">
              <a:rPr lang="en-GB" smtClean="0"/>
              <a:t>09/07/2024</a:t>
            </a:fld>
            <a:endParaRPr lang="en-GB"/>
          </a:p>
        </p:txBody>
      </p:sp>
      <p:sp>
        <p:nvSpPr>
          <p:cNvPr id="5" name="Footer Placeholder 4">
            <a:extLst>
              <a:ext uri="{FF2B5EF4-FFF2-40B4-BE49-F238E27FC236}">
                <a16:creationId xmlns:a16="http://schemas.microsoft.com/office/drawing/2014/main" id="{6DE06077-AEE4-AF69-5D81-1379B491BD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A46BF7-CD1D-0C28-8A43-E451BFB7CCA1}"/>
              </a:ext>
            </a:extLst>
          </p:cNvPr>
          <p:cNvSpPr>
            <a:spLocks noGrp="1"/>
          </p:cNvSpPr>
          <p:nvPr>
            <p:ph type="sldNum" sz="quarter" idx="12"/>
          </p:nvPr>
        </p:nvSpPr>
        <p:spPr/>
        <p:txBody>
          <a:bodyPr/>
          <a:lstStyle/>
          <a:p>
            <a:fld id="{0E46C6AB-08EF-4955-A1A2-85FDD7E5F3EF}" type="slidenum">
              <a:rPr lang="en-GB" smtClean="0"/>
              <a:t>‹#›</a:t>
            </a:fld>
            <a:endParaRPr lang="en-GB"/>
          </a:p>
        </p:txBody>
      </p:sp>
    </p:spTree>
    <p:extLst>
      <p:ext uri="{BB962C8B-B14F-4D97-AF65-F5344CB8AC3E}">
        <p14:creationId xmlns:p14="http://schemas.microsoft.com/office/powerpoint/2010/main" val="423279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0158-AF44-F659-5C50-E7F92FA15D3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38365AA-E481-60ED-3A5A-EDEDDF2F49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DFC280-75FB-2E6C-5F5C-6EF001699CED}"/>
              </a:ext>
            </a:extLst>
          </p:cNvPr>
          <p:cNvSpPr>
            <a:spLocks noGrp="1"/>
          </p:cNvSpPr>
          <p:nvPr>
            <p:ph type="dt" sz="half" idx="10"/>
          </p:nvPr>
        </p:nvSpPr>
        <p:spPr/>
        <p:txBody>
          <a:bodyPr/>
          <a:lstStyle/>
          <a:p>
            <a:fld id="{7BF90D19-F91A-4D5A-A7AA-CCD6146CDEE6}" type="datetime1">
              <a:rPr lang="en-GB" smtClean="0"/>
              <a:t>09/07/2024</a:t>
            </a:fld>
            <a:endParaRPr lang="en-GB"/>
          </a:p>
        </p:txBody>
      </p:sp>
      <p:sp>
        <p:nvSpPr>
          <p:cNvPr id="5" name="Footer Placeholder 4">
            <a:extLst>
              <a:ext uri="{FF2B5EF4-FFF2-40B4-BE49-F238E27FC236}">
                <a16:creationId xmlns:a16="http://schemas.microsoft.com/office/drawing/2014/main" id="{B643F470-77E1-50AE-61E3-18D718A64C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2FECD6-3215-746C-DCD0-5FEE35D2019C}"/>
              </a:ext>
            </a:extLst>
          </p:cNvPr>
          <p:cNvSpPr>
            <a:spLocks noGrp="1"/>
          </p:cNvSpPr>
          <p:nvPr>
            <p:ph type="sldNum" sz="quarter" idx="12"/>
          </p:nvPr>
        </p:nvSpPr>
        <p:spPr/>
        <p:txBody>
          <a:bodyPr/>
          <a:lstStyle/>
          <a:p>
            <a:fld id="{0E46C6AB-08EF-4955-A1A2-85FDD7E5F3EF}" type="slidenum">
              <a:rPr lang="en-GB" smtClean="0"/>
              <a:t>‹#›</a:t>
            </a:fld>
            <a:endParaRPr lang="en-GB"/>
          </a:p>
        </p:txBody>
      </p:sp>
    </p:spTree>
    <p:extLst>
      <p:ext uri="{BB962C8B-B14F-4D97-AF65-F5344CB8AC3E}">
        <p14:creationId xmlns:p14="http://schemas.microsoft.com/office/powerpoint/2010/main" val="348126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30247-B50C-3851-5D85-1AB75062441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01DD902-43C1-E65F-8106-37F675AAA0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1276929-E0EE-F269-4E3F-CC9F6F459A08}"/>
              </a:ext>
            </a:extLst>
          </p:cNvPr>
          <p:cNvSpPr>
            <a:spLocks noGrp="1"/>
          </p:cNvSpPr>
          <p:nvPr>
            <p:ph type="dt" sz="half" idx="10"/>
          </p:nvPr>
        </p:nvSpPr>
        <p:spPr/>
        <p:txBody>
          <a:bodyPr/>
          <a:lstStyle/>
          <a:p>
            <a:fld id="{1B1B45FE-D717-45C7-83A6-ECE3B828DEC3}" type="datetime1">
              <a:rPr lang="en-GB" smtClean="0"/>
              <a:t>09/07/2024</a:t>
            </a:fld>
            <a:endParaRPr lang="en-GB"/>
          </a:p>
        </p:txBody>
      </p:sp>
      <p:sp>
        <p:nvSpPr>
          <p:cNvPr id="5" name="Footer Placeholder 4">
            <a:extLst>
              <a:ext uri="{FF2B5EF4-FFF2-40B4-BE49-F238E27FC236}">
                <a16:creationId xmlns:a16="http://schemas.microsoft.com/office/drawing/2014/main" id="{86095866-F69A-90A3-A6A4-30A26467A0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C9015A-CCA4-178F-3804-1DB5851E0ADD}"/>
              </a:ext>
            </a:extLst>
          </p:cNvPr>
          <p:cNvSpPr>
            <a:spLocks noGrp="1"/>
          </p:cNvSpPr>
          <p:nvPr>
            <p:ph type="sldNum" sz="quarter" idx="12"/>
          </p:nvPr>
        </p:nvSpPr>
        <p:spPr/>
        <p:txBody>
          <a:bodyPr/>
          <a:lstStyle/>
          <a:p>
            <a:fld id="{0E46C6AB-08EF-4955-A1A2-85FDD7E5F3EF}" type="slidenum">
              <a:rPr lang="en-GB" smtClean="0"/>
              <a:t>‹#›</a:t>
            </a:fld>
            <a:endParaRPr lang="en-GB"/>
          </a:p>
        </p:txBody>
      </p:sp>
    </p:spTree>
    <p:extLst>
      <p:ext uri="{BB962C8B-B14F-4D97-AF65-F5344CB8AC3E}">
        <p14:creationId xmlns:p14="http://schemas.microsoft.com/office/powerpoint/2010/main" val="252419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9F83AB-04F8-4C53-93F7-BAAABEF426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
        <p:nvSpPr>
          <p:cNvPr id="3" name="Title 10">
            <a:extLst>
              <a:ext uri="{FF2B5EF4-FFF2-40B4-BE49-F238E27FC236}">
                <a16:creationId xmlns:a16="http://schemas.microsoft.com/office/drawing/2014/main" id="{2C6F43E2-A6A8-DFEA-C892-D6AD228A3304}"/>
              </a:ext>
            </a:extLst>
          </p:cNvPr>
          <p:cNvSpPr>
            <a:spLocks noGrp="1"/>
          </p:cNvSpPr>
          <p:nvPr>
            <p:ph type="title"/>
          </p:nvPr>
        </p:nvSpPr>
        <p:spPr>
          <a:xfrm>
            <a:off x="756458" y="371095"/>
            <a:ext cx="10669149" cy="611649"/>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GB"/>
              <a:t>Click to edit Master title style</a:t>
            </a:r>
            <a:endParaRPr lang="en-US" sz="2800">
              <a:solidFill>
                <a:srgbClr val="005EB8"/>
              </a:solidFill>
              <a:latin typeface="Arial" charset="0"/>
              <a:ea typeface="Arial" charset="0"/>
              <a:cs typeface="Arial" charset="0"/>
            </a:endParaRPr>
          </a:p>
        </p:txBody>
      </p:sp>
      <p:sp>
        <p:nvSpPr>
          <p:cNvPr id="5" name="Content Placeholder 4">
            <a:extLst>
              <a:ext uri="{FF2B5EF4-FFF2-40B4-BE49-F238E27FC236}">
                <a16:creationId xmlns:a16="http://schemas.microsoft.com/office/drawing/2014/main" id="{7625B5DB-5BA0-AF1A-2895-8DB8E5E69E76}"/>
              </a:ext>
            </a:extLst>
          </p:cNvPr>
          <p:cNvSpPr>
            <a:spLocks noGrp="1"/>
          </p:cNvSpPr>
          <p:nvPr>
            <p:ph sz="quarter" idx="10"/>
          </p:nvPr>
        </p:nvSpPr>
        <p:spPr>
          <a:xfrm>
            <a:off x="757238" y="1079500"/>
            <a:ext cx="10668000" cy="5295900"/>
          </a:xfrm>
        </p:spPr>
        <p:txBody>
          <a:bodyPr>
            <a:normAutofit/>
          </a:bodyPr>
          <a:lstStyle>
            <a:lvl1pPr>
              <a:defRPr sz="1800">
                <a:solidFill>
                  <a:schemeClr val="accent2"/>
                </a:solidFill>
                <a:latin typeface="Arial" panose="020B0604020202020204" pitchFamily="34" charset="0"/>
                <a:cs typeface="Arial" panose="020B0604020202020204" pitchFamily="34" charset="0"/>
              </a:defRPr>
            </a:lvl1pPr>
            <a:lvl2pPr>
              <a:defRPr sz="1800">
                <a:solidFill>
                  <a:schemeClr val="accent2"/>
                </a:solidFill>
                <a:latin typeface="Arial" panose="020B0604020202020204" pitchFamily="34" charset="0"/>
                <a:cs typeface="Arial" panose="020B0604020202020204" pitchFamily="34" charset="0"/>
              </a:defRPr>
            </a:lvl2pPr>
            <a:lvl3pPr>
              <a:defRPr sz="1800">
                <a:solidFill>
                  <a:schemeClr val="accent2"/>
                </a:solidFill>
                <a:latin typeface="Arial" panose="020B0604020202020204" pitchFamily="34" charset="0"/>
                <a:cs typeface="Arial" panose="020B0604020202020204" pitchFamily="34" charset="0"/>
              </a:defRPr>
            </a:lvl3pPr>
            <a:lvl4pPr>
              <a:defRPr sz="1800">
                <a:solidFill>
                  <a:schemeClr val="accent2"/>
                </a:solidFill>
                <a:latin typeface="Arial" panose="020B0604020202020204" pitchFamily="34" charset="0"/>
                <a:cs typeface="Arial" panose="020B0604020202020204" pitchFamily="34" charset="0"/>
              </a:defRPr>
            </a:lvl4pPr>
            <a:lvl5pPr>
              <a:defRPr sz="1800">
                <a:solidFill>
                  <a:schemeClr val="accent2"/>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1092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5198505"/>
            <a:ext cx="1910967" cy="132604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5716" y="182652"/>
            <a:ext cx="2065644" cy="1433377"/>
          </a:xfrm>
          <a:prstGeom prst="rect">
            <a:avLst/>
          </a:prstGeom>
        </p:spPr>
      </p:pic>
    </p:spTree>
    <p:extLst>
      <p:ext uri="{BB962C8B-B14F-4D97-AF65-F5344CB8AC3E}">
        <p14:creationId xmlns:p14="http://schemas.microsoft.com/office/powerpoint/2010/main" val="2768335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32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4163788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9397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56187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2525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6886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046C-6077-3C62-976F-36F80ED0E12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092C0A3-1538-4B97-2310-0E88B8ECB8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0A27D9B-228B-443D-8D2B-8B772E80615A}"/>
              </a:ext>
            </a:extLst>
          </p:cNvPr>
          <p:cNvSpPr>
            <a:spLocks noGrp="1"/>
          </p:cNvSpPr>
          <p:nvPr>
            <p:ph type="dt" sz="half" idx="10"/>
          </p:nvPr>
        </p:nvSpPr>
        <p:spPr/>
        <p:txBody>
          <a:bodyPr/>
          <a:lstStyle/>
          <a:p>
            <a:fld id="{691CFD3E-FB21-436F-B15D-537C4F979C64}" type="datetime1">
              <a:rPr lang="en-GB" smtClean="0"/>
              <a:t>09/07/2024</a:t>
            </a:fld>
            <a:endParaRPr lang="en-GB"/>
          </a:p>
        </p:txBody>
      </p:sp>
      <p:sp>
        <p:nvSpPr>
          <p:cNvPr id="5" name="Footer Placeholder 4">
            <a:extLst>
              <a:ext uri="{FF2B5EF4-FFF2-40B4-BE49-F238E27FC236}">
                <a16:creationId xmlns:a16="http://schemas.microsoft.com/office/drawing/2014/main" id="{E448899A-79CD-C3EE-D04D-5A90467FB7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99D356-9A34-9427-C315-F9B5AAC36B5F}"/>
              </a:ext>
            </a:extLst>
          </p:cNvPr>
          <p:cNvSpPr>
            <a:spLocks noGrp="1"/>
          </p:cNvSpPr>
          <p:nvPr>
            <p:ph type="sldNum" sz="quarter" idx="12"/>
          </p:nvPr>
        </p:nvSpPr>
        <p:spPr/>
        <p:txBody>
          <a:bodyPr/>
          <a:lstStyle/>
          <a:p>
            <a:fld id="{0E46C6AB-08EF-4955-A1A2-85FDD7E5F3EF}" type="slidenum">
              <a:rPr lang="en-GB" smtClean="0"/>
              <a:t>‹#›</a:t>
            </a:fld>
            <a:endParaRPr lang="en-GB"/>
          </a:p>
        </p:txBody>
      </p:sp>
    </p:spTree>
    <p:extLst>
      <p:ext uri="{BB962C8B-B14F-4D97-AF65-F5344CB8AC3E}">
        <p14:creationId xmlns:p14="http://schemas.microsoft.com/office/powerpoint/2010/main" val="385899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71607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667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52846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9101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33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22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47461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7663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3817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51546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53239-A301-6CB3-392B-97EFC9CA1AA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5293C0A-7EF0-89D1-89E1-8836B1B0F5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08E743F-DAF4-637E-244D-944F561D4C46}"/>
              </a:ext>
            </a:extLst>
          </p:cNvPr>
          <p:cNvSpPr>
            <a:spLocks noGrp="1"/>
          </p:cNvSpPr>
          <p:nvPr>
            <p:ph type="dt" sz="half" idx="10"/>
          </p:nvPr>
        </p:nvSpPr>
        <p:spPr/>
        <p:txBody>
          <a:bodyPr/>
          <a:lstStyle/>
          <a:p>
            <a:fld id="{BCB37959-C989-4006-AABD-9279C930B604}" type="datetime1">
              <a:rPr lang="en-GB" smtClean="0"/>
              <a:t>09/07/2024</a:t>
            </a:fld>
            <a:endParaRPr lang="en-GB"/>
          </a:p>
        </p:txBody>
      </p:sp>
      <p:sp>
        <p:nvSpPr>
          <p:cNvPr id="5" name="Footer Placeholder 4">
            <a:extLst>
              <a:ext uri="{FF2B5EF4-FFF2-40B4-BE49-F238E27FC236}">
                <a16:creationId xmlns:a16="http://schemas.microsoft.com/office/drawing/2014/main" id="{C584FA3C-EA71-6005-9A26-546F4A30A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636E29-6D77-AA19-A6E3-EC44E7653D29}"/>
              </a:ext>
            </a:extLst>
          </p:cNvPr>
          <p:cNvSpPr>
            <a:spLocks noGrp="1"/>
          </p:cNvSpPr>
          <p:nvPr>
            <p:ph type="sldNum" sz="quarter" idx="12"/>
          </p:nvPr>
        </p:nvSpPr>
        <p:spPr/>
        <p:txBody>
          <a:bodyPr/>
          <a:lstStyle/>
          <a:p>
            <a:fld id="{0E46C6AB-08EF-4955-A1A2-85FDD7E5F3EF}" type="slidenum">
              <a:rPr lang="en-GB" smtClean="0"/>
              <a:t>‹#›</a:t>
            </a:fld>
            <a:endParaRPr lang="en-GB"/>
          </a:p>
        </p:txBody>
      </p:sp>
    </p:spTree>
    <p:extLst>
      <p:ext uri="{BB962C8B-B14F-4D97-AF65-F5344CB8AC3E}">
        <p14:creationId xmlns:p14="http://schemas.microsoft.com/office/powerpoint/2010/main" val="3875783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0543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62068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55264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61885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7487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3804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1998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323535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5903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190468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EDB4-20D6-64EC-3396-CD30F20AA5B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495DC98-C178-255A-B42A-F8A22F3202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CD0FE4E-3543-54F7-54CD-F785D16ED3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AEFB9D3-CCF7-AE60-122D-9F4A3CBEA6B1}"/>
              </a:ext>
            </a:extLst>
          </p:cNvPr>
          <p:cNvSpPr>
            <a:spLocks noGrp="1"/>
          </p:cNvSpPr>
          <p:nvPr>
            <p:ph type="dt" sz="half" idx="10"/>
          </p:nvPr>
        </p:nvSpPr>
        <p:spPr/>
        <p:txBody>
          <a:bodyPr/>
          <a:lstStyle/>
          <a:p>
            <a:fld id="{1D5B23E5-0799-4435-8D46-A603FC81BCFC}" type="datetime1">
              <a:rPr lang="en-GB" smtClean="0"/>
              <a:t>09/07/2024</a:t>
            </a:fld>
            <a:endParaRPr lang="en-GB"/>
          </a:p>
        </p:txBody>
      </p:sp>
      <p:sp>
        <p:nvSpPr>
          <p:cNvPr id="6" name="Footer Placeholder 5">
            <a:extLst>
              <a:ext uri="{FF2B5EF4-FFF2-40B4-BE49-F238E27FC236}">
                <a16:creationId xmlns:a16="http://schemas.microsoft.com/office/drawing/2014/main" id="{5396D946-B869-7D3F-3D12-E5A93679AC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96473F-A3BE-6197-2AEB-7E069CCAE86D}"/>
              </a:ext>
            </a:extLst>
          </p:cNvPr>
          <p:cNvSpPr>
            <a:spLocks noGrp="1"/>
          </p:cNvSpPr>
          <p:nvPr>
            <p:ph type="sldNum" sz="quarter" idx="12"/>
          </p:nvPr>
        </p:nvSpPr>
        <p:spPr/>
        <p:txBody>
          <a:bodyPr/>
          <a:lstStyle/>
          <a:p>
            <a:fld id="{0E46C6AB-08EF-4955-A1A2-85FDD7E5F3EF}" type="slidenum">
              <a:rPr lang="en-GB" smtClean="0"/>
              <a:t>‹#›</a:t>
            </a:fld>
            <a:endParaRPr lang="en-GB"/>
          </a:p>
        </p:txBody>
      </p:sp>
    </p:spTree>
    <p:extLst>
      <p:ext uri="{BB962C8B-B14F-4D97-AF65-F5344CB8AC3E}">
        <p14:creationId xmlns:p14="http://schemas.microsoft.com/office/powerpoint/2010/main" val="7038702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15440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62629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57831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69919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8191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06186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60337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61551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166309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80233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824E-582F-48D1-E0D1-CC6A3469FBE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9B1A7F6-639C-DFCE-FAF7-4A10895E4F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DCFEE3-04B8-92A9-92BD-185522B84C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13008A4-CC8B-6EBE-4573-182E963D8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195A1C-7E16-F14E-06E3-7B791B2047C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14844D4-61DB-A6AB-9646-E1B84B24B79A}"/>
              </a:ext>
            </a:extLst>
          </p:cNvPr>
          <p:cNvSpPr>
            <a:spLocks noGrp="1"/>
          </p:cNvSpPr>
          <p:nvPr>
            <p:ph type="dt" sz="half" idx="10"/>
          </p:nvPr>
        </p:nvSpPr>
        <p:spPr/>
        <p:txBody>
          <a:bodyPr/>
          <a:lstStyle/>
          <a:p>
            <a:fld id="{6E56A388-5F4A-47C7-A630-3A15E504FAC4}" type="datetime1">
              <a:rPr lang="en-GB" smtClean="0"/>
              <a:t>09/07/2024</a:t>
            </a:fld>
            <a:endParaRPr lang="en-GB"/>
          </a:p>
        </p:txBody>
      </p:sp>
      <p:sp>
        <p:nvSpPr>
          <p:cNvPr id="8" name="Footer Placeholder 7">
            <a:extLst>
              <a:ext uri="{FF2B5EF4-FFF2-40B4-BE49-F238E27FC236}">
                <a16:creationId xmlns:a16="http://schemas.microsoft.com/office/drawing/2014/main" id="{8A25C66E-AD48-CCEF-925C-70F032F8CB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E710AF-E6AC-11E9-421A-22E0DA603FED}"/>
              </a:ext>
            </a:extLst>
          </p:cNvPr>
          <p:cNvSpPr>
            <a:spLocks noGrp="1"/>
          </p:cNvSpPr>
          <p:nvPr>
            <p:ph type="sldNum" sz="quarter" idx="12"/>
          </p:nvPr>
        </p:nvSpPr>
        <p:spPr/>
        <p:txBody>
          <a:bodyPr/>
          <a:lstStyle/>
          <a:p>
            <a:fld id="{0E46C6AB-08EF-4955-A1A2-85FDD7E5F3EF}" type="slidenum">
              <a:rPr lang="en-GB" smtClean="0"/>
              <a:t>‹#›</a:t>
            </a:fld>
            <a:endParaRPr lang="en-GB"/>
          </a:p>
        </p:txBody>
      </p:sp>
    </p:spTree>
    <p:extLst>
      <p:ext uri="{BB962C8B-B14F-4D97-AF65-F5344CB8AC3E}">
        <p14:creationId xmlns:p14="http://schemas.microsoft.com/office/powerpoint/2010/main" val="1437052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4786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5064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ata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03389-AFFC-D562-CFEA-903FB9952FA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64D7BC1-63C2-8C4A-9DF2-1AD2DA1C73BA}"/>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4297CC-11A8-6F97-008D-CE9C34365A1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5174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86103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58695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36446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306125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284754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046C-6077-3C62-976F-36F80ED0E12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092C0A3-1538-4B97-2310-0E88B8ECB8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0A27D9B-228B-443D-8D2B-8B772E80615A}"/>
              </a:ext>
            </a:extLst>
          </p:cNvPr>
          <p:cNvSpPr>
            <a:spLocks noGrp="1"/>
          </p:cNvSpPr>
          <p:nvPr>
            <p:ph type="dt" sz="half" idx="10"/>
          </p:nvPr>
        </p:nvSpPr>
        <p:spPr/>
        <p:txBody>
          <a:bodyPr/>
          <a:lstStyle/>
          <a:p>
            <a:fld id="{691CFD3E-FB21-436F-B15D-537C4F979C64}" type="datetime1">
              <a:rPr lang="en-GB" smtClean="0"/>
              <a:t>09/07/2024</a:t>
            </a:fld>
            <a:endParaRPr lang="en-GB"/>
          </a:p>
        </p:txBody>
      </p:sp>
      <p:sp>
        <p:nvSpPr>
          <p:cNvPr id="5" name="Footer Placeholder 4">
            <a:extLst>
              <a:ext uri="{FF2B5EF4-FFF2-40B4-BE49-F238E27FC236}">
                <a16:creationId xmlns:a16="http://schemas.microsoft.com/office/drawing/2014/main" id="{E448899A-79CD-C3EE-D04D-5A90467FB7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99D356-9A34-9427-C315-F9B5AAC36B5F}"/>
              </a:ext>
            </a:extLst>
          </p:cNvPr>
          <p:cNvSpPr>
            <a:spLocks noGrp="1"/>
          </p:cNvSpPr>
          <p:nvPr>
            <p:ph type="sldNum" sz="quarter" idx="12"/>
          </p:nvPr>
        </p:nvSpPr>
        <p:spPr/>
        <p:txBody>
          <a:bodyPr/>
          <a:lstStyle/>
          <a:p>
            <a:fld id="{0E46C6AB-08EF-4955-A1A2-85FDD7E5F3EF}" type="slidenum">
              <a:rPr lang="en-GB" smtClean="0"/>
              <a:t>‹#›</a:t>
            </a:fld>
            <a:endParaRPr lang="en-GB"/>
          </a:p>
        </p:txBody>
      </p:sp>
    </p:spTree>
    <p:extLst>
      <p:ext uri="{BB962C8B-B14F-4D97-AF65-F5344CB8AC3E}">
        <p14:creationId xmlns:p14="http://schemas.microsoft.com/office/powerpoint/2010/main" val="26884933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248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A2E26-DD8C-F550-408C-8E4A3821859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7D76862-E4F6-7639-6DF6-0522F68B9147}"/>
              </a:ext>
            </a:extLst>
          </p:cNvPr>
          <p:cNvSpPr>
            <a:spLocks noGrp="1"/>
          </p:cNvSpPr>
          <p:nvPr>
            <p:ph type="dt" sz="half" idx="10"/>
          </p:nvPr>
        </p:nvSpPr>
        <p:spPr/>
        <p:txBody>
          <a:bodyPr/>
          <a:lstStyle/>
          <a:p>
            <a:fld id="{860A5327-7B7D-439B-9C2D-35B5951E8B0D}" type="datetime1">
              <a:rPr lang="en-GB" smtClean="0"/>
              <a:t>09/07/2024</a:t>
            </a:fld>
            <a:endParaRPr lang="en-GB"/>
          </a:p>
        </p:txBody>
      </p:sp>
      <p:sp>
        <p:nvSpPr>
          <p:cNvPr id="4" name="Footer Placeholder 3">
            <a:extLst>
              <a:ext uri="{FF2B5EF4-FFF2-40B4-BE49-F238E27FC236}">
                <a16:creationId xmlns:a16="http://schemas.microsoft.com/office/drawing/2014/main" id="{797A8461-0CA8-B9B6-E80C-4FCE1C711F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5780CA-017E-611A-7321-28DE28383001}"/>
              </a:ext>
            </a:extLst>
          </p:cNvPr>
          <p:cNvSpPr>
            <a:spLocks noGrp="1"/>
          </p:cNvSpPr>
          <p:nvPr>
            <p:ph type="sldNum" sz="quarter" idx="12"/>
          </p:nvPr>
        </p:nvSpPr>
        <p:spPr/>
        <p:txBody>
          <a:bodyPr/>
          <a:lstStyle/>
          <a:p>
            <a:fld id="{0E46C6AB-08EF-4955-A1A2-85FDD7E5F3EF}" type="slidenum">
              <a:rPr lang="en-GB" smtClean="0"/>
              <a:t>‹#›</a:t>
            </a:fld>
            <a:endParaRPr lang="en-GB"/>
          </a:p>
        </p:txBody>
      </p:sp>
    </p:spTree>
    <p:extLst>
      <p:ext uri="{BB962C8B-B14F-4D97-AF65-F5344CB8AC3E}">
        <p14:creationId xmlns:p14="http://schemas.microsoft.com/office/powerpoint/2010/main" val="1835016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51075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2668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3848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53050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8703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51259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42902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7027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74456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7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126AA-19F6-5023-271D-7B960C0B2562}"/>
              </a:ext>
            </a:extLst>
          </p:cNvPr>
          <p:cNvSpPr>
            <a:spLocks noGrp="1"/>
          </p:cNvSpPr>
          <p:nvPr>
            <p:ph type="dt" sz="half" idx="10"/>
          </p:nvPr>
        </p:nvSpPr>
        <p:spPr/>
        <p:txBody>
          <a:bodyPr/>
          <a:lstStyle/>
          <a:p>
            <a:fld id="{C0CD7190-6535-4A70-A85C-BB32D938922D}" type="datetime1">
              <a:rPr lang="en-GB" smtClean="0"/>
              <a:t>09/07/2024</a:t>
            </a:fld>
            <a:endParaRPr lang="en-GB"/>
          </a:p>
        </p:txBody>
      </p:sp>
      <p:sp>
        <p:nvSpPr>
          <p:cNvPr id="3" name="Footer Placeholder 2">
            <a:extLst>
              <a:ext uri="{FF2B5EF4-FFF2-40B4-BE49-F238E27FC236}">
                <a16:creationId xmlns:a16="http://schemas.microsoft.com/office/drawing/2014/main" id="{71AC167A-CF3F-8551-615F-81FB6C5021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87DE52-F739-57D3-85B4-DEA785B2664D}"/>
              </a:ext>
            </a:extLst>
          </p:cNvPr>
          <p:cNvSpPr>
            <a:spLocks noGrp="1"/>
          </p:cNvSpPr>
          <p:nvPr>
            <p:ph type="sldNum" sz="quarter" idx="12"/>
          </p:nvPr>
        </p:nvSpPr>
        <p:spPr/>
        <p:txBody>
          <a:bodyPr/>
          <a:lstStyle/>
          <a:p>
            <a:fld id="{0E46C6AB-08EF-4955-A1A2-85FDD7E5F3EF}" type="slidenum">
              <a:rPr lang="en-GB" smtClean="0"/>
              <a:t>‹#›</a:t>
            </a:fld>
            <a:endParaRPr lang="en-GB"/>
          </a:p>
        </p:txBody>
      </p:sp>
    </p:spTree>
    <p:extLst>
      <p:ext uri="{BB962C8B-B14F-4D97-AF65-F5344CB8AC3E}">
        <p14:creationId xmlns:p14="http://schemas.microsoft.com/office/powerpoint/2010/main" val="367395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2B65-78B9-112C-E914-D932649034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4CB51B8-35CF-6FA7-A4E9-4392E38C00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74B37DC-5F0F-F72C-12E3-85E22C2E1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3F9D98-1A34-DC40-EFFD-18D194FACC43}"/>
              </a:ext>
            </a:extLst>
          </p:cNvPr>
          <p:cNvSpPr>
            <a:spLocks noGrp="1"/>
          </p:cNvSpPr>
          <p:nvPr>
            <p:ph type="dt" sz="half" idx="10"/>
          </p:nvPr>
        </p:nvSpPr>
        <p:spPr/>
        <p:txBody>
          <a:bodyPr/>
          <a:lstStyle/>
          <a:p>
            <a:fld id="{008E33FC-94FC-4E1C-BB3A-1F6860E097D9}" type="datetime1">
              <a:rPr lang="en-GB" smtClean="0"/>
              <a:t>09/07/2024</a:t>
            </a:fld>
            <a:endParaRPr lang="en-GB"/>
          </a:p>
        </p:txBody>
      </p:sp>
      <p:sp>
        <p:nvSpPr>
          <p:cNvPr id="6" name="Footer Placeholder 5">
            <a:extLst>
              <a:ext uri="{FF2B5EF4-FFF2-40B4-BE49-F238E27FC236}">
                <a16:creationId xmlns:a16="http://schemas.microsoft.com/office/drawing/2014/main" id="{3F788B28-8F52-9CB5-24CA-B0D8C11F14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CCF44E-41BE-8841-65EF-3285BD7DF4B7}"/>
              </a:ext>
            </a:extLst>
          </p:cNvPr>
          <p:cNvSpPr>
            <a:spLocks noGrp="1"/>
          </p:cNvSpPr>
          <p:nvPr>
            <p:ph type="sldNum" sz="quarter" idx="12"/>
          </p:nvPr>
        </p:nvSpPr>
        <p:spPr/>
        <p:txBody>
          <a:bodyPr/>
          <a:lstStyle/>
          <a:p>
            <a:fld id="{0E46C6AB-08EF-4955-A1A2-85FDD7E5F3EF}" type="slidenum">
              <a:rPr lang="en-GB" smtClean="0"/>
              <a:t>‹#›</a:t>
            </a:fld>
            <a:endParaRPr lang="en-GB"/>
          </a:p>
        </p:txBody>
      </p:sp>
    </p:spTree>
    <p:extLst>
      <p:ext uri="{BB962C8B-B14F-4D97-AF65-F5344CB8AC3E}">
        <p14:creationId xmlns:p14="http://schemas.microsoft.com/office/powerpoint/2010/main" val="77749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9422-73B9-E22B-1D96-03CBFC3E50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776BA69-4ADD-F475-C5D8-7EEE36E2E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39DE1A-6ECB-C0BA-6FC6-886FFF25F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E0E050-3B5B-4146-20CA-F9DC678E98E9}"/>
              </a:ext>
            </a:extLst>
          </p:cNvPr>
          <p:cNvSpPr>
            <a:spLocks noGrp="1"/>
          </p:cNvSpPr>
          <p:nvPr>
            <p:ph type="dt" sz="half" idx="10"/>
          </p:nvPr>
        </p:nvSpPr>
        <p:spPr/>
        <p:txBody>
          <a:bodyPr/>
          <a:lstStyle/>
          <a:p>
            <a:fld id="{7F37E328-DF10-4088-A3BB-A45F1739191A}" type="datetime1">
              <a:rPr lang="en-GB" smtClean="0"/>
              <a:t>09/07/2024</a:t>
            </a:fld>
            <a:endParaRPr lang="en-GB"/>
          </a:p>
        </p:txBody>
      </p:sp>
      <p:sp>
        <p:nvSpPr>
          <p:cNvPr id="6" name="Footer Placeholder 5">
            <a:extLst>
              <a:ext uri="{FF2B5EF4-FFF2-40B4-BE49-F238E27FC236}">
                <a16:creationId xmlns:a16="http://schemas.microsoft.com/office/drawing/2014/main" id="{B3EE2BA3-F20B-34C2-F743-EC52DA5292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41F7FB-D742-58AD-442F-4923BA0A6091}"/>
              </a:ext>
            </a:extLst>
          </p:cNvPr>
          <p:cNvSpPr>
            <a:spLocks noGrp="1"/>
          </p:cNvSpPr>
          <p:nvPr>
            <p:ph type="sldNum" sz="quarter" idx="12"/>
          </p:nvPr>
        </p:nvSpPr>
        <p:spPr/>
        <p:txBody>
          <a:bodyPr/>
          <a:lstStyle/>
          <a:p>
            <a:fld id="{0E46C6AB-08EF-4955-A1A2-85FDD7E5F3EF}" type="slidenum">
              <a:rPr lang="en-GB" smtClean="0"/>
              <a:t>‹#›</a:t>
            </a:fld>
            <a:endParaRPr lang="en-GB"/>
          </a:p>
        </p:txBody>
      </p:sp>
    </p:spTree>
    <p:extLst>
      <p:ext uri="{BB962C8B-B14F-4D97-AF65-F5344CB8AC3E}">
        <p14:creationId xmlns:p14="http://schemas.microsoft.com/office/powerpoint/2010/main" val="410969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3.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FE70C7-6FF1-4257-3D2C-26FBDE36E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3E75956-DB94-35CA-29CD-8ABAE9CD2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551D42D-D6C2-39F7-8B69-6F8470C41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0E9D8-8701-4990-938B-064021775FC4}" type="datetime1">
              <a:rPr lang="en-GB" smtClean="0"/>
              <a:t>09/07/2024</a:t>
            </a:fld>
            <a:endParaRPr lang="en-GB"/>
          </a:p>
        </p:txBody>
      </p:sp>
      <p:sp>
        <p:nvSpPr>
          <p:cNvPr id="5" name="Footer Placeholder 4">
            <a:extLst>
              <a:ext uri="{FF2B5EF4-FFF2-40B4-BE49-F238E27FC236}">
                <a16:creationId xmlns:a16="http://schemas.microsoft.com/office/drawing/2014/main" id="{0937F130-E1FA-CDD1-BCF9-7678A4BC09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75CBD3C-BF3A-F3A0-B9A2-2F6F8F223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6C6AB-08EF-4955-A1A2-85FDD7E5F3EF}" type="slidenum">
              <a:rPr lang="en-GB" smtClean="0"/>
              <a:t>‹#›</a:t>
            </a:fld>
            <a:endParaRPr lang="en-GB"/>
          </a:p>
        </p:txBody>
      </p:sp>
    </p:spTree>
    <p:extLst>
      <p:ext uri="{BB962C8B-B14F-4D97-AF65-F5344CB8AC3E}">
        <p14:creationId xmlns:p14="http://schemas.microsoft.com/office/powerpoint/2010/main" val="333305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73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09/07/2024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2029930120"/>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4" r:id="rId38"/>
    <p:sldLayoutId id="2147483715" r:id="rId39"/>
    <p:sldLayoutId id="2147483716" r:id="rId40"/>
    <p:sldLayoutId id="2147483717" r:id="rId41"/>
    <p:sldLayoutId id="2147483718" r:id="rId42"/>
    <p:sldLayoutId id="2147483719" r:id="rId43"/>
    <p:sldLayoutId id="2147483720" r:id="rId44"/>
    <p:sldLayoutId id="2147483721"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674186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5.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5.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5.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5.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5.xml"/><Relationship Id="rId6" Type="http://schemas.openxmlformats.org/officeDocument/2006/relationships/image" Target="../media/image35.svg"/><Relationship Id="rId11" Type="http://schemas.openxmlformats.org/officeDocument/2006/relationships/image" Target="../media/image39.sv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29.svg"/><Relationship Id="rId9" Type="http://schemas.openxmlformats.org/officeDocument/2006/relationships/image" Target="../media/image37.sv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29.svg"/><Relationship Id="rId9" Type="http://schemas.openxmlformats.org/officeDocument/2006/relationships/image" Target="../media/image43.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7.svg"/><Relationship Id="rId2" Type="http://schemas.openxmlformats.org/officeDocument/2006/relationships/notesSlide" Target="../notesSlides/notesSlide9.xml"/><Relationship Id="rId1" Type="http://schemas.openxmlformats.org/officeDocument/2006/relationships/slideLayout" Target="../slideLayouts/slideLayout65.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5.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5.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4.jpeg"/><Relationship Id="rId7" Type="http://schemas.openxmlformats.org/officeDocument/2006/relationships/diagramLayout" Target="../diagrams/layout1.xml"/><Relationship Id="rId12"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26.jpeg"/><Relationship Id="rId5" Type="http://schemas.openxmlformats.org/officeDocument/2006/relationships/image" Target="../media/image23.png"/><Relationship Id="rId10" Type="http://schemas.microsoft.com/office/2007/relationships/diagramDrawing" Target="../diagrams/drawing1.xml"/><Relationship Id="rId4" Type="http://schemas.openxmlformats.org/officeDocument/2006/relationships/image" Target="../media/image25.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svg"/><Relationship Id="rId7" Type="http://schemas.openxmlformats.org/officeDocument/2006/relationships/image" Target="../media/image72.svg"/><Relationship Id="rId12" Type="http://schemas.openxmlformats.org/officeDocument/2006/relationships/image" Target="../media/image77.jpe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svg"/></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png"/><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8.xml"/><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8.xml"/><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5.xml"/><Relationship Id="rId5" Type="http://schemas.openxmlformats.org/officeDocument/2006/relationships/image" Target="../media/image30.png"/><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svg"/><Relationship Id="rId2" Type="http://schemas.openxmlformats.org/officeDocument/2006/relationships/notesSlide" Target="../notesSlides/notesSlide6.xml"/><Relationship Id="rId1" Type="http://schemas.openxmlformats.org/officeDocument/2006/relationships/slideLayout" Target="../slideLayouts/slideLayout6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5.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E8DA03-B658-3519-47C3-CD75C2A9B628}"/>
              </a:ext>
            </a:extLst>
          </p:cNvPr>
          <p:cNvSpPr>
            <a:spLocks noGrp="1"/>
          </p:cNvSpPr>
          <p:nvPr>
            <p:ph type="ctrTitle"/>
          </p:nvPr>
        </p:nvSpPr>
        <p:spPr>
          <a:xfrm>
            <a:off x="6970" y="4515168"/>
            <a:ext cx="10592174" cy="1000655"/>
          </a:xfrm>
        </p:spPr>
        <p:txBody>
          <a:bodyPr anchor="t">
            <a:normAutofit fontScale="90000"/>
          </a:bodyPr>
          <a:lstStyle/>
          <a:p>
            <a:pPr algn="l">
              <a:spcBef>
                <a:spcPts val="1200"/>
              </a:spcBef>
              <a:spcAft>
                <a:spcPts val="1200"/>
              </a:spcAft>
            </a:pPr>
            <a:br>
              <a:rPr lang="en-GB" sz="2200" b="1">
                <a:solidFill>
                  <a:schemeClr val="tx2"/>
                </a:solidFill>
              </a:rPr>
            </a:br>
            <a:r>
              <a:rPr lang="en-GB" sz="3600" b="1">
                <a:solidFill>
                  <a:schemeClr val="tx2"/>
                </a:solidFill>
                <a:latin typeface="Aptos" panose="020B0004020202020204" pitchFamily="34" charset="0"/>
              </a:rPr>
              <a:t>Lancashire and South Cumbria</a:t>
            </a:r>
            <a:br>
              <a:rPr lang="en-GB" sz="3600" b="1">
                <a:solidFill>
                  <a:schemeClr val="tx2"/>
                </a:solidFill>
                <a:latin typeface="Aptos" panose="020B0004020202020204" pitchFamily="34" charset="0"/>
              </a:rPr>
            </a:br>
            <a:r>
              <a:rPr lang="en-GB" sz="3600">
                <a:solidFill>
                  <a:schemeClr val="tx2"/>
                </a:solidFill>
                <a:latin typeface="Aptos" panose="020B0004020202020204" pitchFamily="34" charset="0"/>
              </a:rPr>
              <a:t>NHS Impact and Community Transformation Event</a:t>
            </a:r>
            <a:endParaRPr lang="en-GB" sz="2200">
              <a:solidFill>
                <a:schemeClr val="tx2"/>
              </a:solidFill>
              <a:latin typeface="Aptos" panose="020B0004020202020204" pitchFamily="34" charset="0"/>
            </a:endParaRPr>
          </a:p>
        </p:txBody>
      </p:sp>
      <p:pic>
        <p:nvPicPr>
          <p:cNvPr id="6" name="Picture 5">
            <a:extLst>
              <a:ext uri="{FF2B5EF4-FFF2-40B4-BE49-F238E27FC236}">
                <a16:creationId xmlns:a16="http://schemas.microsoft.com/office/drawing/2014/main" id="{E645E9F2-F60A-5892-400C-64D50E8CB2F8}"/>
              </a:ext>
            </a:extLst>
          </p:cNvPr>
          <p:cNvPicPr>
            <a:picLocks noChangeAspect="1"/>
          </p:cNvPicPr>
          <p:nvPr/>
        </p:nvPicPr>
        <p:blipFill rotWithShape="1">
          <a:blip r:embed="rId2"/>
          <a:srcRect t="13540" b="20506"/>
          <a:stretch/>
        </p:blipFill>
        <p:spPr>
          <a:xfrm>
            <a:off x="-3050" y="0"/>
            <a:ext cx="12192001" cy="4201449"/>
          </a:xfrm>
          <a:prstGeom prst="rect">
            <a:avLst/>
          </a:prstGeom>
        </p:spPr>
      </p:pic>
      <p:pic>
        <p:nvPicPr>
          <p:cNvPr id="2052" name="Picture 4" descr="Have your say on the draft priorities for Lancashire and South Cumbria  Integrated Care Partnership - Healthwatch Blackpool">
            <a:extLst>
              <a:ext uri="{FF2B5EF4-FFF2-40B4-BE49-F238E27FC236}">
                <a16:creationId xmlns:a16="http://schemas.microsoft.com/office/drawing/2014/main" id="{5CFCF2F7-D59D-9F69-22BF-0F136BFCB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870" y="5715951"/>
            <a:ext cx="3473081" cy="114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6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Freeform 2"/>
          <p:cNvSpPr/>
          <p:nvPr/>
        </p:nvSpPr>
        <p:spPr>
          <a:xfrm>
            <a:off x="-5356543" y="-16766530"/>
            <a:ext cx="18605047" cy="18605047"/>
          </a:xfrm>
          <a:custGeom>
            <a:avLst/>
            <a:gdLst/>
            <a:ahLst/>
            <a:cxnLst/>
            <a:rect l="l" t="t" r="r" b="b"/>
            <a:pathLst>
              <a:path w="27907571" h="27907571">
                <a:moveTo>
                  <a:pt x="0" y="0"/>
                </a:moveTo>
                <a:lnTo>
                  <a:pt x="27907570" y="0"/>
                </a:lnTo>
                <a:lnTo>
                  <a:pt x="27907570" y="27907570"/>
                </a:lnTo>
                <a:lnTo>
                  <a:pt x="0" y="279075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TextBox 3"/>
          <p:cNvSpPr txBox="1"/>
          <p:nvPr/>
        </p:nvSpPr>
        <p:spPr>
          <a:xfrm>
            <a:off x="2732123" y="2580117"/>
            <a:ext cx="8774077" cy="2667397"/>
          </a:xfrm>
          <a:prstGeom prst="rect">
            <a:avLst/>
          </a:prstGeom>
        </p:spPr>
        <p:txBody>
          <a:bodyPr lIns="0" tIns="0" rIns="0" bIns="0" rtlCol="0" anchor="t">
            <a:spAutoFit/>
          </a:bodyPr>
          <a:lstStyle/>
          <a:p>
            <a:pPr defTabSz="609630">
              <a:lnSpc>
                <a:spcPts val="5238"/>
              </a:lnSpc>
            </a:pPr>
            <a:r>
              <a:rPr lang="en-US" sz="4762">
                <a:solidFill>
                  <a:srgbClr val="FFFFFF"/>
                </a:solidFill>
                <a:latin typeface="Poppins Bold"/>
              </a:rPr>
              <a:t>I would feel comfortable for myself or my loved ones to access community care that is available now</a:t>
            </a:r>
          </a:p>
        </p:txBody>
      </p:sp>
      <p:sp>
        <p:nvSpPr>
          <p:cNvPr id="4" name="TextBox 4"/>
          <p:cNvSpPr txBox="1"/>
          <p:nvPr/>
        </p:nvSpPr>
        <p:spPr>
          <a:xfrm>
            <a:off x="365122" y="2586468"/>
            <a:ext cx="2367001" cy="2987997"/>
          </a:xfrm>
          <a:prstGeom prst="rect">
            <a:avLst/>
          </a:prstGeom>
        </p:spPr>
        <p:txBody>
          <a:bodyPr wrap="square" lIns="0" tIns="0" rIns="0" bIns="0" rtlCol="0" anchor="t">
            <a:spAutoFit/>
          </a:bodyPr>
          <a:lstStyle/>
          <a:p>
            <a:pPr defTabSz="609630">
              <a:lnSpc>
                <a:spcPts val="23304"/>
              </a:lnSpc>
            </a:pPr>
            <a:r>
              <a:rPr lang="en-US" sz="21185" dirty="0">
                <a:solidFill>
                  <a:srgbClr val="7FCBEB"/>
                </a:solidFill>
                <a:latin typeface="Poppins Bold"/>
              </a:rPr>
              <a:t>2.</a:t>
            </a:r>
          </a:p>
        </p:txBody>
      </p:sp>
      <p:sp>
        <p:nvSpPr>
          <p:cNvPr id="5" name="Freeform 5"/>
          <p:cNvSpPr/>
          <p:nvPr/>
        </p:nvSpPr>
        <p:spPr>
          <a:xfrm>
            <a:off x="8837628" y="685800"/>
            <a:ext cx="2668573" cy="1075213"/>
          </a:xfrm>
          <a:custGeom>
            <a:avLst/>
            <a:gdLst/>
            <a:ahLst/>
            <a:cxnLst/>
            <a:rect l="l" t="t" r="r" b="b"/>
            <a:pathLst>
              <a:path w="4002859" h="1612819">
                <a:moveTo>
                  <a:pt x="0" y="0"/>
                </a:moveTo>
                <a:lnTo>
                  <a:pt x="4002859" y="0"/>
                </a:lnTo>
                <a:lnTo>
                  <a:pt x="4002859" y="1612819"/>
                </a:lnTo>
                <a:lnTo>
                  <a:pt x="0" y="1612819"/>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Freeform 2"/>
          <p:cNvSpPr/>
          <p:nvPr/>
        </p:nvSpPr>
        <p:spPr>
          <a:xfrm>
            <a:off x="-5356543" y="-16766530"/>
            <a:ext cx="18605047" cy="18605047"/>
          </a:xfrm>
          <a:custGeom>
            <a:avLst/>
            <a:gdLst/>
            <a:ahLst/>
            <a:cxnLst/>
            <a:rect l="l" t="t" r="r" b="b"/>
            <a:pathLst>
              <a:path w="27907571" h="27907571">
                <a:moveTo>
                  <a:pt x="0" y="0"/>
                </a:moveTo>
                <a:lnTo>
                  <a:pt x="27907570" y="0"/>
                </a:lnTo>
                <a:lnTo>
                  <a:pt x="27907570" y="27907570"/>
                </a:lnTo>
                <a:lnTo>
                  <a:pt x="0" y="279075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TextBox 3"/>
          <p:cNvSpPr txBox="1"/>
          <p:nvPr/>
        </p:nvSpPr>
        <p:spPr>
          <a:xfrm>
            <a:off x="2805237" y="2580117"/>
            <a:ext cx="8313463" cy="2667397"/>
          </a:xfrm>
          <a:prstGeom prst="rect">
            <a:avLst/>
          </a:prstGeom>
        </p:spPr>
        <p:txBody>
          <a:bodyPr lIns="0" tIns="0" rIns="0" bIns="0" rtlCol="0" anchor="t">
            <a:spAutoFit/>
          </a:bodyPr>
          <a:lstStyle/>
          <a:p>
            <a:pPr defTabSz="609630">
              <a:lnSpc>
                <a:spcPts val="5238"/>
              </a:lnSpc>
            </a:pPr>
            <a:r>
              <a:rPr lang="en-US" sz="4762">
                <a:solidFill>
                  <a:srgbClr val="FFFFFF"/>
                </a:solidFill>
                <a:latin typeface="Poppins Bold"/>
              </a:rPr>
              <a:t>Community services in my local area work well together to keep people safe and well at home</a:t>
            </a:r>
          </a:p>
        </p:txBody>
      </p:sp>
      <p:sp>
        <p:nvSpPr>
          <p:cNvPr id="4" name="TextBox 4"/>
          <p:cNvSpPr txBox="1"/>
          <p:nvPr/>
        </p:nvSpPr>
        <p:spPr>
          <a:xfrm>
            <a:off x="365121" y="2586468"/>
            <a:ext cx="2632079" cy="2987997"/>
          </a:xfrm>
          <a:prstGeom prst="rect">
            <a:avLst/>
          </a:prstGeom>
        </p:spPr>
        <p:txBody>
          <a:bodyPr wrap="square" lIns="0" tIns="0" rIns="0" bIns="0" rtlCol="0" anchor="t">
            <a:spAutoFit/>
          </a:bodyPr>
          <a:lstStyle/>
          <a:p>
            <a:pPr defTabSz="609630">
              <a:lnSpc>
                <a:spcPts val="23304"/>
              </a:lnSpc>
            </a:pPr>
            <a:r>
              <a:rPr lang="en-US" sz="21185" dirty="0">
                <a:solidFill>
                  <a:srgbClr val="7FCBEB"/>
                </a:solidFill>
                <a:latin typeface="Poppins Bold"/>
              </a:rPr>
              <a:t>3.</a:t>
            </a:r>
          </a:p>
        </p:txBody>
      </p:sp>
      <p:sp>
        <p:nvSpPr>
          <p:cNvPr id="5" name="Freeform 5"/>
          <p:cNvSpPr/>
          <p:nvPr/>
        </p:nvSpPr>
        <p:spPr>
          <a:xfrm>
            <a:off x="8837628" y="685800"/>
            <a:ext cx="2668573" cy="1075213"/>
          </a:xfrm>
          <a:custGeom>
            <a:avLst/>
            <a:gdLst/>
            <a:ahLst/>
            <a:cxnLst/>
            <a:rect l="l" t="t" r="r" b="b"/>
            <a:pathLst>
              <a:path w="4002859" h="1612819">
                <a:moveTo>
                  <a:pt x="0" y="0"/>
                </a:moveTo>
                <a:lnTo>
                  <a:pt x="4002859" y="0"/>
                </a:lnTo>
                <a:lnTo>
                  <a:pt x="4002859" y="1612819"/>
                </a:lnTo>
                <a:lnTo>
                  <a:pt x="0" y="1612819"/>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Freeform 2"/>
          <p:cNvSpPr/>
          <p:nvPr/>
        </p:nvSpPr>
        <p:spPr>
          <a:xfrm>
            <a:off x="-5356543" y="-16766530"/>
            <a:ext cx="18605047" cy="18605047"/>
          </a:xfrm>
          <a:custGeom>
            <a:avLst/>
            <a:gdLst/>
            <a:ahLst/>
            <a:cxnLst/>
            <a:rect l="l" t="t" r="r" b="b"/>
            <a:pathLst>
              <a:path w="27907571" h="27907571">
                <a:moveTo>
                  <a:pt x="0" y="0"/>
                </a:moveTo>
                <a:lnTo>
                  <a:pt x="27907570" y="0"/>
                </a:lnTo>
                <a:lnTo>
                  <a:pt x="27907570" y="27907570"/>
                </a:lnTo>
                <a:lnTo>
                  <a:pt x="0" y="279075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TextBox 3"/>
          <p:cNvSpPr txBox="1"/>
          <p:nvPr/>
        </p:nvSpPr>
        <p:spPr>
          <a:xfrm>
            <a:off x="2945311" y="2834092"/>
            <a:ext cx="8219195" cy="2500685"/>
          </a:xfrm>
          <a:prstGeom prst="rect">
            <a:avLst/>
          </a:prstGeom>
        </p:spPr>
        <p:txBody>
          <a:bodyPr lIns="0" tIns="0" rIns="0" bIns="0" rtlCol="0" anchor="t">
            <a:spAutoFit/>
          </a:bodyPr>
          <a:lstStyle/>
          <a:p>
            <a:pPr defTabSz="609630">
              <a:lnSpc>
                <a:spcPts val="6502"/>
              </a:lnSpc>
            </a:pPr>
            <a:r>
              <a:rPr lang="en-US" sz="5910">
                <a:solidFill>
                  <a:srgbClr val="FFFFFF"/>
                </a:solidFill>
                <a:latin typeface="Poppins Bold"/>
              </a:rPr>
              <a:t>Community care in my area is inclusive and accessible for all</a:t>
            </a:r>
          </a:p>
        </p:txBody>
      </p:sp>
      <p:sp>
        <p:nvSpPr>
          <p:cNvPr id="4" name="TextBox 4"/>
          <p:cNvSpPr txBox="1"/>
          <p:nvPr/>
        </p:nvSpPr>
        <p:spPr>
          <a:xfrm>
            <a:off x="365121" y="2586468"/>
            <a:ext cx="2784479" cy="2987997"/>
          </a:xfrm>
          <a:prstGeom prst="rect">
            <a:avLst/>
          </a:prstGeom>
        </p:spPr>
        <p:txBody>
          <a:bodyPr wrap="square" lIns="0" tIns="0" rIns="0" bIns="0" rtlCol="0" anchor="t">
            <a:spAutoFit/>
          </a:bodyPr>
          <a:lstStyle/>
          <a:p>
            <a:pPr defTabSz="609630">
              <a:lnSpc>
                <a:spcPts val="23304"/>
              </a:lnSpc>
            </a:pPr>
            <a:r>
              <a:rPr lang="en-US" sz="21185" dirty="0">
                <a:solidFill>
                  <a:srgbClr val="7FCBEB"/>
                </a:solidFill>
                <a:latin typeface="Poppins Bold"/>
              </a:rPr>
              <a:t>4.</a:t>
            </a:r>
          </a:p>
        </p:txBody>
      </p:sp>
      <p:sp>
        <p:nvSpPr>
          <p:cNvPr id="5" name="Freeform 5"/>
          <p:cNvSpPr/>
          <p:nvPr/>
        </p:nvSpPr>
        <p:spPr>
          <a:xfrm>
            <a:off x="8837628" y="685800"/>
            <a:ext cx="2668573" cy="1075213"/>
          </a:xfrm>
          <a:custGeom>
            <a:avLst/>
            <a:gdLst/>
            <a:ahLst/>
            <a:cxnLst/>
            <a:rect l="l" t="t" r="r" b="b"/>
            <a:pathLst>
              <a:path w="4002859" h="1612819">
                <a:moveTo>
                  <a:pt x="0" y="0"/>
                </a:moveTo>
                <a:lnTo>
                  <a:pt x="4002859" y="0"/>
                </a:lnTo>
                <a:lnTo>
                  <a:pt x="4002859" y="1612819"/>
                </a:lnTo>
                <a:lnTo>
                  <a:pt x="0" y="1612819"/>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Freeform 2"/>
          <p:cNvSpPr/>
          <p:nvPr/>
        </p:nvSpPr>
        <p:spPr>
          <a:xfrm>
            <a:off x="-5356543" y="-16766530"/>
            <a:ext cx="18605047" cy="18605047"/>
          </a:xfrm>
          <a:custGeom>
            <a:avLst/>
            <a:gdLst/>
            <a:ahLst/>
            <a:cxnLst/>
            <a:rect l="l" t="t" r="r" b="b"/>
            <a:pathLst>
              <a:path w="27907571" h="27907571">
                <a:moveTo>
                  <a:pt x="0" y="0"/>
                </a:moveTo>
                <a:lnTo>
                  <a:pt x="27907570" y="0"/>
                </a:lnTo>
                <a:lnTo>
                  <a:pt x="27907570" y="27907570"/>
                </a:lnTo>
                <a:lnTo>
                  <a:pt x="0" y="279075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TextBox 3"/>
          <p:cNvSpPr txBox="1"/>
          <p:nvPr/>
        </p:nvSpPr>
        <p:spPr>
          <a:xfrm>
            <a:off x="2945311" y="2426393"/>
            <a:ext cx="7410495" cy="2885405"/>
          </a:xfrm>
          <a:prstGeom prst="rect">
            <a:avLst/>
          </a:prstGeom>
        </p:spPr>
        <p:txBody>
          <a:bodyPr lIns="0" tIns="0" rIns="0" bIns="0" rtlCol="0" anchor="t">
            <a:spAutoFit/>
          </a:bodyPr>
          <a:lstStyle/>
          <a:p>
            <a:pPr defTabSz="609630">
              <a:lnSpc>
                <a:spcPts val="7526"/>
              </a:lnSpc>
            </a:pPr>
            <a:r>
              <a:rPr lang="en-US" sz="6842">
                <a:solidFill>
                  <a:srgbClr val="FFFFFF"/>
                </a:solidFill>
                <a:latin typeface="Poppins Bold"/>
              </a:rPr>
              <a:t>Our services actively listen to feedback</a:t>
            </a:r>
          </a:p>
        </p:txBody>
      </p:sp>
      <p:sp>
        <p:nvSpPr>
          <p:cNvPr id="4" name="TextBox 4"/>
          <p:cNvSpPr txBox="1"/>
          <p:nvPr/>
        </p:nvSpPr>
        <p:spPr>
          <a:xfrm>
            <a:off x="365121" y="2586468"/>
            <a:ext cx="2886079" cy="2987997"/>
          </a:xfrm>
          <a:prstGeom prst="rect">
            <a:avLst/>
          </a:prstGeom>
        </p:spPr>
        <p:txBody>
          <a:bodyPr wrap="square" lIns="0" tIns="0" rIns="0" bIns="0" rtlCol="0" anchor="t">
            <a:spAutoFit/>
          </a:bodyPr>
          <a:lstStyle/>
          <a:p>
            <a:pPr defTabSz="609630">
              <a:lnSpc>
                <a:spcPts val="23304"/>
              </a:lnSpc>
            </a:pPr>
            <a:r>
              <a:rPr lang="en-US" sz="21185" dirty="0">
                <a:solidFill>
                  <a:srgbClr val="7FCBEB"/>
                </a:solidFill>
                <a:latin typeface="Poppins Bold"/>
              </a:rPr>
              <a:t>5.</a:t>
            </a:r>
          </a:p>
        </p:txBody>
      </p:sp>
      <p:sp>
        <p:nvSpPr>
          <p:cNvPr id="5" name="Freeform 5"/>
          <p:cNvSpPr/>
          <p:nvPr/>
        </p:nvSpPr>
        <p:spPr>
          <a:xfrm>
            <a:off x="8837628" y="685800"/>
            <a:ext cx="2668573" cy="1075213"/>
          </a:xfrm>
          <a:custGeom>
            <a:avLst/>
            <a:gdLst/>
            <a:ahLst/>
            <a:cxnLst/>
            <a:rect l="l" t="t" r="r" b="b"/>
            <a:pathLst>
              <a:path w="4002859" h="1612819">
                <a:moveTo>
                  <a:pt x="0" y="0"/>
                </a:moveTo>
                <a:lnTo>
                  <a:pt x="4002859" y="0"/>
                </a:lnTo>
                <a:lnTo>
                  <a:pt x="4002859" y="1612819"/>
                </a:lnTo>
                <a:lnTo>
                  <a:pt x="0" y="1612819"/>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Freeform 2"/>
          <p:cNvSpPr/>
          <p:nvPr/>
        </p:nvSpPr>
        <p:spPr>
          <a:xfrm>
            <a:off x="-5356543" y="-16766530"/>
            <a:ext cx="18605047" cy="18605047"/>
          </a:xfrm>
          <a:custGeom>
            <a:avLst/>
            <a:gdLst/>
            <a:ahLst/>
            <a:cxnLst/>
            <a:rect l="l" t="t" r="r" b="b"/>
            <a:pathLst>
              <a:path w="27907571" h="27907571">
                <a:moveTo>
                  <a:pt x="0" y="0"/>
                </a:moveTo>
                <a:lnTo>
                  <a:pt x="27907570" y="0"/>
                </a:lnTo>
                <a:lnTo>
                  <a:pt x="27907570" y="27907570"/>
                </a:lnTo>
                <a:lnTo>
                  <a:pt x="0" y="279075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TextBox 3"/>
          <p:cNvSpPr txBox="1"/>
          <p:nvPr/>
        </p:nvSpPr>
        <p:spPr>
          <a:xfrm>
            <a:off x="2938000" y="2711489"/>
            <a:ext cx="8568201" cy="2423740"/>
          </a:xfrm>
          <a:prstGeom prst="rect">
            <a:avLst/>
          </a:prstGeom>
        </p:spPr>
        <p:txBody>
          <a:bodyPr lIns="0" tIns="0" rIns="0" bIns="0" rtlCol="0" anchor="t">
            <a:spAutoFit/>
          </a:bodyPr>
          <a:lstStyle/>
          <a:p>
            <a:pPr defTabSz="609630">
              <a:lnSpc>
                <a:spcPts val="6258"/>
              </a:lnSpc>
            </a:pPr>
            <a:r>
              <a:rPr lang="en-US" sz="5690">
                <a:solidFill>
                  <a:srgbClr val="FFFFFF"/>
                </a:solidFill>
                <a:latin typeface="Poppins Bold"/>
              </a:rPr>
              <a:t>Our services learn and act on feedback that is provided by people</a:t>
            </a:r>
          </a:p>
        </p:txBody>
      </p:sp>
      <p:sp>
        <p:nvSpPr>
          <p:cNvPr id="4" name="TextBox 4"/>
          <p:cNvSpPr txBox="1"/>
          <p:nvPr/>
        </p:nvSpPr>
        <p:spPr>
          <a:xfrm>
            <a:off x="365121" y="2586468"/>
            <a:ext cx="2733679" cy="2987997"/>
          </a:xfrm>
          <a:prstGeom prst="rect">
            <a:avLst/>
          </a:prstGeom>
        </p:spPr>
        <p:txBody>
          <a:bodyPr wrap="square" lIns="0" tIns="0" rIns="0" bIns="0" rtlCol="0" anchor="t">
            <a:spAutoFit/>
          </a:bodyPr>
          <a:lstStyle/>
          <a:p>
            <a:pPr defTabSz="609630">
              <a:lnSpc>
                <a:spcPts val="23304"/>
              </a:lnSpc>
            </a:pPr>
            <a:r>
              <a:rPr lang="en-US" sz="21185" dirty="0">
                <a:solidFill>
                  <a:srgbClr val="7FCBEB"/>
                </a:solidFill>
                <a:latin typeface="Poppins Bold"/>
              </a:rPr>
              <a:t>6.</a:t>
            </a:r>
          </a:p>
        </p:txBody>
      </p:sp>
      <p:sp>
        <p:nvSpPr>
          <p:cNvPr id="5" name="Freeform 5"/>
          <p:cNvSpPr/>
          <p:nvPr/>
        </p:nvSpPr>
        <p:spPr>
          <a:xfrm>
            <a:off x="8837628" y="685800"/>
            <a:ext cx="2668573" cy="1075213"/>
          </a:xfrm>
          <a:custGeom>
            <a:avLst/>
            <a:gdLst/>
            <a:ahLst/>
            <a:cxnLst/>
            <a:rect l="l" t="t" r="r" b="b"/>
            <a:pathLst>
              <a:path w="4002859" h="1612819">
                <a:moveTo>
                  <a:pt x="0" y="0"/>
                </a:moveTo>
                <a:lnTo>
                  <a:pt x="4002859" y="0"/>
                </a:lnTo>
                <a:lnTo>
                  <a:pt x="4002859" y="1612819"/>
                </a:lnTo>
                <a:lnTo>
                  <a:pt x="0" y="1612819"/>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Freeform 2"/>
          <p:cNvSpPr/>
          <p:nvPr/>
        </p:nvSpPr>
        <p:spPr>
          <a:xfrm>
            <a:off x="-6185203" y="-9302523"/>
            <a:ext cx="18605047" cy="18605047"/>
          </a:xfrm>
          <a:custGeom>
            <a:avLst/>
            <a:gdLst/>
            <a:ahLst/>
            <a:cxnLst/>
            <a:rect l="l" t="t" r="r" b="b"/>
            <a:pathLst>
              <a:path w="27907571" h="27907571">
                <a:moveTo>
                  <a:pt x="0" y="0"/>
                </a:moveTo>
                <a:lnTo>
                  <a:pt x="27907571" y="0"/>
                </a:lnTo>
                <a:lnTo>
                  <a:pt x="27907571" y="27907570"/>
                </a:lnTo>
                <a:lnTo>
                  <a:pt x="0" y="279075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GB" sz="1200">
              <a:solidFill>
                <a:prstClr val="black"/>
              </a:solidFill>
              <a:latin typeface="Calibri"/>
            </a:endParaRPr>
          </a:p>
        </p:txBody>
      </p:sp>
      <p:sp>
        <p:nvSpPr>
          <p:cNvPr id="3" name="Freeform 3"/>
          <p:cNvSpPr/>
          <p:nvPr/>
        </p:nvSpPr>
        <p:spPr>
          <a:xfrm rot="-10800000">
            <a:off x="2157375" y="2189658"/>
            <a:ext cx="3938625" cy="3029161"/>
          </a:xfrm>
          <a:custGeom>
            <a:avLst/>
            <a:gdLst/>
            <a:ahLst/>
            <a:cxnLst/>
            <a:rect l="l" t="t" r="r" b="b"/>
            <a:pathLst>
              <a:path w="5907938" h="4543741">
                <a:moveTo>
                  <a:pt x="0" y="0"/>
                </a:moveTo>
                <a:lnTo>
                  <a:pt x="5907938" y="0"/>
                </a:lnTo>
                <a:lnTo>
                  <a:pt x="5907938" y="4543741"/>
                </a:lnTo>
                <a:lnTo>
                  <a:pt x="0" y="4543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a:off x="8837628" y="685800"/>
            <a:ext cx="2668573" cy="1075213"/>
          </a:xfrm>
          <a:custGeom>
            <a:avLst/>
            <a:gdLst/>
            <a:ahLst/>
            <a:cxnLst/>
            <a:rect l="l" t="t" r="r" b="b"/>
            <a:pathLst>
              <a:path w="4002859" h="1612819">
                <a:moveTo>
                  <a:pt x="0" y="0"/>
                </a:moveTo>
                <a:lnTo>
                  <a:pt x="4002859" y="0"/>
                </a:lnTo>
                <a:lnTo>
                  <a:pt x="4002859" y="1612819"/>
                </a:lnTo>
                <a:lnTo>
                  <a:pt x="0" y="1612819"/>
                </a:lnTo>
                <a:lnTo>
                  <a:pt x="0" y="0"/>
                </a:lnTo>
                <a:close/>
              </a:path>
            </a:pathLst>
          </a:custGeom>
          <a:blipFill>
            <a:blip r:embed="rId7"/>
            <a:stretch>
              <a:fillRect/>
            </a:stretch>
          </a:blipFill>
        </p:spPr>
        <p:txBody>
          <a:bodyPr/>
          <a:lstStyle/>
          <a:p>
            <a:pPr defTabSz="609630"/>
            <a:endParaRPr lang="en-GB" sz="1200">
              <a:solidFill>
                <a:prstClr val="black"/>
              </a:solidFill>
              <a:latin typeface="Calibri"/>
            </a:endParaRPr>
          </a:p>
        </p:txBody>
      </p:sp>
      <p:sp>
        <p:nvSpPr>
          <p:cNvPr id="5" name="Freeform 5"/>
          <p:cNvSpPr/>
          <p:nvPr/>
        </p:nvSpPr>
        <p:spPr>
          <a:xfrm>
            <a:off x="4795976" y="3276003"/>
            <a:ext cx="3670949" cy="2743200"/>
          </a:xfrm>
          <a:custGeom>
            <a:avLst/>
            <a:gdLst/>
            <a:ahLst/>
            <a:cxnLst/>
            <a:rect l="l" t="t" r="r" b="b"/>
            <a:pathLst>
              <a:path w="5506423" h="4114800">
                <a:moveTo>
                  <a:pt x="0" y="0"/>
                </a:moveTo>
                <a:lnTo>
                  <a:pt x="5506424" y="0"/>
                </a:lnTo>
                <a:lnTo>
                  <a:pt x="550642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GB" sz="1200">
              <a:solidFill>
                <a:prstClr val="black"/>
              </a:solidFill>
              <a:latin typeface="Calibri"/>
            </a:endParaRPr>
          </a:p>
        </p:txBody>
      </p:sp>
      <p:sp>
        <p:nvSpPr>
          <p:cNvPr id="6" name="Freeform 6"/>
          <p:cNvSpPr/>
          <p:nvPr/>
        </p:nvSpPr>
        <p:spPr>
          <a:xfrm>
            <a:off x="685800" y="4392334"/>
            <a:ext cx="4876800" cy="2255520"/>
          </a:xfrm>
          <a:custGeom>
            <a:avLst/>
            <a:gdLst/>
            <a:ahLst/>
            <a:cxnLst/>
            <a:rect l="l" t="t" r="r" b="b"/>
            <a:pathLst>
              <a:path w="7315200" h="3383280">
                <a:moveTo>
                  <a:pt x="0" y="0"/>
                </a:moveTo>
                <a:lnTo>
                  <a:pt x="7315200" y="0"/>
                </a:lnTo>
                <a:lnTo>
                  <a:pt x="7315200" y="3383280"/>
                </a:lnTo>
                <a:lnTo>
                  <a:pt x="0" y="33832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GB" sz="1200">
              <a:solidFill>
                <a:prstClr val="black"/>
              </a:solidFill>
              <a:latin typeface="Calibri"/>
            </a:endParaRPr>
          </a:p>
        </p:txBody>
      </p:sp>
      <p:sp>
        <p:nvSpPr>
          <p:cNvPr id="7" name="TextBox 7"/>
          <p:cNvSpPr txBox="1"/>
          <p:nvPr/>
        </p:nvSpPr>
        <p:spPr>
          <a:xfrm>
            <a:off x="685800" y="679450"/>
            <a:ext cx="7528127" cy="1038746"/>
          </a:xfrm>
          <a:prstGeom prst="rect">
            <a:avLst/>
          </a:prstGeom>
        </p:spPr>
        <p:txBody>
          <a:bodyPr lIns="0" tIns="0" rIns="0" bIns="0" rtlCol="0" anchor="t">
            <a:spAutoFit/>
          </a:bodyPr>
          <a:lstStyle/>
          <a:p>
            <a:pPr defTabSz="609630">
              <a:lnSpc>
                <a:spcPts val="8078"/>
              </a:lnSpc>
            </a:pPr>
            <a:r>
              <a:rPr lang="en-US" sz="7344">
                <a:solidFill>
                  <a:srgbClr val="FFFFFF"/>
                </a:solidFill>
                <a:latin typeface="Poppins Bold"/>
              </a:rPr>
              <a:t>Out and about</a:t>
            </a:r>
          </a:p>
        </p:txBody>
      </p:sp>
      <p:sp>
        <p:nvSpPr>
          <p:cNvPr id="8" name="TextBox 8"/>
          <p:cNvSpPr txBox="1"/>
          <p:nvPr/>
        </p:nvSpPr>
        <p:spPr>
          <a:xfrm>
            <a:off x="728469" y="1683976"/>
            <a:ext cx="8030856" cy="846386"/>
          </a:xfrm>
          <a:prstGeom prst="rect">
            <a:avLst/>
          </a:prstGeom>
        </p:spPr>
        <p:txBody>
          <a:bodyPr lIns="0" tIns="0" rIns="0" bIns="0" rtlCol="0" anchor="t">
            <a:spAutoFit/>
          </a:bodyPr>
          <a:lstStyle/>
          <a:p>
            <a:pPr defTabSz="609630">
              <a:lnSpc>
                <a:spcPts val="3289"/>
              </a:lnSpc>
            </a:pPr>
            <a:r>
              <a:rPr lang="en-US" sz="2990">
                <a:solidFill>
                  <a:srgbClr val="FFFFFF"/>
                </a:solidFill>
                <a:latin typeface="Poppins Bold"/>
              </a:rPr>
              <a:t>What are we hearing from our local passengers?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Freeform 2"/>
          <p:cNvSpPr/>
          <p:nvPr/>
        </p:nvSpPr>
        <p:spPr>
          <a:xfrm>
            <a:off x="-6185203" y="-9302523"/>
            <a:ext cx="18605047" cy="18605047"/>
          </a:xfrm>
          <a:custGeom>
            <a:avLst/>
            <a:gdLst/>
            <a:ahLst/>
            <a:cxnLst/>
            <a:rect l="l" t="t" r="r" b="b"/>
            <a:pathLst>
              <a:path w="27907571" h="27907571">
                <a:moveTo>
                  <a:pt x="0" y="0"/>
                </a:moveTo>
                <a:lnTo>
                  <a:pt x="27907571" y="0"/>
                </a:lnTo>
                <a:lnTo>
                  <a:pt x="27907571" y="27907570"/>
                </a:lnTo>
                <a:lnTo>
                  <a:pt x="0" y="279075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GB" sz="1200">
              <a:solidFill>
                <a:prstClr val="black"/>
              </a:solidFill>
              <a:latin typeface="Calibri"/>
            </a:endParaRPr>
          </a:p>
        </p:txBody>
      </p:sp>
      <p:sp>
        <p:nvSpPr>
          <p:cNvPr id="3" name="Freeform 3"/>
          <p:cNvSpPr/>
          <p:nvPr/>
        </p:nvSpPr>
        <p:spPr>
          <a:xfrm>
            <a:off x="4218080" y="2181555"/>
            <a:ext cx="3990645" cy="3990645"/>
          </a:xfrm>
          <a:custGeom>
            <a:avLst/>
            <a:gdLst/>
            <a:ahLst/>
            <a:cxnLst/>
            <a:rect l="l" t="t" r="r" b="b"/>
            <a:pathLst>
              <a:path w="5985968" h="5985968">
                <a:moveTo>
                  <a:pt x="0" y="0"/>
                </a:moveTo>
                <a:lnTo>
                  <a:pt x="5985969" y="0"/>
                </a:lnTo>
                <a:lnTo>
                  <a:pt x="5985969" y="5985968"/>
                </a:lnTo>
                <a:lnTo>
                  <a:pt x="0" y="598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a:off x="8837628" y="685800"/>
            <a:ext cx="2668573" cy="1075213"/>
          </a:xfrm>
          <a:custGeom>
            <a:avLst/>
            <a:gdLst/>
            <a:ahLst/>
            <a:cxnLst/>
            <a:rect l="l" t="t" r="r" b="b"/>
            <a:pathLst>
              <a:path w="4002859" h="1612819">
                <a:moveTo>
                  <a:pt x="0" y="0"/>
                </a:moveTo>
                <a:lnTo>
                  <a:pt x="4002859" y="0"/>
                </a:lnTo>
                <a:lnTo>
                  <a:pt x="4002859" y="1612819"/>
                </a:lnTo>
                <a:lnTo>
                  <a:pt x="0" y="1612819"/>
                </a:lnTo>
                <a:lnTo>
                  <a:pt x="0" y="0"/>
                </a:lnTo>
                <a:close/>
              </a:path>
            </a:pathLst>
          </a:custGeom>
          <a:blipFill>
            <a:blip r:embed="rId7"/>
            <a:stretch>
              <a:fillRect/>
            </a:stretch>
          </a:blipFill>
        </p:spPr>
        <p:txBody>
          <a:bodyPr/>
          <a:lstStyle/>
          <a:p>
            <a:pPr defTabSz="609630"/>
            <a:endParaRPr lang="en-GB" sz="1200">
              <a:solidFill>
                <a:prstClr val="black"/>
              </a:solidFill>
              <a:latin typeface="Calibri"/>
            </a:endParaRPr>
          </a:p>
        </p:txBody>
      </p:sp>
      <p:sp>
        <p:nvSpPr>
          <p:cNvPr id="5" name="Freeform 5"/>
          <p:cNvSpPr/>
          <p:nvPr/>
        </p:nvSpPr>
        <p:spPr>
          <a:xfrm>
            <a:off x="609600" y="3122547"/>
            <a:ext cx="3049653" cy="3049653"/>
          </a:xfrm>
          <a:custGeom>
            <a:avLst/>
            <a:gdLst/>
            <a:ahLst/>
            <a:cxnLst/>
            <a:rect l="l" t="t" r="r" b="b"/>
            <a:pathLst>
              <a:path w="4574480" h="4574480">
                <a:moveTo>
                  <a:pt x="0" y="0"/>
                </a:moveTo>
                <a:lnTo>
                  <a:pt x="4574480" y="0"/>
                </a:lnTo>
                <a:lnTo>
                  <a:pt x="4574480" y="4574480"/>
                </a:lnTo>
                <a:lnTo>
                  <a:pt x="0" y="45744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GB" sz="1200">
              <a:solidFill>
                <a:prstClr val="black"/>
              </a:solidFill>
              <a:latin typeface="Calibri"/>
            </a:endParaRPr>
          </a:p>
        </p:txBody>
      </p:sp>
      <p:sp>
        <p:nvSpPr>
          <p:cNvPr id="6" name="TextBox 6"/>
          <p:cNvSpPr txBox="1"/>
          <p:nvPr/>
        </p:nvSpPr>
        <p:spPr>
          <a:xfrm>
            <a:off x="685800" y="685800"/>
            <a:ext cx="7522926" cy="1154162"/>
          </a:xfrm>
          <a:prstGeom prst="rect">
            <a:avLst/>
          </a:prstGeom>
        </p:spPr>
        <p:txBody>
          <a:bodyPr lIns="0" tIns="0" rIns="0" bIns="0" rtlCol="0" anchor="t">
            <a:spAutoFit/>
          </a:bodyPr>
          <a:lstStyle/>
          <a:p>
            <a:pPr defTabSz="609630">
              <a:lnSpc>
                <a:spcPts val="4511"/>
              </a:lnSpc>
            </a:pPr>
            <a:r>
              <a:rPr lang="en-US" sz="4100">
                <a:solidFill>
                  <a:srgbClr val="FFFFFF"/>
                </a:solidFill>
                <a:latin typeface="Poppins Bold"/>
              </a:rPr>
              <a:t>What themes can we draw from this?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Freeform 2"/>
          <p:cNvSpPr/>
          <p:nvPr/>
        </p:nvSpPr>
        <p:spPr>
          <a:xfrm>
            <a:off x="8837628" y="685800"/>
            <a:ext cx="2668573" cy="1075213"/>
          </a:xfrm>
          <a:custGeom>
            <a:avLst/>
            <a:gdLst/>
            <a:ahLst/>
            <a:cxnLst/>
            <a:rect l="l" t="t" r="r" b="b"/>
            <a:pathLst>
              <a:path w="4002859" h="1612819">
                <a:moveTo>
                  <a:pt x="0" y="0"/>
                </a:moveTo>
                <a:lnTo>
                  <a:pt x="4002859" y="0"/>
                </a:lnTo>
                <a:lnTo>
                  <a:pt x="4002859" y="1612819"/>
                </a:lnTo>
                <a:lnTo>
                  <a:pt x="0" y="1612819"/>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grpSp>
        <p:nvGrpSpPr>
          <p:cNvPr id="3" name="Group 3"/>
          <p:cNvGrpSpPr/>
          <p:nvPr/>
        </p:nvGrpSpPr>
        <p:grpSpPr>
          <a:xfrm>
            <a:off x="-38309" y="-592776"/>
            <a:ext cx="9412896" cy="7667387"/>
            <a:chOff x="0" y="0"/>
            <a:chExt cx="18825792" cy="15334774"/>
          </a:xfrm>
        </p:grpSpPr>
        <p:sp>
          <p:nvSpPr>
            <p:cNvPr id="4" name="Freeform 4"/>
            <p:cNvSpPr/>
            <p:nvPr/>
          </p:nvSpPr>
          <p:spPr>
            <a:xfrm>
              <a:off x="0" y="5834449"/>
              <a:ext cx="9500325" cy="9500325"/>
            </a:xfrm>
            <a:custGeom>
              <a:avLst/>
              <a:gdLst/>
              <a:ahLst/>
              <a:cxnLst/>
              <a:rect l="l" t="t" r="r" b="b"/>
              <a:pathLst>
                <a:path w="9500325" h="9500325">
                  <a:moveTo>
                    <a:pt x="0" y="0"/>
                  </a:moveTo>
                  <a:lnTo>
                    <a:pt x="9500325" y="0"/>
                  </a:lnTo>
                  <a:lnTo>
                    <a:pt x="9500325" y="9500325"/>
                  </a:lnTo>
                  <a:lnTo>
                    <a:pt x="0" y="95003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5" name="Freeform 5"/>
            <p:cNvSpPr/>
            <p:nvPr/>
          </p:nvSpPr>
          <p:spPr>
            <a:xfrm rot="-10800000">
              <a:off x="9500325" y="0"/>
              <a:ext cx="9325467" cy="9325467"/>
            </a:xfrm>
            <a:custGeom>
              <a:avLst/>
              <a:gdLst/>
              <a:ahLst/>
              <a:cxnLst/>
              <a:rect l="l" t="t" r="r" b="b"/>
              <a:pathLst>
                <a:path w="9325467" h="9325467">
                  <a:moveTo>
                    <a:pt x="0" y="0"/>
                  </a:moveTo>
                  <a:lnTo>
                    <a:pt x="9325467" y="0"/>
                  </a:lnTo>
                  <a:lnTo>
                    <a:pt x="9325467" y="9325467"/>
                  </a:lnTo>
                  <a:lnTo>
                    <a:pt x="0" y="9325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grpSp>
          <p:nvGrpSpPr>
            <p:cNvPr id="6" name="Group 6"/>
            <p:cNvGrpSpPr/>
            <p:nvPr/>
          </p:nvGrpSpPr>
          <p:grpSpPr>
            <a:xfrm rot="-94619">
              <a:off x="8876230" y="7682118"/>
              <a:ext cx="1264490" cy="169085"/>
              <a:chOff x="0" y="0"/>
              <a:chExt cx="249776" cy="33399"/>
            </a:xfrm>
          </p:grpSpPr>
          <p:sp>
            <p:nvSpPr>
              <p:cNvPr id="7" name="Freeform 7"/>
              <p:cNvSpPr/>
              <p:nvPr/>
            </p:nvSpPr>
            <p:spPr>
              <a:xfrm>
                <a:off x="0" y="0"/>
                <a:ext cx="249776" cy="33399"/>
              </a:xfrm>
              <a:custGeom>
                <a:avLst/>
                <a:gdLst/>
                <a:ahLst/>
                <a:cxnLst/>
                <a:rect l="l" t="t" r="r" b="b"/>
                <a:pathLst>
                  <a:path w="249776" h="33399">
                    <a:moveTo>
                      <a:pt x="0" y="0"/>
                    </a:moveTo>
                    <a:lnTo>
                      <a:pt x="249776" y="0"/>
                    </a:lnTo>
                    <a:lnTo>
                      <a:pt x="249776" y="33399"/>
                    </a:lnTo>
                    <a:lnTo>
                      <a:pt x="0" y="33399"/>
                    </a:lnTo>
                    <a:close/>
                  </a:path>
                </a:pathLst>
              </a:custGeom>
              <a:solidFill>
                <a:srgbClr val="E73E97"/>
              </a:solidFill>
            </p:spPr>
            <p:txBody>
              <a:bodyPr/>
              <a:lstStyle/>
              <a:p>
                <a:pPr defTabSz="609630"/>
                <a:endParaRPr lang="en-GB" sz="1200">
                  <a:solidFill>
                    <a:prstClr val="black"/>
                  </a:solidFill>
                  <a:latin typeface="Calibri"/>
                </a:endParaRPr>
              </a:p>
            </p:txBody>
          </p:sp>
          <p:sp>
            <p:nvSpPr>
              <p:cNvPr id="8" name="TextBox 8"/>
              <p:cNvSpPr txBox="1"/>
              <p:nvPr/>
            </p:nvSpPr>
            <p:spPr>
              <a:xfrm>
                <a:off x="0" y="-57150"/>
                <a:ext cx="249776" cy="9054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265973">
              <a:off x="9487095" y="7710679"/>
              <a:ext cx="1195000" cy="169085"/>
              <a:chOff x="0" y="0"/>
              <a:chExt cx="236049" cy="33399"/>
            </a:xfrm>
          </p:grpSpPr>
          <p:sp>
            <p:nvSpPr>
              <p:cNvPr id="10" name="Freeform 10"/>
              <p:cNvSpPr/>
              <p:nvPr/>
            </p:nvSpPr>
            <p:spPr>
              <a:xfrm>
                <a:off x="0" y="0"/>
                <a:ext cx="236049" cy="33399"/>
              </a:xfrm>
              <a:custGeom>
                <a:avLst/>
                <a:gdLst/>
                <a:ahLst/>
                <a:cxnLst/>
                <a:rect l="l" t="t" r="r" b="b"/>
                <a:pathLst>
                  <a:path w="236049" h="33399">
                    <a:moveTo>
                      <a:pt x="0" y="0"/>
                    </a:moveTo>
                    <a:lnTo>
                      <a:pt x="236049" y="0"/>
                    </a:lnTo>
                    <a:lnTo>
                      <a:pt x="236049" y="33399"/>
                    </a:lnTo>
                    <a:lnTo>
                      <a:pt x="0" y="33399"/>
                    </a:lnTo>
                    <a:close/>
                  </a:path>
                </a:pathLst>
              </a:custGeom>
              <a:solidFill>
                <a:srgbClr val="E73E97"/>
              </a:solidFill>
            </p:spPr>
            <p:txBody>
              <a:bodyPr/>
              <a:lstStyle/>
              <a:p>
                <a:pPr defTabSz="609630"/>
                <a:endParaRPr lang="en-GB" sz="1200">
                  <a:solidFill>
                    <a:prstClr val="black"/>
                  </a:solidFill>
                  <a:latin typeface="Calibri"/>
                </a:endParaRPr>
              </a:p>
            </p:txBody>
          </p:sp>
          <p:sp>
            <p:nvSpPr>
              <p:cNvPr id="11" name="TextBox 11"/>
              <p:cNvSpPr txBox="1"/>
              <p:nvPr/>
            </p:nvSpPr>
            <p:spPr>
              <a:xfrm>
                <a:off x="0" y="-57150"/>
                <a:ext cx="236049" cy="9054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rot="-94619">
              <a:off x="8850103" y="7341758"/>
              <a:ext cx="1264490" cy="169085"/>
              <a:chOff x="0" y="0"/>
              <a:chExt cx="249776" cy="33399"/>
            </a:xfrm>
          </p:grpSpPr>
          <p:sp>
            <p:nvSpPr>
              <p:cNvPr id="13" name="Freeform 13"/>
              <p:cNvSpPr/>
              <p:nvPr/>
            </p:nvSpPr>
            <p:spPr>
              <a:xfrm>
                <a:off x="0" y="0"/>
                <a:ext cx="249776" cy="33399"/>
              </a:xfrm>
              <a:custGeom>
                <a:avLst/>
                <a:gdLst/>
                <a:ahLst/>
                <a:cxnLst/>
                <a:rect l="l" t="t" r="r" b="b"/>
                <a:pathLst>
                  <a:path w="249776" h="33399">
                    <a:moveTo>
                      <a:pt x="0" y="0"/>
                    </a:moveTo>
                    <a:lnTo>
                      <a:pt x="249776" y="0"/>
                    </a:lnTo>
                    <a:lnTo>
                      <a:pt x="249776" y="33399"/>
                    </a:lnTo>
                    <a:lnTo>
                      <a:pt x="0" y="33399"/>
                    </a:lnTo>
                    <a:close/>
                  </a:path>
                </a:pathLst>
              </a:custGeom>
              <a:solidFill>
                <a:srgbClr val="E73E97"/>
              </a:solidFill>
            </p:spPr>
            <p:txBody>
              <a:bodyPr/>
              <a:lstStyle/>
              <a:p>
                <a:pPr defTabSz="609630"/>
                <a:endParaRPr lang="en-GB" sz="1200">
                  <a:solidFill>
                    <a:prstClr val="black"/>
                  </a:solidFill>
                  <a:latin typeface="Calibri"/>
                </a:endParaRPr>
              </a:p>
            </p:txBody>
          </p:sp>
          <p:sp>
            <p:nvSpPr>
              <p:cNvPr id="14" name="TextBox 14"/>
              <p:cNvSpPr txBox="1"/>
              <p:nvPr/>
            </p:nvSpPr>
            <p:spPr>
              <a:xfrm>
                <a:off x="0" y="-57150"/>
                <a:ext cx="249776" cy="9054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5" name="Group 15"/>
            <p:cNvGrpSpPr/>
            <p:nvPr/>
          </p:nvGrpSpPr>
          <p:grpSpPr>
            <a:xfrm rot="-210441">
              <a:off x="8878131" y="7270638"/>
              <a:ext cx="1264490" cy="169085"/>
              <a:chOff x="0" y="0"/>
              <a:chExt cx="249776" cy="33399"/>
            </a:xfrm>
          </p:grpSpPr>
          <p:sp>
            <p:nvSpPr>
              <p:cNvPr id="16" name="Freeform 16"/>
              <p:cNvSpPr/>
              <p:nvPr/>
            </p:nvSpPr>
            <p:spPr>
              <a:xfrm>
                <a:off x="0" y="0"/>
                <a:ext cx="249776" cy="33399"/>
              </a:xfrm>
              <a:custGeom>
                <a:avLst/>
                <a:gdLst/>
                <a:ahLst/>
                <a:cxnLst/>
                <a:rect l="l" t="t" r="r" b="b"/>
                <a:pathLst>
                  <a:path w="249776" h="33399">
                    <a:moveTo>
                      <a:pt x="0" y="0"/>
                    </a:moveTo>
                    <a:lnTo>
                      <a:pt x="249776" y="0"/>
                    </a:lnTo>
                    <a:lnTo>
                      <a:pt x="249776" y="33399"/>
                    </a:lnTo>
                    <a:lnTo>
                      <a:pt x="0" y="33399"/>
                    </a:lnTo>
                    <a:close/>
                  </a:path>
                </a:pathLst>
              </a:custGeom>
              <a:solidFill>
                <a:srgbClr val="E73E97"/>
              </a:solidFill>
            </p:spPr>
            <p:txBody>
              <a:bodyPr/>
              <a:lstStyle/>
              <a:p>
                <a:pPr defTabSz="609630"/>
                <a:endParaRPr lang="en-GB" sz="1200">
                  <a:solidFill>
                    <a:prstClr val="black"/>
                  </a:solidFill>
                  <a:latin typeface="Calibri"/>
                </a:endParaRPr>
              </a:p>
            </p:txBody>
          </p:sp>
          <p:sp>
            <p:nvSpPr>
              <p:cNvPr id="17" name="TextBox 17"/>
              <p:cNvSpPr txBox="1"/>
              <p:nvPr/>
            </p:nvSpPr>
            <p:spPr>
              <a:xfrm>
                <a:off x="0" y="-57150"/>
                <a:ext cx="249776" cy="9054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sp>
        <p:nvSpPr>
          <p:cNvPr id="18" name="Freeform 18"/>
          <p:cNvSpPr/>
          <p:nvPr/>
        </p:nvSpPr>
        <p:spPr>
          <a:xfrm>
            <a:off x="685800" y="685800"/>
            <a:ext cx="3165322" cy="4025847"/>
          </a:xfrm>
          <a:custGeom>
            <a:avLst/>
            <a:gdLst/>
            <a:ahLst/>
            <a:cxnLst/>
            <a:rect l="l" t="t" r="r" b="b"/>
            <a:pathLst>
              <a:path w="4747983" h="6038770">
                <a:moveTo>
                  <a:pt x="0" y="0"/>
                </a:moveTo>
                <a:lnTo>
                  <a:pt x="4747983" y="0"/>
                </a:lnTo>
                <a:lnTo>
                  <a:pt x="4747983" y="6038770"/>
                </a:lnTo>
                <a:lnTo>
                  <a:pt x="0" y="60387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GB" sz="1200">
              <a:solidFill>
                <a:prstClr val="black"/>
              </a:solidFill>
              <a:latin typeface="Calibri"/>
            </a:endParaRPr>
          </a:p>
        </p:txBody>
      </p:sp>
      <p:sp>
        <p:nvSpPr>
          <p:cNvPr id="19" name="TextBox 19"/>
          <p:cNvSpPr txBox="1"/>
          <p:nvPr/>
        </p:nvSpPr>
        <p:spPr>
          <a:xfrm>
            <a:off x="6232014" y="4165472"/>
            <a:ext cx="5496019" cy="1949252"/>
          </a:xfrm>
          <a:prstGeom prst="rect">
            <a:avLst/>
          </a:prstGeom>
        </p:spPr>
        <p:txBody>
          <a:bodyPr lIns="0" tIns="0" rIns="0" bIns="0" rtlCol="0" anchor="t">
            <a:spAutoFit/>
          </a:bodyPr>
          <a:lstStyle/>
          <a:p>
            <a:pPr defTabSz="609630">
              <a:lnSpc>
                <a:spcPts val="7588"/>
              </a:lnSpc>
            </a:pPr>
            <a:r>
              <a:rPr lang="en-US" sz="6898">
                <a:solidFill>
                  <a:srgbClr val="FFFFFF"/>
                </a:solidFill>
                <a:latin typeface="Poppins Bold"/>
              </a:rPr>
              <a:t>Final Destination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Freeform 2"/>
          <p:cNvSpPr/>
          <p:nvPr/>
        </p:nvSpPr>
        <p:spPr>
          <a:xfrm>
            <a:off x="685801" y="-5978348"/>
            <a:ext cx="18605047" cy="18605047"/>
          </a:xfrm>
          <a:custGeom>
            <a:avLst/>
            <a:gdLst/>
            <a:ahLst/>
            <a:cxnLst/>
            <a:rect l="l" t="t" r="r" b="b"/>
            <a:pathLst>
              <a:path w="27907571" h="27907571">
                <a:moveTo>
                  <a:pt x="0" y="0"/>
                </a:moveTo>
                <a:lnTo>
                  <a:pt x="27907571" y="0"/>
                </a:lnTo>
                <a:lnTo>
                  <a:pt x="27907571" y="27907571"/>
                </a:lnTo>
                <a:lnTo>
                  <a:pt x="0" y="279075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TextBox 3"/>
          <p:cNvSpPr txBox="1"/>
          <p:nvPr/>
        </p:nvSpPr>
        <p:spPr>
          <a:xfrm>
            <a:off x="2207789" y="2702525"/>
            <a:ext cx="8291049" cy="1397819"/>
          </a:xfrm>
          <a:prstGeom prst="rect">
            <a:avLst/>
          </a:prstGeom>
        </p:spPr>
        <p:txBody>
          <a:bodyPr lIns="0" tIns="0" rIns="0" bIns="0" rtlCol="0" anchor="t">
            <a:spAutoFit/>
          </a:bodyPr>
          <a:lstStyle/>
          <a:p>
            <a:pPr defTabSz="609630">
              <a:lnSpc>
                <a:spcPts val="10904"/>
              </a:lnSpc>
            </a:pPr>
            <a:r>
              <a:rPr lang="en-US" sz="10904">
                <a:solidFill>
                  <a:srgbClr val="FFFFFF"/>
                </a:solidFill>
                <a:latin typeface="Poppins Bold"/>
              </a:rPr>
              <a:t>Thank you</a:t>
            </a:r>
          </a:p>
        </p:txBody>
      </p:sp>
      <p:sp>
        <p:nvSpPr>
          <p:cNvPr id="4" name="Freeform 4"/>
          <p:cNvSpPr/>
          <p:nvPr/>
        </p:nvSpPr>
        <p:spPr>
          <a:xfrm>
            <a:off x="8837628" y="685800"/>
            <a:ext cx="2668573" cy="1075213"/>
          </a:xfrm>
          <a:custGeom>
            <a:avLst/>
            <a:gdLst/>
            <a:ahLst/>
            <a:cxnLst/>
            <a:rect l="l" t="t" r="r" b="b"/>
            <a:pathLst>
              <a:path w="4002859" h="1612819">
                <a:moveTo>
                  <a:pt x="0" y="0"/>
                </a:moveTo>
                <a:lnTo>
                  <a:pt x="4002859" y="0"/>
                </a:lnTo>
                <a:lnTo>
                  <a:pt x="4002859" y="1612819"/>
                </a:lnTo>
                <a:lnTo>
                  <a:pt x="0" y="1612819"/>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Freeform 2"/>
          <p:cNvSpPr/>
          <p:nvPr/>
        </p:nvSpPr>
        <p:spPr>
          <a:xfrm>
            <a:off x="360551" y="-5873523"/>
            <a:ext cx="18605047" cy="18605047"/>
          </a:xfrm>
          <a:custGeom>
            <a:avLst/>
            <a:gdLst/>
            <a:ahLst/>
            <a:cxnLst/>
            <a:rect l="l" t="t" r="r" b="b"/>
            <a:pathLst>
              <a:path w="27907571" h="27907571">
                <a:moveTo>
                  <a:pt x="0" y="0"/>
                </a:moveTo>
                <a:lnTo>
                  <a:pt x="27907570" y="0"/>
                </a:lnTo>
                <a:lnTo>
                  <a:pt x="27907570" y="27907570"/>
                </a:lnTo>
                <a:lnTo>
                  <a:pt x="0" y="279075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TextBox 3"/>
          <p:cNvSpPr txBox="1"/>
          <p:nvPr/>
        </p:nvSpPr>
        <p:spPr>
          <a:xfrm>
            <a:off x="1371600" y="603250"/>
            <a:ext cx="10820400" cy="1025217"/>
          </a:xfrm>
          <a:prstGeom prst="rect">
            <a:avLst/>
          </a:prstGeom>
        </p:spPr>
        <p:txBody>
          <a:bodyPr lIns="0" tIns="0" rIns="0" bIns="0" rtlCol="0" anchor="t">
            <a:spAutoFit/>
          </a:bodyPr>
          <a:lstStyle/>
          <a:p>
            <a:pPr defTabSz="609630">
              <a:lnSpc>
                <a:spcPts val="4098"/>
              </a:lnSpc>
            </a:pPr>
            <a:r>
              <a:rPr lang="en-US" sz="2927">
                <a:solidFill>
                  <a:srgbClr val="FFFFFF"/>
                </a:solidFill>
                <a:latin typeface="Poppins"/>
              </a:rPr>
              <a:t>If you would like to tell your story, </a:t>
            </a:r>
          </a:p>
          <a:p>
            <a:pPr defTabSz="609630">
              <a:lnSpc>
                <a:spcPts val="4098"/>
              </a:lnSpc>
            </a:pPr>
            <a:r>
              <a:rPr lang="en-US" sz="2927">
                <a:solidFill>
                  <a:srgbClr val="FFFFFF"/>
                </a:solidFill>
                <a:latin typeface="Poppins"/>
              </a:rPr>
              <a:t>get in touch with us today.</a:t>
            </a:r>
          </a:p>
        </p:txBody>
      </p:sp>
      <p:sp>
        <p:nvSpPr>
          <p:cNvPr id="4" name="Freeform 4"/>
          <p:cNvSpPr/>
          <p:nvPr/>
        </p:nvSpPr>
        <p:spPr>
          <a:xfrm>
            <a:off x="8837628" y="685800"/>
            <a:ext cx="2668573" cy="1075213"/>
          </a:xfrm>
          <a:custGeom>
            <a:avLst/>
            <a:gdLst/>
            <a:ahLst/>
            <a:cxnLst/>
            <a:rect l="l" t="t" r="r" b="b"/>
            <a:pathLst>
              <a:path w="4002859" h="1612819">
                <a:moveTo>
                  <a:pt x="0" y="0"/>
                </a:moveTo>
                <a:lnTo>
                  <a:pt x="4002859" y="0"/>
                </a:lnTo>
                <a:lnTo>
                  <a:pt x="4002859" y="1612819"/>
                </a:lnTo>
                <a:lnTo>
                  <a:pt x="0" y="1612819"/>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grpSp>
        <p:nvGrpSpPr>
          <p:cNvPr id="5" name="Group 5"/>
          <p:cNvGrpSpPr/>
          <p:nvPr/>
        </p:nvGrpSpPr>
        <p:grpSpPr>
          <a:xfrm>
            <a:off x="1371601" y="2029862"/>
            <a:ext cx="6318459" cy="481858"/>
            <a:chOff x="0" y="-57149"/>
            <a:chExt cx="12636919" cy="963716"/>
          </a:xfrm>
        </p:grpSpPr>
        <p:sp>
          <p:nvSpPr>
            <p:cNvPr id="6" name="Freeform 6"/>
            <p:cNvSpPr/>
            <p:nvPr/>
          </p:nvSpPr>
          <p:spPr>
            <a:xfrm>
              <a:off x="0" y="71915"/>
              <a:ext cx="1432880" cy="834652"/>
            </a:xfrm>
            <a:custGeom>
              <a:avLst/>
              <a:gdLst/>
              <a:ahLst/>
              <a:cxnLst/>
              <a:rect l="l" t="t" r="r" b="b"/>
              <a:pathLst>
                <a:path w="1432880" h="834652">
                  <a:moveTo>
                    <a:pt x="0" y="0"/>
                  </a:moveTo>
                  <a:lnTo>
                    <a:pt x="1432880" y="0"/>
                  </a:lnTo>
                  <a:lnTo>
                    <a:pt x="1432880" y="834652"/>
                  </a:lnTo>
                  <a:lnTo>
                    <a:pt x="0" y="8346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GB" sz="1200">
                <a:solidFill>
                  <a:prstClr val="black"/>
                </a:solidFill>
                <a:latin typeface="Calibri"/>
              </a:endParaRPr>
            </a:p>
          </p:txBody>
        </p:sp>
        <p:sp>
          <p:nvSpPr>
            <p:cNvPr id="7" name="TextBox 7"/>
            <p:cNvSpPr txBox="1"/>
            <p:nvPr/>
          </p:nvSpPr>
          <p:spPr>
            <a:xfrm>
              <a:off x="1550076" y="-57149"/>
              <a:ext cx="11086843" cy="951800"/>
            </a:xfrm>
            <a:prstGeom prst="rect">
              <a:avLst/>
            </a:prstGeom>
          </p:spPr>
          <p:txBody>
            <a:bodyPr lIns="0" tIns="0" rIns="0" bIns="0" rtlCol="0" anchor="t">
              <a:spAutoFit/>
            </a:bodyPr>
            <a:lstStyle/>
            <a:p>
              <a:pPr defTabSz="609630">
                <a:lnSpc>
                  <a:spcPts val="1931"/>
                </a:lnSpc>
              </a:pPr>
              <a:r>
                <a:rPr lang="en-US" sz="1379">
                  <a:solidFill>
                    <a:srgbClr val="FFFFFF"/>
                  </a:solidFill>
                  <a:latin typeface="Poppins Bold"/>
                </a:rPr>
                <a:t>Healthwatch Lancashire</a:t>
              </a:r>
            </a:p>
            <a:p>
              <a:pPr defTabSz="609630">
                <a:lnSpc>
                  <a:spcPts val="1931"/>
                </a:lnSpc>
              </a:pPr>
              <a:r>
                <a:rPr lang="en-US" sz="1379">
                  <a:solidFill>
                    <a:srgbClr val="FFFFFF"/>
                  </a:solidFill>
                  <a:latin typeface="Poppins"/>
                </a:rPr>
                <a:t>www.healthwatchlancashire.co.uk</a:t>
              </a:r>
            </a:p>
          </p:txBody>
        </p:sp>
      </p:grpSp>
      <p:grpSp>
        <p:nvGrpSpPr>
          <p:cNvPr id="8" name="Group 8"/>
          <p:cNvGrpSpPr/>
          <p:nvPr/>
        </p:nvGrpSpPr>
        <p:grpSpPr>
          <a:xfrm>
            <a:off x="1371601" y="3168946"/>
            <a:ext cx="6318459" cy="481858"/>
            <a:chOff x="0" y="-57149"/>
            <a:chExt cx="12636919" cy="963716"/>
          </a:xfrm>
        </p:grpSpPr>
        <p:sp>
          <p:nvSpPr>
            <p:cNvPr id="9" name="Freeform 9"/>
            <p:cNvSpPr/>
            <p:nvPr/>
          </p:nvSpPr>
          <p:spPr>
            <a:xfrm>
              <a:off x="0" y="71915"/>
              <a:ext cx="1432880" cy="834652"/>
            </a:xfrm>
            <a:custGeom>
              <a:avLst/>
              <a:gdLst/>
              <a:ahLst/>
              <a:cxnLst/>
              <a:rect l="l" t="t" r="r" b="b"/>
              <a:pathLst>
                <a:path w="1432880" h="834652">
                  <a:moveTo>
                    <a:pt x="0" y="0"/>
                  </a:moveTo>
                  <a:lnTo>
                    <a:pt x="1432880" y="0"/>
                  </a:lnTo>
                  <a:lnTo>
                    <a:pt x="1432880" y="834652"/>
                  </a:lnTo>
                  <a:lnTo>
                    <a:pt x="0" y="8346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GB" sz="1200">
                <a:solidFill>
                  <a:prstClr val="black"/>
                </a:solidFill>
                <a:latin typeface="Calibri"/>
              </a:endParaRPr>
            </a:p>
          </p:txBody>
        </p:sp>
        <p:sp>
          <p:nvSpPr>
            <p:cNvPr id="10" name="TextBox 10"/>
            <p:cNvSpPr txBox="1"/>
            <p:nvPr/>
          </p:nvSpPr>
          <p:spPr>
            <a:xfrm>
              <a:off x="1550076" y="-57149"/>
              <a:ext cx="11086843" cy="951800"/>
            </a:xfrm>
            <a:prstGeom prst="rect">
              <a:avLst/>
            </a:prstGeom>
          </p:spPr>
          <p:txBody>
            <a:bodyPr lIns="0" tIns="0" rIns="0" bIns="0" rtlCol="0" anchor="t">
              <a:spAutoFit/>
            </a:bodyPr>
            <a:lstStyle/>
            <a:p>
              <a:pPr defTabSz="609630">
                <a:lnSpc>
                  <a:spcPts val="1931"/>
                </a:lnSpc>
              </a:pPr>
              <a:r>
                <a:rPr lang="en-US" sz="1379">
                  <a:solidFill>
                    <a:srgbClr val="FFFFFF"/>
                  </a:solidFill>
                  <a:latin typeface="Poppins Bold"/>
                </a:rPr>
                <a:t>Healthwatch Blackpool</a:t>
              </a:r>
            </a:p>
            <a:p>
              <a:pPr defTabSz="609630">
                <a:lnSpc>
                  <a:spcPts val="1931"/>
                </a:lnSpc>
              </a:pPr>
              <a:r>
                <a:rPr lang="en-US" sz="1379">
                  <a:solidFill>
                    <a:srgbClr val="FFFFFF"/>
                  </a:solidFill>
                  <a:latin typeface="Poppins"/>
                </a:rPr>
                <a:t>www.healthwatchblackpool.co.uk</a:t>
              </a:r>
            </a:p>
          </p:txBody>
        </p:sp>
      </p:grpSp>
      <p:grpSp>
        <p:nvGrpSpPr>
          <p:cNvPr id="11" name="Group 11"/>
          <p:cNvGrpSpPr/>
          <p:nvPr/>
        </p:nvGrpSpPr>
        <p:grpSpPr>
          <a:xfrm>
            <a:off x="1371601" y="4309293"/>
            <a:ext cx="6318459" cy="481858"/>
            <a:chOff x="0" y="-57149"/>
            <a:chExt cx="12636919" cy="963716"/>
          </a:xfrm>
        </p:grpSpPr>
        <p:sp>
          <p:nvSpPr>
            <p:cNvPr id="12" name="Freeform 12"/>
            <p:cNvSpPr/>
            <p:nvPr/>
          </p:nvSpPr>
          <p:spPr>
            <a:xfrm>
              <a:off x="0" y="71915"/>
              <a:ext cx="1432880" cy="834652"/>
            </a:xfrm>
            <a:custGeom>
              <a:avLst/>
              <a:gdLst/>
              <a:ahLst/>
              <a:cxnLst/>
              <a:rect l="l" t="t" r="r" b="b"/>
              <a:pathLst>
                <a:path w="1432880" h="834652">
                  <a:moveTo>
                    <a:pt x="0" y="0"/>
                  </a:moveTo>
                  <a:lnTo>
                    <a:pt x="1432880" y="0"/>
                  </a:lnTo>
                  <a:lnTo>
                    <a:pt x="1432880" y="834652"/>
                  </a:lnTo>
                  <a:lnTo>
                    <a:pt x="0" y="8346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GB" sz="1200">
                <a:solidFill>
                  <a:prstClr val="black"/>
                </a:solidFill>
                <a:latin typeface="Calibri"/>
              </a:endParaRPr>
            </a:p>
          </p:txBody>
        </p:sp>
        <p:sp>
          <p:nvSpPr>
            <p:cNvPr id="13" name="TextBox 13"/>
            <p:cNvSpPr txBox="1"/>
            <p:nvPr/>
          </p:nvSpPr>
          <p:spPr>
            <a:xfrm>
              <a:off x="1550076" y="-57149"/>
              <a:ext cx="11086843" cy="951800"/>
            </a:xfrm>
            <a:prstGeom prst="rect">
              <a:avLst/>
            </a:prstGeom>
          </p:spPr>
          <p:txBody>
            <a:bodyPr lIns="0" tIns="0" rIns="0" bIns="0" rtlCol="0" anchor="t">
              <a:spAutoFit/>
            </a:bodyPr>
            <a:lstStyle/>
            <a:p>
              <a:pPr defTabSz="609630">
                <a:lnSpc>
                  <a:spcPts val="1931"/>
                </a:lnSpc>
              </a:pPr>
              <a:r>
                <a:rPr lang="en-US" sz="1379">
                  <a:solidFill>
                    <a:srgbClr val="FFFFFF"/>
                  </a:solidFill>
                  <a:latin typeface="Poppins Bold"/>
                </a:rPr>
                <a:t>Healthwatch Blackburn with Darwen</a:t>
              </a:r>
            </a:p>
            <a:p>
              <a:pPr defTabSz="609630">
                <a:lnSpc>
                  <a:spcPts val="1931"/>
                </a:lnSpc>
              </a:pPr>
              <a:r>
                <a:rPr lang="en-US" sz="1379">
                  <a:solidFill>
                    <a:srgbClr val="FFFFFF"/>
                  </a:solidFill>
                  <a:latin typeface="Poppins"/>
                </a:rPr>
                <a:t>www.healthwatchBlackburnwithDarwen.co.uk</a:t>
              </a:r>
            </a:p>
          </p:txBody>
        </p:sp>
      </p:grpSp>
      <p:grpSp>
        <p:nvGrpSpPr>
          <p:cNvPr id="14" name="Group 14"/>
          <p:cNvGrpSpPr/>
          <p:nvPr/>
        </p:nvGrpSpPr>
        <p:grpSpPr>
          <a:xfrm>
            <a:off x="1371601" y="5449640"/>
            <a:ext cx="6318459" cy="481858"/>
            <a:chOff x="0" y="-57149"/>
            <a:chExt cx="12636919" cy="963716"/>
          </a:xfrm>
        </p:grpSpPr>
        <p:sp>
          <p:nvSpPr>
            <p:cNvPr id="15" name="Freeform 15"/>
            <p:cNvSpPr/>
            <p:nvPr/>
          </p:nvSpPr>
          <p:spPr>
            <a:xfrm>
              <a:off x="0" y="71915"/>
              <a:ext cx="1432880" cy="834652"/>
            </a:xfrm>
            <a:custGeom>
              <a:avLst/>
              <a:gdLst/>
              <a:ahLst/>
              <a:cxnLst/>
              <a:rect l="l" t="t" r="r" b="b"/>
              <a:pathLst>
                <a:path w="1432880" h="834652">
                  <a:moveTo>
                    <a:pt x="0" y="0"/>
                  </a:moveTo>
                  <a:lnTo>
                    <a:pt x="1432880" y="0"/>
                  </a:lnTo>
                  <a:lnTo>
                    <a:pt x="1432880" y="834652"/>
                  </a:lnTo>
                  <a:lnTo>
                    <a:pt x="0" y="8346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GB" sz="1200">
                <a:solidFill>
                  <a:prstClr val="black"/>
                </a:solidFill>
                <a:latin typeface="Calibri"/>
              </a:endParaRPr>
            </a:p>
          </p:txBody>
        </p:sp>
        <p:sp>
          <p:nvSpPr>
            <p:cNvPr id="16" name="TextBox 16"/>
            <p:cNvSpPr txBox="1"/>
            <p:nvPr/>
          </p:nvSpPr>
          <p:spPr>
            <a:xfrm>
              <a:off x="1550076" y="-57149"/>
              <a:ext cx="11086843" cy="951800"/>
            </a:xfrm>
            <a:prstGeom prst="rect">
              <a:avLst/>
            </a:prstGeom>
          </p:spPr>
          <p:txBody>
            <a:bodyPr lIns="0" tIns="0" rIns="0" bIns="0" rtlCol="0" anchor="t">
              <a:spAutoFit/>
            </a:bodyPr>
            <a:lstStyle/>
            <a:p>
              <a:pPr defTabSz="609630">
                <a:lnSpc>
                  <a:spcPts val="1931"/>
                </a:lnSpc>
              </a:pPr>
              <a:r>
                <a:rPr lang="en-US" sz="1379">
                  <a:solidFill>
                    <a:srgbClr val="FFFFFF"/>
                  </a:solidFill>
                  <a:latin typeface="Poppins Bold"/>
                </a:rPr>
                <a:t>Healthwatch Westmorland and Furness </a:t>
              </a:r>
            </a:p>
            <a:p>
              <a:pPr defTabSz="609630">
                <a:lnSpc>
                  <a:spcPts val="1931"/>
                </a:lnSpc>
              </a:pPr>
              <a:r>
                <a:rPr lang="en-US" sz="1379">
                  <a:solidFill>
                    <a:srgbClr val="FFFFFF"/>
                  </a:solidFill>
                  <a:latin typeface="Poppins"/>
                </a:rPr>
                <a:t>www.healthwatchwestfurn.co.uk</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re alarm safety sign - 200x150mm - floorsaver">
            <a:extLst>
              <a:ext uri="{FF2B5EF4-FFF2-40B4-BE49-F238E27FC236}">
                <a16:creationId xmlns:a16="http://schemas.microsoft.com/office/drawing/2014/main" id="{FAECAFBD-CF0F-560E-635F-296CA3E1A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281" y="1783742"/>
            <a:ext cx="1579683" cy="15796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re Exit Arrow Down Polycarbonate Signs">
            <a:extLst>
              <a:ext uri="{FF2B5EF4-FFF2-40B4-BE49-F238E27FC236}">
                <a16:creationId xmlns:a16="http://schemas.microsoft.com/office/drawing/2014/main" id="{10648C4B-D60F-B6BE-AEE2-9BA82DEE3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526" y="1296494"/>
            <a:ext cx="2676474" cy="267647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28EFF9D-4BBD-F7EA-ABA0-C19EFFC0AD23}"/>
              </a:ext>
            </a:extLst>
          </p:cNvPr>
          <p:cNvSpPr>
            <a:spLocks noGrp="1"/>
          </p:cNvSpPr>
          <p:nvPr>
            <p:ph type="sldNum" sz="quarter" idx="12"/>
          </p:nvPr>
        </p:nvSpPr>
        <p:spPr/>
        <p:txBody>
          <a:bodyPr/>
          <a:lstStyle/>
          <a:p>
            <a:fld id="{0E46C6AB-08EF-4955-A1A2-85FDD7E5F3EF}" type="slidenum">
              <a:rPr lang="en-GB" smtClean="0"/>
              <a:t>2</a:t>
            </a:fld>
            <a:endParaRPr lang="en-GB"/>
          </a:p>
        </p:txBody>
      </p:sp>
      <p:sp>
        <p:nvSpPr>
          <p:cNvPr id="12" name="Title 1">
            <a:extLst>
              <a:ext uri="{FF2B5EF4-FFF2-40B4-BE49-F238E27FC236}">
                <a16:creationId xmlns:a16="http://schemas.microsoft.com/office/drawing/2014/main" id="{5EA5DD4B-60DE-255C-B76D-4B91E4107D02}"/>
              </a:ext>
            </a:extLst>
          </p:cNvPr>
          <p:cNvSpPr txBox="1">
            <a:spLocks/>
          </p:cNvSpPr>
          <p:nvPr/>
        </p:nvSpPr>
        <p:spPr>
          <a:xfrm>
            <a:off x="0" y="0"/>
            <a:ext cx="10592174" cy="10006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br>
              <a:rPr lang="en-GB" sz="2200" b="1">
                <a:solidFill>
                  <a:schemeClr val="tx2"/>
                </a:solidFill>
              </a:rPr>
            </a:br>
            <a:r>
              <a:rPr lang="en-GB" sz="3600" b="1">
                <a:solidFill>
                  <a:schemeClr val="tx2"/>
                </a:solidFill>
                <a:latin typeface="Aptos" panose="020B0004020202020204" pitchFamily="34" charset="0"/>
              </a:rPr>
              <a:t>Housekeeping</a:t>
            </a:r>
            <a:endParaRPr lang="en-GB" sz="2200" b="1">
              <a:solidFill>
                <a:schemeClr val="tx2"/>
              </a:solidFill>
              <a:latin typeface="Aptos" panose="020B0004020202020204" pitchFamily="34" charset="0"/>
            </a:endParaRPr>
          </a:p>
        </p:txBody>
      </p:sp>
      <p:pic>
        <p:nvPicPr>
          <p:cNvPr id="2" name="Picture 4" descr="Have your say on the draft priorities for Lancashire and South Cumbria  Integrated Care Partnership - Healthwatch Blackpool">
            <a:extLst>
              <a:ext uri="{FF2B5EF4-FFF2-40B4-BE49-F238E27FC236}">
                <a16:creationId xmlns:a16="http://schemas.microsoft.com/office/drawing/2014/main" id="{ECCF4A32-5DF1-46EF-1961-02911E4C2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8919" y="-3019"/>
            <a:ext cx="3473081" cy="11420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5BBDFA34-AF14-354B-73A3-C617C9A26C33}"/>
              </a:ext>
            </a:extLst>
          </p:cNvPr>
          <p:cNvGraphicFramePr/>
          <p:nvPr>
            <p:extLst>
              <p:ext uri="{D42A27DB-BD31-4B8C-83A1-F6EECF244321}">
                <p14:modId xmlns:p14="http://schemas.microsoft.com/office/powerpoint/2010/main" val="3788647509"/>
              </p:ext>
            </p:extLst>
          </p:nvPr>
        </p:nvGraphicFramePr>
        <p:xfrm>
          <a:off x="683172" y="3259576"/>
          <a:ext cx="11116441" cy="31099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30" name="Picture 6" descr="Toilet Icon On White Background Stock Illustration - Download Image Now -  Toilet, Icon Symbol, Bathroom - iStock">
            <a:extLst>
              <a:ext uri="{FF2B5EF4-FFF2-40B4-BE49-F238E27FC236}">
                <a16:creationId xmlns:a16="http://schemas.microsoft.com/office/drawing/2014/main" id="{3EED9949-B58B-36E5-AC56-5868653E3D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1686647"/>
            <a:ext cx="1742353" cy="17423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cial Media Icon PNG vector in SVG, PDF, AI, CDR format">
            <a:extLst>
              <a:ext uri="{FF2B5EF4-FFF2-40B4-BE49-F238E27FC236}">
                <a16:creationId xmlns:a16="http://schemas.microsoft.com/office/drawing/2014/main" id="{EB8BEEEF-3723-2A7E-2C00-0B1B9DD3D0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8263" y="1618910"/>
            <a:ext cx="2321350" cy="174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989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E8DA03-B658-3519-47C3-CD75C2A9B628}"/>
              </a:ext>
            </a:extLst>
          </p:cNvPr>
          <p:cNvSpPr>
            <a:spLocks noGrp="1"/>
          </p:cNvSpPr>
          <p:nvPr>
            <p:ph type="ctrTitle"/>
          </p:nvPr>
        </p:nvSpPr>
        <p:spPr>
          <a:xfrm>
            <a:off x="6970" y="4515168"/>
            <a:ext cx="10592174" cy="1000655"/>
          </a:xfrm>
        </p:spPr>
        <p:txBody>
          <a:bodyPr anchor="t">
            <a:normAutofit fontScale="90000"/>
          </a:bodyPr>
          <a:lstStyle/>
          <a:p>
            <a:pPr algn="l">
              <a:spcBef>
                <a:spcPts val="1200"/>
              </a:spcBef>
              <a:spcAft>
                <a:spcPts val="1200"/>
              </a:spcAft>
            </a:pPr>
            <a:br>
              <a:rPr lang="en-GB" sz="2200" b="1">
                <a:solidFill>
                  <a:schemeClr val="tx2"/>
                </a:solidFill>
              </a:rPr>
            </a:br>
            <a:r>
              <a:rPr lang="en-GB" sz="3600" b="1">
                <a:solidFill>
                  <a:schemeClr val="tx2"/>
                </a:solidFill>
                <a:latin typeface="Aptos" panose="020B0004020202020204" pitchFamily="34" charset="0"/>
              </a:rPr>
              <a:t>Transformation in Action</a:t>
            </a:r>
            <a:br>
              <a:rPr lang="en-GB" sz="3600" b="1">
                <a:solidFill>
                  <a:schemeClr val="tx2"/>
                </a:solidFill>
                <a:latin typeface="Aptos" panose="020B0004020202020204" pitchFamily="34" charset="0"/>
              </a:rPr>
            </a:br>
            <a:r>
              <a:rPr lang="en-GB" sz="3600">
                <a:solidFill>
                  <a:schemeClr val="tx2"/>
                </a:solidFill>
                <a:latin typeface="Aptos" panose="020B0004020202020204" pitchFamily="34" charset="0"/>
              </a:rPr>
              <a:t>Dr Andy Knox</a:t>
            </a:r>
            <a:endParaRPr lang="en-GB" sz="2200">
              <a:solidFill>
                <a:schemeClr val="tx2"/>
              </a:solidFill>
              <a:latin typeface="Aptos" panose="020B0004020202020204" pitchFamily="34" charset="0"/>
            </a:endParaRPr>
          </a:p>
        </p:txBody>
      </p:sp>
      <p:pic>
        <p:nvPicPr>
          <p:cNvPr id="6" name="Picture 5">
            <a:extLst>
              <a:ext uri="{FF2B5EF4-FFF2-40B4-BE49-F238E27FC236}">
                <a16:creationId xmlns:a16="http://schemas.microsoft.com/office/drawing/2014/main" id="{E645E9F2-F60A-5892-400C-64D50E8CB2F8}"/>
              </a:ext>
            </a:extLst>
          </p:cNvPr>
          <p:cNvPicPr>
            <a:picLocks noChangeAspect="1"/>
          </p:cNvPicPr>
          <p:nvPr/>
        </p:nvPicPr>
        <p:blipFill rotWithShape="1">
          <a:blip r:embed="rId2"/>
          <a:srcRect t="13540" b="20506"/>
          <a:stretch/>
        </p:blipFill>
        <p:spPr>
          <a:xfrm>
            <a:off x="-3050" y="20218"/>
            <a:ext cx="12192001" cy="4201449"/>
          </a:xfrm>
          <a:prstGeom prst="rect">
            <a:avLst/>
          </a:prstGeom>
        </p:spPr>
      </p:pic>
      <p:pic>
        <p:nvPicPr>
          <p:cNvPr id="7" name="Picture 4" descr="Have your say on the draft priorities for Lancashire and South Cumbria  Integrated Care Partnership - Healthwatch Blackpool">
            <a:extLst>
              <a:ext uri="{FF2B5EF4-FFF2-40B4-BE49-F238E27FC236}">
                <a16:creationId xmlns:a16="http://schemas.microsoft.com/office/drawing/2014/main" id="{DC099457-6D9E-0469-6819-67ABE2F29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870" y="5715951"/>
            <a:ext cx="3473081" cy="114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508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9A6E94-91FB-DE1E-155F-DA7FB2E6693F}"/>
              </a:ext>
            </a:extLst>
          </p:cNvPr>
          <p:cNvSpPr txBox="1"/>
          <p:nvPr/>
        </p:nvSpPr>
        <p:spPr>
          <a:xfrm>
            <a:off x="1595716" y="69403"/>
            <a:ext cx="8498541" cy="2154436"/>
          </a:xfrm>
          <a:prstGeom prst="rect">
            <a:avLst/>
          </a:prstGeom>
          <a:noFill/>
        </p:spPr>
        <p:txBody>
          <a:bodyPr wrap="square" lIns="91440" tIns="45720" rIns="91440" bIns="45720" rtlCol="0" anchor="t">
            <a:spAutoFit/>
          </a:bodyPr>
          <a:lstStyle/>
          <a:p>
            <a:pPr algn="ctr"/>
            <a:r>
              <a:rPr lang="en-GB" sz="4000" b="1">
                <a:solidFill>
                  <a:srgbClr val="595959"/>
                </a:solidFill>
              </a:rPr>
              <a:t>Population Health – Tackling Health Inequity </a:t>
            </a:r>
          </a:p>
          <a:p>
            <a:pPr algn="ctr"/>
            <a:r>
              <a:rPr lang="en-GB" sz="5400" b="1">
                <a:solidFill>
                  <a:schemeClr val="accent3"/>
                </a:solidFill>
              </a:rPr>
              <a:t>3</a:t>
            </a:r>
            <a:r>
              <a:rPr lang="en-GB" sz="5400" b="1">
                <a:solidFill>
                  <a:schemeClr val="tx1">
                    <a:lumMod val="65000"/>
                    <a:lumOff val="35000"/>
                  </a:schemeClr>
                </a:solidFill>
              </a:rPr>
              <a:t>-</a:t>
            </a:r>
            <a:r>
              <a:rPr lang="en-GB" sz="5400" b="1">
                <a:solidFill>
                  <a:schemeClr val="accent3"/>
                </a:solidFill>
              </a:rPr>
              <a:t>4</a:t>
            </a:r>
            <a:r>
              <a:rPr lang="en-GB" sz="5400" b="1">
                <a:solidFill>
                  <a:schemeClr val="tx1">
                    <a:lumMod val="65000"/>
                    <a:lumOff val="35000"/>
                  </a:schemeClr>
                </a:solidFill>
              </a:rPr>
              <a:t>-</a:t>
            </a:r>
            <a:r>
              <a:rPr lang="en-GB" sz="5400" b="1">
                <a:solidFill>
                  <a:schemeClr val="accent3"/>
                </a:solidFill>
              </a:rPr>
              <a:t>5</a:t>
            </a:r>
            <a:r>
              <a:rPr lang="en-GB" sz="5400" b="1">
                <a:solidFill>
                  <a:schemeClr val="tx1">
                    <a:lumMod val="65000"/>
                    <a:lumOff val="35000"/>
                  </a:schemeClr>
                </a:solidFill>
              </a:rPr>
              <a:t>-</a:t>
            </a:r>
            <a:r>
              <a:rPr lang="en-GB" sz="5400" b="1">
                <a:solidFill>
                  <a:schemeClr val="accent3"/>
                </a:solidFill>
              </a:rPr>
              <a:t>6</a:t>
            </a:r>
            <a:r>
              <a:rPr lang="en-GB" sz="5400" b="1">
                <a:solidFill>
                  <a:schemeClr val="bg2">
                    <a:lumMod val="25000"/>
                  </a:schemeClr>
                </a:solidFill>
              </a:rPr>
              <a:t>-</a:t>
            </a:r>
            <a:r>
              <a:rPr lang="en-GB" sz="5400" b="1">
                <a:solidFill>
                  <a:schemeClr val="accent3"/>
                </a:solidFill>
              </a:rPr>
              <a:t>7</a:t>
            </a:r>
          </a:p>
        </p:txBody>
      </p:sp>
      <p:pic>
        <p:nvPicPr>
          <p:cNvPr id="2" name="Picture 1" descr="A group of people posing for a photo">
            <a:extLst>
              <a:ext uri="{FF2B5EF4-FFF2-40B4-BE49-F238E27FC236}">
                <a16:creationId xmlns:a16="http://schemas.microsoft.com/office/drawing/2014/main" id="{16096BC9-1C38-1F8F-4996-2F09DFD4A6B3}"/>
              </a:ext>
            </a:extLst>
          </p:cNvPr>
          <p:cNvPicPr>
            <a:picLocks noChangeAspect="1"/>
          </p:cNvPicPr>
          <p:nvPr/>
        </p:nvPicPr>
        <p:blipFill>
          <a:blip r:embed="rId3"/>
          <a:stretch>
            <a:fillRect/>
          </a:stretch>
        </p:blipFill>
        <p:spPr>
          <a:xfrm>
            <a:off x="1595716" y="2091701"/>
            <a:ext cx="8498541" cy="3619678"/>
          </a:xfrm>
          <a:prstGeom prst="rect">
            <a:avLst/>
          </a:prstGeom>
        </p:spPr>
      </p:pic>
      <p:sp>
        <p:nvSpPr>
          <p:cNvPr id="4" name="TextBox 3">
            <a:extLst>
              <a:ext uri="{FF2B5EF4-FFF2-40B4-BE49-F238E27FC236}">
                <a16:creationId xmlns:a16="http://schemas.microsoft.com/office/drawing/2014/main" id="{84449108-0A5D-1BF0-9152-5B2931C8AE8D}"/>
              </a:ext>
            </a:extLst>
          </p:cNvPr>
          <p:cNvSpPr txBox="1"/>
          <p:nvPr/>
        </p:nvSpPr>
        <p:spPr>
          <a:xfrm>
            <a:off x="1595717" y="5982016"/>
            <a:ext cx="6164450" cy="646331"/>
          </a:xfrm>
          <a:prstGeom prst="rect">
            <a:avLst/>
          </a:prstGeom>
          <a:noFill/>
        </p:spPr>
        <p:txBody>
          <a:bodyPr wrap="square">
            <a:spAutoFit/>
          </a:bodyPr>
          <a:lstStyle/>
          <a:p>
            <a:r>
              <a:rPr lang="en-GB" sz="1800" b="1">
                <a:solidFill>
                  <a:srgbClr val="595959"/>
                </a:solidFill>
              </a:rPr>
              <a:t>Dr Andy Knox </a:t>
            </a:r>
          </a:p>
          <a:p>
            <a:r>
              <a:rPr lang="en-GB" sz="1800" b="1">
                <a:solidFill>
                  <a:srgbClr val="595959"/>
                </a:solidFill>
              </a:rPr>
              <a:t>Associate Medical Director, Population Health</a:t>
            </a:r>
          </a:p>
        </p:txBody>
      </p:sp>
    </p:spTree>
    <p:extLst>
      <p:ext uri="{BB962C8B-B14F-4D97-AF65-F5344CB8AC3E}">
        <p14:creationId xmlns:p14="http://schemas.microsoft.com/office/powerpoint/2010/main" val="155352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CFB124C-4B0C-4A81-8633-17257B151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006" y="569844"/>
            <a:ext cx="8427988" cy="5649981"/>
          </a:xfrm>
          <a:prstGeom prst="rect">
            <a:avLst/>
          </a:prstGeom>
          <a:ln>
            <a:noFill/>
          </a:ln>
          <a:effectLst>
            <a:outerShdw blurRad="317500" dist="317500" dir="714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C317C528-C681-FF35-CF30-7D2EC07DBCFD}"/>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a:spcAft>
                <a:spcPts val="600"/>
              </a:spcAft>
            </a:pPr>
            <a:fld id="{0E46C6AB-08EF-4955-A1A2-85FDD7E5F3EF}" type="slidenum">
              <a:rPr lang="en-US">
                <a:solidFill>
                  <a:schemeClr val="tx1"/>
                </a:solidFill>
              </a:rPr>
              <a:pPr>
                <a:spcAft>
                  <a:spcPts val="600"/>
                </a:spcAft>
              </a:pPr>
              <a:t>22</a:t>
            </a:fld>
            <a:endParaRPr lang="en-US">
              <a:solidFill>
                <a:schemeClr val="tx1"/>
              </a:solidFill>
            </a:endParaRPr>
          </a:p>
        </p:txBody>
      </p:sp>
      <p:pic>
        <p:nvPicPr>
          <p:cNvPr id="6" name="Picture 5">
            <a:extLst>
              <a:ext uri="{FF2B5EF4-FFF2-40B4-BE49-F238E27FC236}">
                <a16:creationId xmlns:a16="http://schemas.microsoft.com/office/drawing/2014/main" id="{EF4CE9DA-C023-ACF9-5DD9-DA74900701A1}"/>
              </a:ext>
            </a:extLst>
          </p:cNvPr>
          <p:cNvPicPr>
            <a:picLocks noChangeAspect="1"/>
          </p:cNvPicPr>
          <p:nvPr/>
        </p:nvPicPr>
        <p:blipFill>
          <a:blip r:embed="rId2"/>
          <a:stretch>
            <a:fillRect/>
          </a:stretch>
        </p:blipFill>
        <p:spPr>
          <a:xfrm>
            <a:off x="786187" y="9480"/>
            <a:ext cx="10649068" cy="6858000"/>
          </a:xfrm>
          <a:prstGeom prst="rect">
            <a:avLst/>
          </a:prstGeom>
        </p:spPr>
      </p:pic>
    </p:spTree>
    <p:extLst>
      <p:ext uri="{BB962C8B-B14F-4D97-AF65-F5344CB8AC3E}">
        <p14:creationId xmlns:p14="http://schemas.microsoft.com/office/powerpoint/2010/main" val="1079291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2B11-A03C-3BF7-4E03-FF8FD4ACF151}"/>
              </a:ext>
            </a:extLst>
          </p:cNvPr>
          <p:cNvSpPr>
            <a:spLocks noGrp="1"/>
          </p:cNvSpPr>
          <p:nvPr>
            <p:ph type="title"/>
          </p:nvPr>
        </p:nvSpPr>
        <p:spPr/>
        <p:txBody>
          <a:bodyPr/>
          <a:lstStyle/>
          <a:p>
            <a:pPr algn="ctr"/>
            <a:r>
              <a:rPr lang="en-GB" b="1" dirty="0"/>
              <a:t>Getting to WHY?!</a:t>
            </a:r>
          </a:p>
        </p:txBody>
      </p:sp>
      <p:sp>
        <p:nvSpPr>
          <p:cNvPr id="3" name="Content Placeholder 2">
            <a:extLst>
              <a:ext uri="{FF2B5EF4-FFF2-40B4-BE49-F238E27FC236}">
                <a16:creationId xmlns:a16="http://schemas.microsoft.com/office/drawing/2014/main" id="{B7B1CB5F-6462-37CB-1FE3-8566AA2822B0}"/>
              </a:ext>
            </a:extLst>
          </p:cNvPr>
          <p:cNvSpPr>
            <a:spLocks noGrp="1"/>
          </p:cNvSpPr>
          <p:nvPr>
            <p:ph idx="1"/>
          </p:nvPr>
        </p:nvSpPr>
        <p:spPr/>
        <p:txBody>
          <a:bodyPr/>
          <a:lstStyle/>
          <a:p>
            <a:r>
              <a:rPr lang="en-GB" dirty="0"/>
              <a:t>Economical</a:t>
            </a:r>
          </a:p>
          <a:p>
            <a:r>
              <a:rPr lang="en-GB" dirty="0"/>
              <a:t>Psychological</a:t>
            </a:r>
          </a:p>
          <a:p>
            <a:r>
              <a:rPr lang="en-GB" dirty="0"/>
              <a:t>Sociological</a:t>
            </a:r>
          </a:p>
          <a:p>
            <a:r>
              <a:rPr lang="en-GB" dirty="0"/>
              <a:t>Political</a:t>
            </a:r>
          </a:p>
          <a:p>
            <a:r>
              <a:rPr lang="en-GB" dirty="0"/>
              <a:t>Structural</a:t>
            </a:r>
          </a:p>
          <a:p>
            <a:r>
              <a:rPr lang="en-GB" dirty="0"/>
              <a:t>Spiritual/Communal</a:t>
            </a:r>
          </a:p>
        </p:txBody>
      </p:sp>
      <p:sp>
        <p:nvSpPr>
          <p:cNvPr id="4" name="Slide Number Placeholder 3">
            <a:extLst>
              <a:ext uri="{FF2B5EF4-FFF2-40B4-BE49-F238E27FC236}">
                <a16:creationId xmlns:a16="http://schemas.microsoft.com/office/drawing/2014/main" id="{117C7EB7-D49C-EF73-F144-B1BB0FEDB3A1}"/>
              </a:ext>
            </a:extLst>
          </p:cNvPr>
          <p:cNvSpPr>
            <a:spLocks noGrp="1"/>
          </p:cNvSpPr>
          <p:nvPr>
            <p:ph type="sldNum" sz="quarter" idx="12"/>
          </p:nvPr>
        </p:nvSpPr>
        <p:spPr/>
        <p:txBody>
          <a:bodyPr/>
          <a:lstStyle/>
          <a:p>
            <a:fld id="{0E46C6AB-08EF-4955-A1A2-85FDD7E5F3EF}" type="slidenum">
              <a:rPr lang="en-GB" smtClean="0"/>
              <a:t>23</a:t>
            </a:fld>
            <a:endParaRPr lang="en-GB"/>
          </a:p>
        </p:txBody>
      </p:sp>
    </p:spTree>
    <p:extLst>
      <p:ext uri="{BB962C8B-B14F-4D97-AF65-F5344CB8AC3E}">
        <p14:creationId xmlns:p14="http://schemas.microsoft.com/office/powerpoint/2010/main" val="1550894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E01B-CE32-286D-B951-DF5C530AD6FC}"/>
              </a:ext>
            </a:extLst>
          </p:cNvPr>
          <p:cNvSpPr>
            <a:spLocks noGrp="1"/>
          </p:cNvSpPr>
          <p:nvPr>
            <p:ph type="title"/>
          </p:nvPr>
        </p:nvSpPr>
        <p:spPr>
          <a:xfrm>
            <a:off x="831850" y="1264464"/>
            <a:ext cx="10515600" cy="2852737"/>
          </a:xfrm>
        </p:spPr>
        <p:txBody>
          <a:bodyPr/>
          <a:lstStyle/>
          <a:p>
            <a:pPr algn="ctr"/>
            <a:r>
              <a:rPr lang="en-GB" b="1">
                <a:latin typeface="+mn-lt"/>
              </a:rPr>
              <a:t>“Society is a manifestation of our values and who or what we value”</a:t>
            </a:r>
          </a:p>
        </p:txBody>
      </p:sp>
      <p:sp>
        <p:nvSpPr>
          <p:cNvPr id="3" name="Text Placeholder 2">
            <a:extLst>
              <a:ext uri="{FF2B5EF4-FFF2-40B4-BE49-F238E27FC236}">
                <a16:creationId xmlns:a16="http://schemas.microsoft.com/office/drawing/2014/main" id="{695BBBA7-66C8-6D45-0F37-F42525812E28}"/>
              </a:ext>
            </a:extLst>
          </p:cNvPr>
          <p:cNvSpPr>
            <a:spLocks noGrp="1"/>
          </p:cNvSpPr>
          <p:nvPr>
            <p:ph type="body" idx="1"/>
          </p:nvPr>
        </p:nvSpPr>
        <p:spPr/>
        <p:txBody>
          <a:bodyPr/>
          <a:lstStyle/>
          <a:p>
            <a:pPr algn="ctr"/>
            <a:r>
              <a:rPr lang="en-GB"/>
              <a:t> Prof Mariana Mazzucato and Prof Bev Skeggs</a:t>
            </a:r>
          </a:p>
        </p:txBody>
      </p:sp>
    </p:spTree>
    <p:extLst>
      <p:ext uri="{BB962C8B-B14F-4D97-AF65-F5344CB8AC3E}">
        <p14:creationId xmlns:p14="http://schemas.microsoft.com/office/powerpoint/2010/main" val="1086975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FADB-927D-8C40-A62F-27132E0C7497}"/>
              </a:ext>
            </a:extLst>
          </p:cNvPr>
          <p:cNvSpPr>
            <a:spLocks noGrp="1"/>
          </p:cNvSpPr>
          <p:nvPr>
            <p:ph type="title"/>
          </p:nvPr>
        </p:nvSpPr>
        <p:spPr/>
        <p:txBody>
          <a:bodyPr/>
          <a:lstStyle/>
          <a:p>
            <a:r>
              <a:rPr lang="en-GB" b="1"/>
              <a:t>Stigma</a:t>
            </a:r>
          </a:p>
        </p:txBody>
      </p:sp>
      <p:graphicFrame>
        <p:nvGraphicFramePr>
          <p:cNvPr id="4" name="Content Placeholder 3">
            <a:extLst>
              <a:ext uri="{FF2B5EF4-FFF2-40B4-BE49-F238E27FC236}">
                <a16:creationId xmlns:a16="http://schemas.microsoft.com/office/drawing/2014/main" id="{931240D2-3E3C-BFAB-DB8A-11EC92235520}"/>
              </a:ext>
            </a:extLst>
          </p:cNvPr>
          <p:cNvGraphicFramePr>
            <a:graphicFrameLocks noGrp="1"/>
          </p:cNvGraphicFramePr>
          <p:nvPr>
            <p:ph idx="1"/>
            <p:extLst>
              <p:ext uri="{D42A27DB-BD31-4B8C-83A1-F6EECF244321}">
                <p14:modId xmlns:p14="http://schemas.microsoft.com/office/powerpoint/2010/main" val="2488219020"/>
              </p:ext>
            </p:extLst>
          </p:nvPr>
        </p:nvGraphicFramePr>
        <p:xfrm>
          <a:off x="838200" y="479685"/>
          <a:ext cx="10515600" cy="5697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905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F Chinook helicopters spotted flying over Preston, Leyland, Chorley and  East Lancashire">
            <a:extLst>
              <a:ext uri="{FF2B5EF4-FFF2-40B4-BE49-F238E27FC236}">
                <a16:creationId xmlns:a16="http://schemas.microsoft.com/office/drawing/2014/main" id="{6678A7DF-3954-7CA3-A59E-A07D39AD4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0"/>
            <a:ext cx="12192000" cy="81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474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D60B1-1C5C-7EF0-04A3-62554131D678}"/>
              </a:ext>
            </a:extLst>
          </p:cNvPr>
          <p:cNvSpPr>
            <a:spLocks noGrp="1"/>
          </p:cNvSpPr>
          <p:nvPr>
            <p:ph type="title"/>
          </p:nvPr>
        </p:nvSpPr>
        <p:spPr/>
        <p:txBody>
          <a:bodyPr>
            <a:normAutofit fontScale="90000"/>
          </a:bodyPr>
          <a:lstStyle/>
          <a:p>
            <a:r>
              <a:rPr lang="en-GB" sz="4000" b="1">
                <a:latin typeface="+mn-lt"/>
              </a:rPr>
              <a:t>Theory U</a:t>
            </a:r>
            <a:br>
              <a:rPr lang="en-GB">
                <a:latin typeface="+mn-lt"/>
              </a:rPr>
            </a:br>
            <a:br>
              <a:rPr lang="en-GB">
                <a:latin typeface="+mn-lt"/>
              </a:rPr>
            </a:br>
            <a:r>
              <a:rPr lang="en-GB" sz="2700" b="1">
                <a:solidFill>
                  <a:schemeClr val="tx1"/>
                </a:solidFill>
                <a:latin typeface="+mn-lt"/>
              </a:rPr>
              <a:t>Otto Scharmer</a:t>
            </a:r>
          </a:p>
        </p:txBody>
      </p:sp>
      <p:sp>
        <p:nvSpPr>
          <p:cNvPr id="4" name="Slide Number Placeholder 3">
            <a:extLst>
              <a:ext uri="{FF2B5EF4-FFF2-40B4-BE49-F238E27FC236}">
                <a16:creationId xmlns:a16="http://schemas.microsoft.com/office/drawing/2014/main" id="{7405EF85-22C7-EDB9-702D-D39EB63088ED}"/>
              </a:ext>
            </a:extLst>
          </p:cNvPr>
          <p:cNvSpPr>
            <a:spLocks noGrp="1"/>
          </p:cNvSpPr>
          <p:nvPr>
            <p:ph type="sldNum" sz="quarter" idx="12"/>
          </p:nvPr>
        </p:nvSpPr>
        <p:spPr/>
        <p:txBody>
          <a:bodyPr/>
          <a:lstStyle/>
          <a:p>
            <a:fld id="{507B77E4-D16E-4E80-BECE-B10ACE50DA11}" type="slidenum">
              <a:rPr lang="en-GB" smtClean="0"/>
              <a:pPr/>
              <a:t>27</a:t>
            </a:fld>
            <a:endParaRPr lang="en-GB"/>
          </a:p>
        </p:txBody>
      </p:sp>
      <p:pic>
        <p:nvPicPr>
          <p:cNvPr id="5" name="Picture 2" descr="Theory U – Presencing Questions | People Development Specialists - People  Development Specialists">
            <a:extLst>
              <a:ext uri="{FF2B5EF4-FFF2-40B4-BE49-F238E27FC236}">
                <a16:creationId xmlns:a16="http://schemas.microsoft.com/office/drawing/2014/main" id="{9F746D94-38A3-8277-152B-0A7E792349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833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wallpapers mountain valley, mountains, Alps, green slopes of  mountains, waterfall, rocks for desktop free. Pictures for desktop free |  Cascate d'acqua, Paesaggi, Alpi">
            <a:extLst>
              <a:ext uri="{FF2B5EF4-FFF2-40B4-BE49-F238E27FC236}">
                <a16:creationId xmlns:a16="http://schemas.microsoft.com/office/drawing/2014/main" id="{8218D477-96F1-C3D0-76EC-D489AF85A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38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1AC7-4883-E76C-6E69-A205F70635D7}"/>
              </a:ext>
            </a:extLst>
          </p:cNvPr>
          <p:cNvSpPr>
            <a:spLocks noGrp="1"/>
          </p:cNvSpPr>
          <p:nvPr>
            <p:ph type="title"/>
          </p:nvPr>
        </p:nvSpPr>
        <p:spPr/>
        <p:txBody>
          <a:bodyPr>
            <a:normAutofit fontScale="90000"/>
          </a:bodyPr>
          <a:lstStyle/>
          <a:p>
            <a:pPr algn="ctr"/>
            <a:r>
              <a:rPr lang="en-GB" b="1" dirty="0"/>
              <a:t>Transformation Requires (the right kind of) Leadership!</a:t>
            </a:r>
            <a:br>
              <a:rPr lang="en-GB" dirty="0"/>
            </a:br>
            <a:endParaRPr lang="en-GB" dirty="0"/>
          </a:p>
        </p:txBody>
      </p:sp>
      <p:sp>
        <p:nvSpPr>
          <p:cNvPr id="3" name="Content Placeholder 2">
            <a:extLst>
              <a:ext uri="{FF2B5EF4-FFF2-40B4-BE49-F238E27FC236}">
                <a16:creationId xmlns:a16="http://schemas.microsoft.com/office/drawing/2014/main" id="{46ED284C-B0C8-6BD1-BE89-A451C164D36E}"/>
              </a:ext>
            </a:extLst>
          </p:cNvPr>
          <p:cNvSpPr>
            <a:spLocks noGrp="1"/>
          </p:cNvSpPr>
          <p:nvPr>
            <p:ph sz="half" idx="1"/>
          </p:nvPr>
        </p:nvSpPr>
        <p:spPr/>
        <p:txBody>
          <a:bodyPr/>
          <a:lstStyle/>
          <a:p>
            <a:r>
              <a:rPr lang="en-GB" b="1" dirty="0"/>
              <a:t>C</a:t>
            </a:r>
            <a:r>
              <a:rPr lang="en-GB" dirty="0"/>
              <a:t>urious</a:t>
            </a:r>
          </a:p>
          <a:p>
            <a:r>
              <a:rPr lang="en-GB" b="1" dirty="0"/>
              <a:t>H</a:t>
            </a:r>
            <a:r>
              <a:rPr lang="en-GB" dirty="0"/>
              <a:t>umble</a:t>
            </a:r>
          </a:p>
          <a:p>
            <a:r>
              <a:rPr lang="en-GB" b="1" dirty="0"/>
              <a:t>I</a:t>
            </a:r>
            <a:r>
              <a:rPr lang="en-GB" dirty="0"/>
              <a:t>nclusive</a:t>
            </a:r>
          </a:p>
          <a:p>
            <a:r>
              <a:rPr lang="en-GB" b="1" dirty="0"/>
              <a:t>C</a:t>
            </a:r>
            <a:r>
              <a:rPr lang="en-GB" dirty="0"/>
              <a:t>ompassionate</a:t>
            </a:r>
          </a:p>
          <a:p>
            <a:r>
              <a:rPr lang="en-GB" b="1" dirty="0"/>
              <a:t>K</a:t>
            </a:r>
            <a:r>
              <a:rPr lang="en-GB" dirty="0"/>
              <a:t>ind</a:t>
            </a:r>
          </a:p>
          <a:p>
            <a:r>
              <a:rPr lang="en-GB" b="1" dirty="0"/>
              <a:t>E</a:t>
            </a:r>
            <a:r>
              <a:rPr lang="en-GB" dirty="0"/>
              <a:t>mpowering</a:t>
            </a:r>
          </a:p>
          <a:p>
            <a:r>
              <a:rPr lang="en-GB" b="1" dirty="0"/>
              <a:t>N</a:t>
            </a:r>
            <a:r>
              <a:rPr lang="en-GB" dirty="0"/>
              <a:t>urturing</a:t>
            </a:r>
          </a:p>
        </p:txBody>
      </p:sp>
      <p:sp>
        <p:nvSpPr>
          <p:cNvPr id="5" name="Content Placeholder 4">
            <a:extLst>
              <a:ext uri="{FF2B5EF4-FFF2-40B4-BE49-F238E27FC236}">
                <a16:creationId xmlns:a16="http://schemas.microsoft.com/office/drawing/2014/main" id="{B809941B-B8C2-A44E-DE1C-B77C5128E1B8}"/>
              </a:ext>
            </a:extLst>
          </p:cNvPr>
          <p:cNvSpPr>
            <a:spLocks noGrp="1"/>
          </p:cNvSpPr>
          <p:nvPr>
            <p:ph sz="half" idx="2"/>
          </p:nvPr>
        </p:nvSpPr>
        <p:spPr/>
        <p:txBody>
          <a:bodyPr/>
          <a:lstStyle/>
          <a:p>
            <a:r>
              <a:rPr lang="en-GB" dirty="0"/>
              <a:t>Don’t Be a Cock be a Chicken!</a:t>
            </a:r>
          </a:p>
        </p:txBody>
      </p:sp>
      <p:sp>
        <p:nvSpPr>
          <p:cNvPr id="4" name="Slide Number Placeholder 3">
            <a:extLst>
              <a:ext uri="{FF2B5EF4-FFF2-40B4-BE49-F238E27FC236}">
                <a16:creationId xmlns:a16="http://schemas.microsoft.com/office/drawing/2014/main" id="{EF7C56D7-4EA4-8E63-8F38-5A660877C9CD}"/>
              </a:ext>
            </a:extLst>
          </p:cNvPr>
          <p:cNvSpPr>
            <a:spLocks noGrp="1"/>
          </p:cNvSpPr>
          <p:nvPr>
            <p:ph type="sldNum" sz="quarter" idx="12"/>
          </p:nvPr>
        </p:nvSpPr>
        <p:spPr/>
        <p:txBody>
          <a:bodyPr/>
          <a:lstStyle/>
          <a:p>
            <a:fld id="{0E46C6AB-08EF-4955-A1A2-85FDD7E5F3EF}" type="slidenum">
              <a:rPr lang="en-GB" smtClean="0"/>
              <a:t>29</a:t>
            </a:fld>
            <a:endParaRPr lang="en-GB"/>
          </a:p>
        </p:txBody>
      </p:sp>
    </p:spTree>
    <p:extLst>
      <p:ext uri="{BB962C8B-B14F-4D97-AF65-F5344CB8AC3E}">
        <p14:creationId xmlns:p14="http://schemas.microsoft.com/office/powerpoint/2010/main" val="273383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8EFF9D-4BBD-F7EA-ABA0-C19EFFC0AD23}"/>
              </a:ext>
            </a:extLst>
          </p:cNvPr>
          <p:cNvSpPr>
            <a:spLocks noGrp="1"/>
          </p:cNvSpPr>
          <p:nvPr>
            <p:ph type="sldNum" sz="quarter" idx="12"/>
          </p:nvPr>
        </p:nvSpPr>
        <p:spPr/>
        <p:txBody>
          <a:bodyPr/>
          <a:lstStyle/>
          <a:p>
            <a:fld id="{0E46C6AB-08EF-4955-A1A2-85FDD7E5F3EF}" type="slidenum">
              <a:rPr lang="en-GB" smtClean="0"/>
              <a:t>3</a:t>
            </a:fld>
            <a:endParaRPr lang="en-GB"/>
          </a:p>
        </p:txBody>
      </p:sp>
      <p:sp>
        <p:nvSpPr>
          <p:cNvPr id="12" name="Title 1">
            <a:extLst>
              <a:ext uri="{FF2B5EF4-FFF2-40B4-BE49-F238E27FC236}">
                <a16:creationId xmlns:a16="http://schemas.microsoft.com/office/drawing/2014/main" id="{5EA5DD4B-60DE-255C-B76D-4B91E4107D02}"/>
              </a:ext>
            </a:extLst>
          </p:cNvPr>
          <p:cNvSpPr txBox="1">
            <a:spLocks/>
          </p:cNvSpPr>
          <p:nvPr/>
        </p:nvSpPr>
        <p:spPr>
          <a:xfrm>
            <a:off x="0" y="0"/>
            <a:ext cx="10592174" cy="10006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br>
              <a:rPr lang="en-GB" sz="2200" b="1">
                <a:solidFill>
                  <a:schemeClr val="tx2"/>
                </a:solidFill>
              </a:rPr>
            </a:br>
            <a:r>
              <a:rPr lang="en-GB" sz="3600" b="1">
                <a:solidFill>
                  <a:schemeClr val="tx2"/>
                </a:solidFill>
                <a:latin typeface="Aptos" panose="020B0004020202020204" pitchFamily="34" charset="0"/>
              </a:rPr>
              <a:t>Welcome &amp; Introductions</a:t>
            </a:r>
            <a:endParaRPr lang="en-GB" sz="2200" b="1">
              <a:solidFill>
                <a:schemeClr val="tx2"/>
              </a:solidFill>
              <a:latin typeface="Aptos" panose="020B0004020202020204" pitchFamily="34" charset="0"/>
            </a:endParaRPr>
          </a:p>
        </p:txBody>
      </p:sp>
      <p:pic>
        <p:nvPicPr>
          <p:cNvPr id="2" name="Picture 4" descr="Have your say on the draft priorities for Lancashire and South Cumbria  Integrated Care Partnership - Healthwatch Blackpool">
            <a:extLst>
              <a:ext uri="{FF2B5EF4-FFF2-40B4-BE49-F238E27FC236}">
                <a16:creationId xmlns:a16="http://schemas.microsoft.com/office/drawing/2014/main" id="{ECCF4A32-5DF1-46EF-1961-02911E4C2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919" y="-3019"/>
            <a:ext cx="3473081" cy="1142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E5C591-97E6-3A68-B4A3-55127B18914F}"/>
              </a:ext>
            </a:extLst>
          </p:cNvPr>
          <p:cNvSpPr txBox="1"/>
          <p:nvPr/>
        </p:nvSpPr>
        <p:spPr>
          <a:xfrm>
            <a:off x="736788" y="1278037"/>
            <a:ext cx="7564582" cy="5016758"/>
          </a:xfrm>
          <a:prstGeom prst="rect">
            <a:avLst/>
          </a:prstGeom>
          <a:noFill/>
        </p:spPr>
        <p:txBody>
          <a:bodyPr wrap="square" rtlCol="0">
            <a:spAutoFit/>
          </a:bodyPr>
          <a:lstStyle/>
          <a:p>
            <a:r>
              <a:rPr lang="en-GB" sz="1600" b="1">
                <a:latin typeface="Aptos" panose="020B0004020202020204" pitchFamily="34" charset="0"/>
              </a:rPr>
              <a:t>Councillor Damien Talbot </a:t>
            </a:r>
          </a:p>
          <a:p>
            <a:pPr lvl="1"/>
            <a:r>
              <a:rPr lang="en-GB" sz="1600">
                <a:latin typeface="Aptos" panose="020B0004020202020204" pitchFamily="34" charset="0"/>
              </a:rPr>
              <a:t>Lancashire &amp; South Cumbria Integrated Care Partnership Chair; Blackburn with Darwen Borough Council</a:t>
            </a:r>
          </a:p>
          <a:p>
            <a:pPr lvl="1"/>
            <a:endParaRPr lang="en-GB" sz="1600">
              <a:latin typeface="Aptos" panose="020B0004020202020204" pitchFamily="34" charset="0"/>
            </a:endParaRPr>
          </a:p>
          <a:p>
            <a:r>
              <a:rPr lang="en-GB" sz="1600" b="1">
                <a:latin typeface="Aptos" panose="020B0004020202020204" pitchFamily="34" charset="0"/>
              </a:rPr>
              <a:t>Tony McDonald</a:t>
            </a:r>
          </a:p>
          <a:p>
            <a:pPr lvl="1"/>
            <a:r>
              <a:rPr lang="en-GB" sz="1600">
                <a:latin typeface="Aptos" panose="020B0004020202020204" pitchFamily="34" charset="0"/>
              </a:rPr>
              <a:t>Director of Community Transformation, Lancashire &amp; South Cumbria Integrated Care Board; Executive Director of Integrated Care, Partnerships &amp; Resilience, East Lancashire Hospital Trust</a:t>
            </a:r>
          </a:p>
          <a:p>
            <a:pPr lvl="1"/>
            <a:endParaRPr lang="en-GB" sz="1600">
              <a:latin typeface="Aptos" panose="020B0004020202020204" pitchFamily="34" charset="0"/>
            </a:endParaRPr>
          </a:p>
          <a:p>
            <a:r>
              <a:rPr lang="en-GB" sz="1600" b="1">
                <a:latin typeface="Aptos" panose="020B0004020202020204" pitchFamily="34" charset="0"/>
              </a:rPr>
              <a:t>Louise Taylor </a:t>
            </a:r>
          </a:p>
          <a:p>
            <a:pPr lvl="1"/>
            <a:r>
              <a:rPr lang="en-GB" sz="1600">
                <a:latin typeface="Aptos" panose="020B0004020202020204" pitchFamily="34" charset="0"/>
              </a:rPr>
              <a:t>Director of Health &amp; Care Integration, Lancashire &amp; South Cumbria Integrated Care Board; Executive Director, Adult Services, Lancashire County Council</a:t>
            </a:r>
          </a:p>
          <a:p>
            <a:pPr lvl="1"/>
            <a:endParaRPr lang="en-GB" sz="1600">
              <a:latin typeface="Aptos" panose="020B0004020202020204" pitchFamily="34" charset="0"/>
            </a:endParaRPr>
          </a:p>
          <a:p>
            <a:r>
              <a:rPr lang="en-GB" sz="1600" b="1">
                <a:latin typeface="Aptos" panose="020B0004020202020204" pitchFamily="34" charset="0"/>
              </a:rPr>
              <a:t>Hamad Saleem</a:t>
            </a:r>
            <a:r>
              <a:rPr lang="en-GB" sz="1600">
                <a:latin typeface="Aptos" panose="020B0004020202020204" pitchFamily="34" charset="0"/>
              </a:rPr>
              <a:t> </a:t>
            </a:r>
          </a:p>
          <a:p>
            <a:pPr lvl="1"/>
            <a:r>
              <a:rPr lang="en-GB" sz="1600">
                <a:latin typeface="Aptos" panose="020B0004020202020204" pitchFamily="34" charset="0"/>
              </a:rPr>
              <a:t>Healthwatch Representative; Public Governor, Lancashire &amp; South Cumbria Foundation Trust; Panel Member, East Lancashire Hospital Trust</a:t>
            </a:r>
          </a:p>
          <a:p>
            <a:pPr lvl="1"/>
            <a:endParaRPr lang="en-GB" sz="1600">
              <a:latin typeface="Aptos" panose="020B0004020202020204" pitchFamily="34" charset="0"/>
            </a:endParaRPr>
          </a:p>
          <a:p>
            <a:r>
              <a:rPr lang="en-GB" sz="1600" b="1">
                <a:latin typeface="Aptos" panose="020B0004020202020204" pitchFamily="34" charset="0"/>
              </a:rPr>
              <a:t>Sarah O’Brien </a:t>
            </a:r>
          </a:p>
          <a:p>
            <a:pPr lvl="1"/>
            <a:r>
              <a:rPr lang="en-GB" sz="1600">
                <a:latin typeface="Aptos" panose="020B0004020202020204" pitchFamily="34" charset="0"/>
              </a:rPr>
              <a:t>Chief Nursing Officer, Lancashire &amp; South Cumbria Integrated Care Board; Senior Responsible Officer for Transforming Community Care</a:t>
            </a:r>
          </a:p>
        </p:txBody>
      </p:sp>
    </p:spTree>
    <p:extLst>
      <p:ext uri="{BB962C8B-B14F-4D97-AF65-F5344CB8AC3E}">
        <p14:creationId xmlns:p14="http://schemas.microsoft.com/office/powerpoint/2010/main" val="2520342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485" y="1681697"/>
            <a:ext cx="6157032" cy="4507684"/>
          </a:xfrm>
          <a:prstGeom prst="rect">
            <a:avLst/>
          </a:prstGeom>
          <a:solidFill>
            <a:srgbClr val="79BEC5"/>
          </a:solidFill>
          <a:extLs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132242" y="78159"/>
            <a:ext cx="3927515" cy="1600438"/>
          </a:xfrm>
          <a:prstGeom prst="rect">
            <a:avLst/>
          </a:prstGeom>
          <a:solidFill>
            <a:srgbClr val="FFC000"/>
          </a:solidFill>
        </p:spPr>
        <p:txBody>
          <a:bodyPr wrap="square">
            <a:spAutoFit/>
          </a:bodyPr>
          <a:lstStyle/>
          <a:p>
            <a:pPr marL="285750" indent="-285750">
              <a:buFont typeface="Arial" panose="020B0604020202020204" pitchFamily="34" charset="0"/>
              <a:buChar char="•"/>
            </a:pPr>
            <a:r>
              <a:rPr lang="en-GB" sz="1400">
                <a:solidFill>
                  <a:prstClr val="black"/>
                </a:solidFill>
              </a:rPr>
              <a:t>Legislation; regulation; licencing; by-laws </a:t>
            </a:r>
          </a:p>
          <a:p>
            <a:pPr marL="285750" indent="-285750">
              <a:buFont typeface="Arial" panose="020B0604020202020204" pitchFamily="34" charset="0"/>
              <a:buChar char="•"/>
            </a:pPr>
            <a:r>
              <a:rPr lang="en-GB" sz="1400">
                <a:solidFill>
                  <a:prstClr val="black"/>
                </a:solidFill>
              </a:rPr>
              <a:t>Fiscal measures: incentives; disincentives </a:t>
            </a:r>
          </a:p>
          <a:p>
            <a:pPr marL="285750" indent="-285750">
              <a:buFont typeface="Arial" panose="020B0604020202020204" pitchFamily="34" charset="0"/>
              <a:buChar char="•"/>
            </a:pPr>
            <a:r>
              <a:rPr lang="en-US" sz="1400">
                <a:solidFill>
                  <a:prstClr val="black"/>
                </a:solidFill>
              </a:rPr>
              <a:t>Economic development and job creation</a:t>
            </a:r>
          </a:p>
          <a:p>
            <a:pPr marL="285750" indent="-285750">
              <a:buFont typeface="Arial" panose="020B0604020202020204" pitchFamily="34" charset="0"/>
              <a:buChar char="•"/>
            </a:pPr>
            <a:r>
              <a:rPr lang="en-US" sz="1400">
                <a:solidFill>
                  <a:prstClr val="black"/>
                </a:solidFill>
              </a:rPr>
              <a:t>Spatial and environmental planning</a:t>
            </a:r>
          </a:p>
          <a:p>
            <a:pPr marL="285750" indent="-285750">
              <a:buFont typeface="Arial" panose="020B0604020202020204" pitchFamily="34" charset="0"/>
              <a:buChar char="•"/>
            </a:pPr>
            <a:r>
              <a:rPr lang="en-US" sz="1400">
                <a:solidFill>
                  <a:prstClr val="black"/>
                </a:solidFill>
              </a:rPr>
              <a:t>Welfare and social care</a:t>
            </a:r>
          </a:p>
          <a:p>
            <a:pPr marL="285750" indent="-285750">
              <a:buFont typeface="Arial" panose="020B0604020202020204" pitchFamily="34" charset="0"/>
              <a:buChar char="•"/>
            </a:pPr>
            <a:r>
              <a:rPr lang="en-US" sz="1400">
                <a:solidFill>
                  <a:prstClr val="black"/>
                </a:solidFill>
              </a:rPr>
              <a:t>Communication; information; campaigns</a:t>
            </a:r>
          </a:p>
          <a:p>
            <a:pPr marL="285750" indent="-285750">
              <a:buFont typeface="Arial" panose="020B0604020202020204" pitchFamily="34" charset="0"/>
              <a:buChar char="•"/>
            </a:pPr>
            <a:r>
              <a:rPr lang="en-US" sz="1400">
                <a:solidFill>
                  <a:prstClr val="black"/>
                </a:solidFill>
              </a:rPr>
              <a:t>Major Employer</a:t>
            </a:r>
            <a:endParaRPr lang="en-GB" sz="1400">
              <a:solidFill>
                <a:prstClr val="black"/>
              </a:solidFill>
            </a:endParaRPr>
          </a:p>
        </p:txBody>
      </p:sp>
      <p:sp>
        <p:nvSpPr>
          <p:cNvPr id="10" name="TextBox 9"/>
          <p:cNvSpPr txBox="1"/>
          <p:nvPr/>
        </p:nvSpPr>
        <p:spPr>
          <a:xfrm>
            <a:off x="233146" y="5038482"/>
            <a:ext cx="2880320" cy="1200329"/>
          </a:xfrm>
          <a:prstGeom prst="rect">
            <a:avLst/>
          </a:prstGeom>
          <a:solidFill>
            <a:srgbClr val="009900">
              <a:alpha val="37647"/>
            </a:srgbClr>
          </a:solidFill>
        </p:spPr>
        <p:txBody>
          <a:bodyPr wrap="square" rtlCol="0">
            <a:spAutoFit/>
          </a:bodyPr>
          <a:lstStyle/>
          <a:p>
            <a:pPr marL="285750" indent="-285750">
              <a:buFont typeface="Arial" panose="020B0604020202020204" pitchFamily="34" charset="0"/>
              <a:buChar char="•"/>
            </a:pPr>
            <a:r>
              <a:rPr lang="en-US" sz="1400">
                <a:solidFill>
                  <a:prstClr val="black"/>
                </a:solidFill>
              </a:rPr>
              <a:t>The assets within communities, such as the skills and knowledge, social networks, local groups and community organisations, as building blocks for good health</a:t>
            </a:r>
            <a:r>
              <a:rPr lang="en-US" sz="1600">
                <a:solidFill>
                  <a:prstClr val="black"/>
                </a:solidFill>
              </a:rPr>
              <a:t>. </a:t>
            </a:r>
            <a:endParaRPr lang="en-GB" sz="1600">
              <a:solidFill>
                <a:prstClr val="black"/>
              </a:solidFill>
            </a:endParaRPr>
          </a:p>
        </p:txBody>
      </p:sp>
      <p:sp>
        <p:nvSpPr>
          <p:cNvPr id="7" name="Rectangle 6"/>
          <p:cNvSpPr/>
          <p:nvPr/>
        </p:nvSpPr>
        <p:spPr>
          <a:xfrm>
            <a:off x="9078535" y="4207486"/>
            <a:ext cx="2971441" cy="2031325"/>
          </a:xfrm>
          <a:prstGeom prst="rect">
            <a:avLst/>
          </a:prstGeom>
          <a:solidFill>
            <a:schemeClr val="accent3">
              <a:lumMod val="75000"/>
              <a:alpha val="26667"/>
            </a:schemeClr>
          </a:solidFill>
        </p:spPr>
        <p:txBody>
          <a:bodyPr wrap="square">
            <a:spAutoFit/>
          </a:bodyPr>
          <a:lstStyle/>
          <a:p>
            <a:pPr marL="285750" indent="-285750">
              <a:buFont typeface="Arial" panose="020B0604020202020204" pitchFamily="34" charset="0"/>
              <a:buChar char="•"/>
            </a:pPr>
            <a:r>
              <a:rPr lang="en-US" sz="1400">
                <a:solidFill>
                  <a:prstClr val="black"/>
                </a:solidFill>
              </a:rPr>
              <a:t>Delivering intervention systematically with consistent quality and scaled to benefit enough people.</a:t>
            </a:r>
          </a:p>
          <a:p>
            <a:pPr marL="285750" indent="-285750">
              <a:buFont typeface="Arial" panose="020B0604020202020204" pitchFamily="34" charset="0"/>
              <a:buChar char="•"/>
            </a:pPr>
            <a:r>
              <a:rPr lang="en-US" sz="1400">
                <a:solidFill>
                  <a:prstClr val="black"/>
                </a:solidFill>
              </a:rPr>
              <a:t>Reduce unwarranted variation in service quality and delivery</a:t>
            </a:r>
          </a:p>
          <a:p>
            <a:pPr marL="285750" indent="-285750">
              <a:buFont typeface="Arial" panose="020B0604020202020204" pitchFamily="34" charset="0"/>
              <a:buChar char="•"/>
            </a:pPr>
            <a:r>
              <a:rPr lang="en-US" sz="1400">
                <a:solidFill>
                  <a:prstClr val="black"/>
                </a:solidFill>
              </a:rPr>
              <a:t>Reduce unwarranted variability in the way the population uses services and is supported to do so.</a:t>
            </a:r>
            <a:endParaRPr lang="en-GB" sz="1400">
              <a:solidFill>
                <a:prstClr val="black"/>
              </a:solidFill>
            </a:endParaRPr>
          </a:p>
        </p:txBody>
      </p:sp>
      <p:sp>
        <p:nvSpPr>
          <p:cNvPr id="2" name="Rectangle 1"/>
          <p:cNvSpPr/>
          <p:nvPr/>
        </p:nvSpPr>
        <p:spPr>
          <a:xfrm>
            <a:off x="5375920" y="3789040"/>
            <a:ext cx="1120838" cy="369332"/>
          </a:xfrm>
          <a:prstGeom prst="rect">
            <a:avLst/>
          </a:prstGeom>
          <a:noFill/>
        </p:spPr>
        <p:txBody>
          <a:bodyPr wrap="square" rtlCol="0">
            <a:spAutoFit/>
          </a:bodyPr>
          <a:lstStyle/>
          <a:p>
            <a:pPr algn="ctr"/>
            <a:endParaRPr lang="en-GB" b="1"/>
          </a:p>
        </p:txBody>
      </p:sp>
      <p:sp>
        <p:nvSpPr>
          <p:cNvPr id="5" name="TextBox 4">
            <a:extLst>
              <a:ext uri="{FF2B5EF4-FFF2-40B4-BE49-F238E27FC236}">
                <a16:creationId xmlns:a16="http://schemas.microsoft.com/office/drawing/2014/main" id="{98079B36-85B4-440E-8FC2-822A2B32C705}"/>
              </a:ext>
            </a:extLst>
          </p:cNvPr>
          <p:cNvSpPr txBox="1"/>
          <p:nvPr/>
        </p:nvSpPr>
        <p:spPr>
          <a:xfrm>
            <a:off x="8337395" y="6467711"/>
            <a:ext cx="2086878" cy="369332"/>
          </a:xfrm>
          <a:prstGeom prst="rect">
            <a:avLst/>
          </a:prstGeom>
          <a:noFill/>
        </p:spPr>
        <p:txBody>
          <a:bodyPr wrap="square" rtlCol="0">
            <a:spAutoFit/>
          </a:bodyPr>
          <a:lstStyle/>
          <a:p>
            <a:r>
              <a:rPr lang="en-GB">
                <a:solidFill>
                  <a:srgbClr val="0070C0"/>
                </a:solidFill>
              </a:rPr>
              <a:t>Bentley/PHE 2019</a:t>
            </a:r>
          </a:p>
        </p:txBody>
      </p:sp>
      <p:sp>
        <p:nvSpPr>
          <p:cNvPr id="3" name="Arrow: Notched Right 2">
            <a:extLst>
              <a:ext uri="{FF2B5EF4-FFF2-40B4-BE49-F238E27FC236}">
                <a16:creationId xmlns:a16="http://schemas.microsoft.com/office/drawing/2014/main" id="{F078DC51-5C40-D3EA-F3FC-802545D3B9D5}"/>
              </a:ext>
            </a:extLst>
          </p:cNvPr>
          <p:cNvSpPr/>
          <p:nvPr/>
        </p:nvSpPr>
        <p:spPr>
          <a:xfrm rot="1817661" flipV="1">
            <a:off x="4539909" y="3566259"/>
            <a:ext cx="600075" cy="242457"/>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Notched Right 3">
            <a:extLst>
              <a:ext uri="{FF2B5EF4-FFF2-40B4-BE49-F238E27FC236}">
                <a16:creationId xmlns:a16="http://schemas.microsoft.com/office/drawing/2014/main" id="{789420ED-6B9F-B2D3-05AA-62D2FC54DB56}"/>
              </a:ext>
            </a:extLst>
          </p:cNvPr>
          <p:cNvSpPr/>
          <p:nvPr/>
        </p:nvSpPr>
        <p:spPr>
          <a:xfrm rot="8825670" flipV="1">
            <a:off x="6920237" y="3612262"/>
            <a:ext cx="600075" cy="242457"/>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Notched Right 8">
            <a:extLst>
              <a:ext uri="{FF2B5EF4-FFF2-40B4-BE49-F238E27FC236}">
                <a16:creationId xmlns:a16="http://schemas.microsoft.com/office/drawing/2014/main" id="{82BFE49D-0093-8957-B2D2-52784897A7A6}"/>
              </a:ext>
            </a:extLst>
          </p:cNvPr>
          <p:cNvSpPr/>
          <p:nvPr/>
        </p:nvSpPr>
        <p:spPr>
          <a:xfrm rot="16200000" flipV="1">
            <a:off x="5806953" y="5607243"/>
            <a:ext cx="600075" cy="242457"/>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5A838CA-0916-93AB-9A4D-6EAE304E82FB}"/>
              </a:ext>
            </a:extLst>
          </p:cNvPr>
          <p:cNvSpPr txBox="1"/>
          <p:nvPr/>
        </p:nvSpPr>
        <p:spPr>
          <a:xfrm>
            <a:off x="7538035" y="3082518"/>
            <a:ext cx="1540500" cy="738664"/>
          </a:xfrm>
          <a:prstGeom prst="rect">
            <a:avLst/>
          </a:prstGeom>
          <a:noFill/>
        </p:spPr>
        <p:txBody>
          <a:bodyPr wrap="square" rtlCol="0">
            <a:spAutoFit/>
          </a:bodyPr>
          <a:lstStyle/>
          <a:p>
            <a:r>
              <a:rPr lang="en-GB" sz="1400"/>
              <a:t>Improved integration of services</a:t>
            </a:r>
          </a:p>
        </p:txBody>
      </p:sp>
      <p:sp>
        <p:nvSpPr>
          <p:cNvPr id="12" name="TextBox 11">
            <a:extLst>
              <a:ext uri="{FF2B5EF4-FFF2-40B4-BE49-F238E27FC236}">
                <a16:creationId xmlns:a16="http://schemas.microsoft.com/office/drawing/2014/main" id="{63A7008D-F329-DA9E-8C29-FDA472189829}"/>
              </a:ext>
            </a:extLst>
          </p:cNvPr>
          <p:cNvSpPr txBox="1"/>
          <p:nvPr/>
        </p:nvSpPr>
        <p:spPr>
          <a:xfrm>
            <a:off x="3490951" y="3054330"/>
            <a:ext cx="1013795" cy="738664"/>
          </a:xfrm>
          <a:prstGeom prst="rect">
            <a:avLst/>
          </a:prstGeom>
          <a:noFill/>
        </p:spPr>
        <p:txBody>
          <a:bodyPr wrap="square" rtlCol="0">
            <a:spAutoFit/>
          </a:bodyPr>
          <a:lstStyle/>
          <a:p>
            <a:r>
              <a:rPr lang="en-GB" sz="1400"/>
              <a:t>Strengthen community action</a:t>
            </a:r>
          </a:p>
        </p:txBody>
      </p:sp>
      <p:sp>
        <p:nvSpPr>
          <p:cNvPr id="13" name="TextBox 12">
            <a:extLst>
              <a:ext uri="{FF2B5EF4-FFF2-40B4-BE49-F238E27FC236}">
                <a16:creationId xmlns:a16="http://schemas.microsoft.com/office/drawing/2014/main" id="{2B75C097-C1D9-CFB0-7D09-76A6E0B55856}"/>
              </a:ext>
            </a:extLst>
          </p:cNvPr>
          <p:cNvSpPr txBox="1"/>
          <p:nvPr/>
        </p:nvSpPr>
        <p:spPr>
          <a:xfrm>
            <a:off x="5154769" y="6073502"/>
            <a:ext cx="1819275" cy="523220"/>
          </a:xfrm>
          <a:prstGeom prst="rect">
            <a:avLst/>
          </a:prstGeom>
          <a:noFill/>
        </p:spPr>
        <p:txBody>
          <a:bodyPr wrap="square" rtlCol="0">
            <a:spAutoFit/>
          </a:bodyPr>
          <a:lstStyle/>
          <a:p>
            <a:pPr algn="ctr"/>
            <a:r>
              <a:rPr lang="en-GB" sz="1400"/>
              <a:t>Better community engagement</a:t>
            </a:r>
          </a:p>
        </p:txBody>
      </p:sp>
      <p:sp>
        <p:nvSpPr>
          <p:cNvPr id="15" name="TextBox 14">
            <a:extLst>
              <a:ext uri="{FF2B5EF4-FFF2-40B4-BE49-F238E27FC236}">
                <a16:creationId xmlns:a16="http://schemas.microsoft.com/office/drawing/2014/main" id="{68200F53-C676-E585-1B16-B3279D24B5C1}"/>
              </a:ext>
            </a:extLst>
          </p:cNvPr>
          <p:cNvSpPr txBox="1"/>
          <p:nvPr/>
        </p:nvSpPr>
        <p:spPr>
          <a:xfrm>
            <a:off x="4546" y="3471"/>
            <a:ext cx="42959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CC0066"/>
                </a:solidFill>
                <a:latin typeface="Calibri" panose="020F0502020204030204" pitchFamily="34" charset="0"/>
                <a:ea typeface="Calibri" panose="020F0502020204030204" pitchFamily="34" charset="0"/>
                <a:cs typeface="Calibri" panose="020F0502020204030204" pitchFamily="34" charset="0"/>
              </a:rPr>
              <a:t>3</a:t>
            </a:r>
            <a:r>
              <a:rPr lang="en-GB" sz="2500" b="1">
                <a:solidFill>
                  <a:srgbClr val="595959"/>
                </a:solidFill>
                <a:latin typeface="Calibri" panose="020F0502020204030204" pitchFamily="34" charset="0"/>
                <a:ea typeface="Calibri" panose="020F0502020204030204" pitchFamily="34" charset="0"/>
                <a:cs typeface="Calibri" panose="020F0502020204030204" pitchFamily="34" charset="0"/>
              </a:rPr>
              <a:t>-4-</a:t>
            </a:r>
            <a:r>
              <a:rPr lang="en-GB" sz="2500" b="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5</a:t>
            </a:r>
            <a:r>
              <a:rPr lang="en-GB" sz="2500" b="1">
                <a:solidFill>
                  <a:srgbClr val="595959"/>
                </a:solidFill>
                <a:latin typeface="Calibri" panose="020F0502020204030204" pitchFamily="34" charset="0"/>
                <a:ea typeface="Calibri" panose="020F0502020204030204" pitchFamily="34" charset="0"/>
                <a:cs typeface="Calibri" panose="020F0502020204030204" pitchFamily="34" charset="0"/>
              </a:rPr>
              <a:t>-6</a:t>
            </a:r>
            <a:r>
              <a:rPr lang="en-GB" sz="2500">
                <a:solidFill>
                  <a:srgbClr val="595959"/>
                </a:solidFill>
                <a:latin typeface="Calibri" panose="020F0502020204030204" pitchFamily="34" charset="0"/>
                <a:ea typeface="Calibri" panose="020F0502020204030204" pitchFamily="34" charset="0"/>
                <a:cs typeface="Calibri" panose="020F0502020204030204" pitchFamily="34" charset="0"/>
              </a:rPr>
              <a:t>​</a:t>
            </a:r>
            <a:r>
              <a:rPr lang="en-GB" sz="2500" b="1">
                <a:solidFill>
                  <a:srgbClr val="595959"/>
                </a:solidFill>
                <a:latin typeface="Calibri" panose="020F0502020204030204" pitchFamily="34" charset="0"/>
                <a:ea typeface="Calibri" panose="020F0502020204030204" pitchFamily="34" charset="0"/>
                <a:cs typeface="Calibri" panose="020F0502020204030204" pitchFamily="34" charset="0"/>
              </a:rPr>
              <a:t>-7</a:t>
            </a:r>
            <a:br>
              <a:rPr lang="en-GB" sz="2500">
                <a:latin typeface="Calibri Light"/>
                <a:cs typeface="Calibri Light"/>
              </a:rPr>
            </a:br>
            <a:r>
              <a:rPr lang="en-GB" sz="3600" b="1">
                <a:solidFill>
                  <a:srgbClr val="595959"/>
                </a:solidFill>
              </a:rPr>
              <a:t>The Population Health Intervention Triangle</a:t>
            </a:r>
            <a:endParaRPr lang="en-GB" sz="3600"/>
          </a:p>
        </p:txBody>
      </p:sp>
    </p:spTree>
    <p:extLst>
      <p:ext uri="{BB962C8B-B14F-4D97-AF65-F5344CB8AC3E}">
        <p14:creationId xmlns:p14="http://schemas.microsoft.com/office/powerpoint/2010/main" val="359926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AAE2B46-6859-8CF8-7B0C-880E6DC8B9B8}"/>
              </a:ext>
            </a:extLst>
          </p:cNvPr>
          <p:cNvSpPr txBox="1"/>
          <p:nvPr/>
        </p:nvSpPr>
        <p:spPr>
          <a:xfrm>
            <a:off x="1881" y="1881"/>
            <a:ext cx="366512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b="1">
                <a:solidFill>
                  <a:srgbClr val="595959"/>
                </a:solidFill>
                <a:latin typeface="Calibri" panose="020F0502020204030204" pitchFamily="34" charset="0"/>
                <a:ea typeface="Calibri" panose="020F0502020204030204" pitchFamily="34" charset="0"/>
                <a:cs typeface="Calibri" panose="020F0502020204030204" pitchFamily="34" charset="0"/>
              </a:rPr>
              <a:t>3-</a:t>
            </a:r>
            <a:r>
              <a:rPr lang="en-GB" sz="3600" b="1">
                <a:solidFill>
                  <a:srgbClr val="CC0066"/>
                </a:solidFill>
                <a:latin typeface="Calibri" panose="020F0502020204030204" pitchFamily="34" charset="0"/>
                <a:ea typeface="Calibri" panose="020F0502020204030204" pitchFamily="34" charset="0"/>
                <a:cs typeface="Calibri" panose="020F0502020204030204" pitchFamily="34" charset="0"/>
              </a:rPr>
              <a:t>4</a:t>
            </a:r>
            <a:r>
              <a:rPr lang="en-GB" sz="2500" b="1">
                <a:solidFill>
                  <a:srgbClr val="595959"/>
                </a:solidFill>
                <a:latin typeface="Calibri" panose="020F0502020204030204" pitchFamily="34" charset="0"/>
                <a:ea typeface="Calibri" panose="020F0502020204030204" pitchFamily="34" charset="0"/>
                <a:cs typeface="Calibri" panose="020F0502020204030204" pitchFamily="34" charset="0"/>
              </a:rPr>
              <a:t>-</a:t>
            </a:r>
            <a:r>
              <a:rPr lang="en-GB" sz="2500" b="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5-</a:t>
            </a:r>
            <a:r>
              <a:rPr lang="en-GB" sz="2500" b="1">
                <a:solidFill>
                  <a:srgbClr val="595959"/>
                </a:solidFill>
                <a:latin typeface="Calibri" panose="020F0502020204030204" pitchFamily="34" charset="0"/>
                <a:ea typeface="Calibri" panose="020F0502020204030204" pitchFamily="34" charset="0"/>
                <a:cs typeface="Calibri" panose="020F0502020204030204" pitchFamily="34" charset="0"/>
              </a:rPr>
              <a:t>6</a:t>
            </a:r>
            <a:r>
              <a:rPr lang="en-GB" sz="2500">
                <a:solidFill>
                  <a:srgbClr val="595959"/>
                </a:solidFill>
                <a:latin typeface="Calibri" panose="020F0502020204030204" pitchFamily="34" charset="0"/>
                <a:ea typeface="Calibri" panose="020F0502020204030204" pitchFamily="34" charset="0"/>
                <a:cs typeface="Calibri" panose="020F0502020204030204" pitchFamily="34" charset="0"/>
              </a:rPr>
              <a:t>​</a:t>
            </a:r>
            <a:r>
              <a:rPr lang="en-GB" sz="2500" b="1">
                <a:solidFill>
                  <a:srgbClr val="595959"/>
                </a:solidFill>
                <a:latin typeface="Calibri" panose="020F0502020204030204" pitchFamily="34" charset="0"/>
                <a:ea typeface="Calibri" panose="020F0502020204030204" pitchFamily="34" charset="0"/>
                <a:cs typeface="Calibri" panose="020F0502020204030204" pitchFamily="34" charset="0"/>
              </a:rPr>
              <a:t>-7</a:t>
            </a:r>
            <a:br>
              <a:rPr lang="en-GB" sz="2500">
                <a:latin typeface="Calibri Light"/>
                <a:cs typeface="Calibri Light"/>
              </a:rPr>
            </a:br>
            <a:r>
              <a:rPr lang="en-GB" sz="3600" b="1">
                <a:solidFill>
                  <a:srgbClr val="595959"/>
                </a:solidFill>
                <a:latin typeface="Calibri" panose="020F0502020204030204" pitchFamily="34" charset="0"/>
                <a:ea typeface="Calibri" panose="020F0502020204030204" pitchFamily="34" charset="0"/>
                <a:cs typeface="Calibri" panose="020F0502020204030204" pitchFamily="34" charset="0"/>
              </a:rPr>
              <a:t>The Four-Fold Practice</a:t>
            </a:r>
            <a:endParaRPr lang="en-GB" sz="4000">
              <a:latin typeface="Calibri" panose="020F0502020204030204" pitchFamily="34" charset="0"/>
              <a:ea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E2532575-76F9-A5E3-DF29-414DA83A3F80}"/>
              </a:ext>
            </a:extLst>
          </p:cNvPr>
          <p:cNvGrpSpPr/>
          <p:nvPr/>
        </p:nvGrpSpPr>
        <p:grpSpPr>
          <a:xfrm>
            <a:off x="2961551" y="668578"/>
            <a:ext cx="5847538" cy="6065775"/>
            <a:chOff x="3038667" y="803258"/>
            <a:chExt cx="5847538" cy="6065775"/>
          </a:xfrm>
        </p:grpSpPr>
        <p:grpSp>
          <p:nvGrpSpPr>
            <p:cNvPr id="14" name="Group 13">
              <a:extLst>
                <a:ext uri="{FF2B5EF4-FFF2-40B4-BE49-F238E27FC236}">
                  <a16:creationId xmlns:a16="http://schemas.microsoft.com/office/drawing/2014/main" id="{608CD7F4-5713-2062-BF0B-F688246BB8CF}"/>
                </a:ext>
              </a:extLst>
            </p:cNvPr>
            <p:cNvGrpSpPr/>
            <p:nvPr/>
          </p:nvGrpSpPr>
          <p:grpSpPr>
            <a:xfrm>
              <a:off x="3610371" y="803258"/>
              <a:ext cx="5275834" cy="4991675"/>
              <a:chOff x="3520925" y="879044"/>
              <a:chExt cx="5275834" cy="4991675"/>
            </a:xfrm>
          </p:grpSpPr>
          <p:pic>
            <p:nvPicPr>
              <p:cNvPr id="2" name="Picture 1">
                <a:extLst>
                  <a:ext uri="{FF2B5EF4-FFF2-40B4-BE49-F238E27FC236}">
                    <a16:creationId xmlns:a16="http://schemas.microsoft.com/office/drawing/2014/main" id="{57DDC449-CE2B-FF8F-2092-38EBBE340B4A}"/>
                  </a:ext>
                </a:extLst>
              </p:cNvPr>
              <p:cNvPicPr>
                <a:picLocks noChangeAspect="1"/>
              </p:cNvPicPr>
              <p:nvPr/>
            </p:nvPicPr>
            <p:blipFill>
              <a:blip r:embed="rId2"/>
              <a:stretch>
                <a:fillRect/>
              </a:stretch>
            </p:blipFill>
            <p:spPr>
              <a:xfrm>
                <a:off x="3520925" y="2253681"/>
                <a:ext cx="2133785" cy="1725318"/>
              </a:xfrm>
              <a:prstGeom prst="rect">
                <a:avLst/>
              </a:prstGeom>
            </p:spPr>
          </p:pic>
          <p:pic>
            <p:nvPicPr>
              <p:cNvPr id="8" name="Picture 7">
                <a:extLst>
                  <a:ext uri="{FF2B5EF4-FFF2-40B4-BE49-F238E27FC236}">
                    <a16:creationId xmlns:a16="http://schemas.microsoft.com/office/drawing/2014/main" id="{91900212-E7F4-FA38-90BA-B4E2D08AC3E8}"/>
                  </a:ext>
                </a:extLst>
              </p:cNvPr>
              <p:cNvPicPr>
                <a:picLocks noChangeAspect="1"/>
              </p:cNvPicPr>
              <p:nvPr/>
            </p:nvPicPr>
            <p:blipFill>
              <a:blip r:embed="rId3"/>
              <a:stretch>
                <a:fillRect/>
              </a:stretch>
            </p:blipFill>
            <p:spPr>
              <a:xfrm>
                <a:off x="4881109" y="879044"/>
                <a:ext cx="2511770" cy="1725318"/>
              </a:xfrm>
              <a:prstGeom prst="rect">
                <a:avLst/>
              </a:prstGeom>
            </p:spPr>
          </p:pic>
          <p:pic>
            <p:nvPicPr>
              <p:cNvPr id="10" name="Picture 9">
                <a:extLst>
                  <a:ext uri="{FF2B5EF4-FFF2-40B4-BE49-F238E27FC236}">
                    <a16:creationId xmlns:a16="http://schemas.microsoft.com/office/drawing/2014/main" id="{14048975-EB6C-01F2-BBEE-3FDDB7636633}"/>
                  </a:ext>
                </a:extLst>
              </p:cNvPr>
              <p:cNvPicPr>
                <a:picLocks noChangeAspect="1"/>
              </p:cNvPicPr>
              <p:nvPr/>
            </p:nvPicPr>
            <p:blipFill>
              <a:blip r:embed="rId4"/>
              <a:stretch>
                <a:fillRect/>
              </a:stretch>
            </p:blipFill>
            <p:spPr>
              <a:xfrm>
                <a:off x="6376437" y="2327373"/>
                <a:ext cx="2420322" cy="1828959"/>
              </a:xfrm>
              <a:prstGeom prst="rect">
                <a:avLst/>
              </a:prstGeom>
            </p:spPr>
          </p:pic>
          <p:pic>
            <p:nvPicPr>
              <p:cNvPr id="12" name="Picture 11">
                <a:extLst>
                  <a:ext uri="{FF2B5EF4-FFF2-40B4-BE49-F238E27FC236}">
                    <a16:creationId xmlns:a16="http://schemas.microsoft.com/office/drawing/2014/main" id="{E01AEA66-A483-ADF6-7A66-0E95E477249A}"/>
                  </a:ext>
                </a:extLst>
              </p:cNvPr>
              <p:cNvPicPr>
                <a:picLocks noChangeAspect="1"/>
              </p:cNvPicPr>
              <p:nvPr/>
            </p:nvPicPr>
            <p:blipFill>
              <a:blip r:embed="rId5"/>
              <a:stretch>
                <a:fillRect/>
              </a:stretch>
            </p:blipFill>
            <p:spPr>
              <a:xfrm>
                <a:off x="4643603" y="4041760"/>
                <a:ext cx="2639797" cy="1828959"/>
              </a:xfrm>
              <a:prstGeom prst="rect">
                <a:avLst/>
              </a:prstGeom>
            </p:spPr>
          </p:pic>
        </p:grpSp>
        <p:pic>
          <p:nvPicPr>
            <p:cNvPr id="16" name="Picture 15">
              <a:extLst>
                <a:ext uri="{FF2B5EF4-FFF2-40B4-BE49-F238E27FC236}">
                  <a16:creationId xmlns:a16="http://schemas.microsoft.com/office/drawing/2014/main" id="{FEF12C59-409E-E35E-6D2D-A84238B0525D}"/>
                </a:ext>
              </a:extLst>
            </p:cNvPr>
            <p:cNvPicPr>
              <a:picLocks noChangeAspect="1"/>
            </p:cNvPicPr>
            <p:nvPr/>
          </p:nvPicPr>
          <p:blipFill>
            <a:blip r:embed="rId6"/>
            <a:stretch>
              <a:fillRect/>
            </a:stretch>
          </p:blipFill>
          <p:spPr>
            <a:xfrm>
              <a:off x="3038667" y="5796044"/>
              <a:ext cx="5846571" cy="1072989"/>
            </a:xfrm>
            <a:prstGeom prst="rect">
              <a:avLst/>
            </a:prstGeom>
          </p:spPr>
        </p:pic>
      </p:grpSp>
      <p:pic>
        <p:nvPicPr>
          <p:cNvPr id="2050" name="image_1">
            <a:extLst>
              <a:ext uri="{FF2B5EF4-FFF2-40B4-BE49-F238E27FC236}">
                <a16:creationId xmlns:a16="http://schemas.microsoft.com/office/drawing/2014/main" id="{126C6B75-28C5-48AD-DC7A-8879ECDC31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3401" y="758505"/>
            <a:ext cx="5161593" cy="504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143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1C83C993-67E4-2173-F556-A8D4ACFE29C1}"/>
              </a:ext>
            </a:extLst>
          </p:cNvPr>
          <p:cNvSpPr txBox="1"/>
          <p:nvPr/>
        </p:nvSpPr>
        <p:spPr>
          <a:xfrm>
            <a:off x="1881" y="1881"/>
            <a:ext cx="457764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b="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3-4-</a:t>
            </a:r>
            <a:r>
              <a:rPr lang="en-GB" sz="3600" b="1">
                <a:solidFill>
                  <a:srgbClr val="CC0066"/>
                </a:solidFill>
                <a:latin typeface="Calibri" panose="020F0502020204030204" pitchFamily="34" charset="0"/>
                <a:ea typeface="Calibri" panose="020F0502020204030204" pitchFamily="34" charset="0"/>
                <a:cs typeface="Calibri" panose="020F0502020204030204" pitchFamily="34" charset="0"/>
              </a:rPr>
              <a:t>5</a:t>
            </a:r>
            <a:r>
              <a:rPr lang="en-GB" sz="2500" b="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-6</a:t>
            </a:r>
            <a:r>
              <a:rPr lang="en-GB" sz="2500" b="1">
                <a:solidFill>
                  <a:srgbClr val="595959"/>
                </a:solidFill>
                <a:latin typeface="Calibri" panose="020F0502020204030204" pitchFamily="34" charset="0"/>
                <a:ea typeface="Calibri" panose="020F0502020204030204" pitchFamily="34" charset="0"/>
                <a:cs typeface="Calibri" panose="020F0502020204030204" pitchFamily="34" charset="0"/>
              </a:rPr>
              <a:t>-7</a:t>
            </a:r>
            <a:br>
              <a:rPr lang="en-GB" sz="2500" b="1">
                <a:solidFill>
                  <a:schemeClr val="tx1">
                    <a:lumMod val="65000"/>
                    <a:lumOff val="35000"/>
                  </a:schemeClr>
                </a:solidFill>
                <a:latin typeface="Calibri Light"/>
                <a:ea typeface="+mj-ea"/>
                <a:cs typeface="+mj-cs"/>
              </a:rPr>
            </a:br>
            <a:r>
              <a:rPr lang="en-GB" sz="3600" b="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The Quintuple Aim</a:t>
            </a:r>
            <a:endParaRPr lang="en-GB" sz="40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026" name="image_0">
            <a:extLst>
              <a:ext uri="{FF2B5EF4-FFF2-40B4-BE49-F238E27FC236}">
                <a16:creationId xmlns:a16="http://schemas.microsoft.com/office/drawing/2014/main" id="{2BC589A3-439C-5286-D1AF-31D8426C7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334" y="586597"/>
            <a:ext cx="5987331" cy="592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507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
            <a:extLst>
              <a:ext uri="{FF2B5EF4-FFF2-40B4-BE49-F238E27FC236}">
                <a16:creationId xmlns:a16="http://schemas.microsoft.com/office/drawing/2014/main" id="{4C4B70E9-81CA-1C14-0E6C-EC0B1F7C0252}"/>
              </a:ext>
            </a:extLst>
          </p:cNvPr>
          <p:cNvSpPr>
            <a:spLocks noChangeArrowheads="1"/>
          </p:cNvSpPr>
          <p:nvPr/>
        </p:nvSpPr>
        <p:spPr bwMode="auto">
          <a:xfrm>
            <a:off x="3352800" y="533402"/>
            <a:ext cx="5400675" cy="5410195"/>
          </a:xfrm>
          <a:prstGeom prst="ellipse">
            <a:avLst/>
          </a:prstGeom>
          <a:solidFill>
            <a:srgbClr val="4472C4"/>
          </a:solidFill>
          <a:ln w="12700">
            <a:solidFill>
              <a:srgbClr val="1F3763"/>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endParaRPr lang="en-US" alt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CFFF9FC4-5790-B233-8DC4-BE1734AD245E}"/>
              </a:ext>
            </a:extLst>
          </p:cNvPr>
          <p:cNvGraphicFramePr/>
          <p:nvPr/>
        </p:nvGraphicFramePr>
        <p:xfrm>
          <a:off x="2638424" y="1000130"/>
          <a:ext cx="6829425" cy="4171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4">
            <a:extLst>
              <a:ext uri="{FF2B5EF4-FFF2-40B4-BE49-F238E27FC236}">
                <a16:creationId xmlns:a16="http://schemas.microsoft.com/office/drawing/2014/main" id="{F4790842-1A85-E650-794F-DDB82A5BF18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89B816E8-C5B7-338A-B477-1D6B06120885}"/>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8" name="Group 7">
            <a:extLst>
              <a:ext uri="{FF2B5EF4-FFF2-40B4-BE49-F238E27FC236}">
                <a16:creationId xmlns:a16="http://schemas.microsoft.com/office/drawing/2014/main" id="{39202D9F-57FC-6D7B-0725-0EE95B4EAA12}"/>
              </a:ext>
            </a:extLst>
          </p:cNvPr>
          <p:cNvGrpSpPr/>
          <p:nvPr/>
        </p:nvGrpSpPr>
        <p:grpSpPr>
          <a:xfrm>
            <a:off x="387770" y="6550679"/>
            <a:ext cx="3653581" cy="277728"/>
            <a:chOff x="7400666" y="145693"/>
            <a:chExt cx="3653581" cy="277728"/>
          </a:xfrm>
        </p:grpSpPr>
        <p:sp>
          <p:nvSpPr>
            <p:cNvPr id="9" name="Rectangle 8">
              <a:extLst>
                <a:ext uri="{FF2B5EF4-FFF2-40B4-BE49-F238E27FC236}">
                  <a16:creationId xmlns:a16="http://schemas.microsoft.com/office/drawing/2014/main" id="{602C26D8-C0A9-559B-F8B3-F8FABE701230}"/>
                </a:ext>
              </a:extLst>
            </p:cNvPr>
            <p:cNvSpPr/>
            <p:nvPr/>
          </p:nvSpPr>
          <p:spPr>
            <a:xfrm>
              <a:off x="7400667" y="145693"/>
              <a:ext cx="3653580" cy="277728"/>
            </a:xfrm>
            <a:prstGeom prst="rect">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0" name="TextBox 9">
              <a:extLst>
                <a:ext uri="{FF2B5EF4-FFF2-40B4-BE49-F238E27FC236}">
                  <a16:creationId xmlns:a16="http://schemas.microsoft.com/office/drawing/2014/main" id="{FFFAC009-B079-2793-5687-D3F870983D54}"/>
                </a:ext>
              </a:extLst>
            </p:cNvPr>
            <p:cNvSpPr txBox="1"/>
            <p:nvPr/>
          </p:nvSpPr>
          <p:spPr>
            <a:xfrm>
              <a:off x="7400666" y="145693"/>
              <a:ext cx="3653581" cy="2722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Data and Intelligence</a:t>
              </a:r>
            </a:p>
          </p:txBody>
        </p:sp>
      </p:grpSp>
      <p:grpSp>
        <p:nvGrpSpPr>
          <p:cNvPr id="11" name="Group 10">
            <a:extLst>
              <a:ext uri="{FF2B5EF4-FFF2-40B4-BE49-F238E27FC236}">
                <a16:creationId xmlns:a16="http://schemas.microsoft.com/office/drawing/2014/main" id="{96D60C6E-5A25-1214-9193-58E6BB274E22}"/>
              </a:ext>
            </a:extLst>
          </p:cNvPr>
          <p:cNvGrpSpPr/>
          <p:nvPr/>
        </p:nvGrpSpPr>
        <p:grpSpPr>
          <a:xfrm>
            <a:off x="4169939" y="6545174"/>
            <a:ext cx="3653580" cy="277728"/>
            <a:chOff x="3700798" y="145693"/>
            <a:chExt cx="3653580" cy="277728"/>
          </a:xfrm>
        </p:grpSpPr>
        <p:sp>
          <p:nvSpPr>
            <p:cNvPr id="12" name="Rectangle 11">
              <a:extLst>
                <a:ext uri="{FF2B5EF4-FFF2-40B4-BE49-F238E27FC236}">
                  <a16:creationId xmlns:a16="http://schemas.microsoft.com/office/drawing/2014/main" id="{B10E66C6-67A4-FED2-B725-428AAD931FEC}"/>
                </a:ext>
              </a:extLst>
            </p:cNvPr>
            <p:cNvSpPr/>
            <p:nvPr/>
          </p:nvSpPr>
          <p:spPr>
            <a:xfrm>
              <a:off x="3700798" y="145693"/>
              <a:ext cx="3653580" cy="277728"/>
            </a:xfrm>
            <a:prstGeom prst="rect">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3" name="TextBox 12">
              <a:extLst>
                <a:ext uri="{FF2B5EF4-FFF2-40B4-BE49-F238E27FC236}">
                  <a16:creationId xmlns:a16="http://schemas.microsoft.com/office/drawing/2014/main" id="{A94397B9-5292-7C91-1C0A-E933FE5FEFC3}"/>
                </a:ext>
              </a:extLst>
            </p:cNvPr>
            <p:cNvSpPr txBox="1"/>
            <p:nvPr/>
          </p:nvSpPr>
          <p:spPr>
            <a:xfrm>
              <a:off x="3700798" y="145693"/>
              <a:ext cx="3653580" cy="277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Community participation</a:t>
              </a:r>
            </a:p>
          </p:txBody>
        </p:sp>
      </p:grpSp>
      <p:grpSp>
        <p:nvGrpSpPr>
          <p:cNvPr id="14" name="Group 13">
            <a:extLst>
              <a:ext uri="{FF2B5EF4-FFF2-40B4-BE49-F238E27FC236}">
                <a16:creationId xmlns:a16="http://schemas.microsoft.com/office/drawing/2014/main" id="{60C664B0-04E6-4C07-B25C-4D67B37CC32A}"/>
              </a:ext>
            </a:extLst>
          </p:cNvPr>
          <p:cNvGrpSpPr/>
          <p:nvPr/>
        </p:nvGrpSpPr>
        <p:grpSpPr>
          <a:xfrm>
            <a:off x="7823518" y="6547146"/>
            <a:ext cx="3873181" cy="275756"/>
            <a:chOff x="3572210" y="145693"/>
            <a:chExt cx="3782168" cy="277728"/>
          </a:xfrm>
        </p:grpSpPr>
        <p:sp>
          <p:nvSpPr>
            <p:cNvPr id="15" name="Rectangle 14">
              <a:extLst>
                <a:ext uri="{FF2B5EF4-FFF2-40B4-BE49-F238E27FC236}">
                  <a16:creationId xmlns:a16="http://schemas.microsoft.com/office/drawing/2014/main" id="{E6408D9A-01DB-D183-972C-3A35476775CF}"/>
                </a:ext>
              </a:extLst>
            </p:cNvPr>
            <p:cNvSpPr/>
            <p:nvPr/>
          </p:nvSpPr>
          <p:spPr>
            <a:xfrm>
              <a:off x="3700798" y="145693"/>
              <a:ext cx="3653580" cy="277728"/>
            </a:xfrm>
            <a:prstGeom prst="rect">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6" name="TextBox 15">
              <a:extLst>
                <a:ext uri="{FF2B5EF4-FFF2-40B4-BE49-F238E27FC236}">
                  <a16:creationId xmlns:a16="http://schemas.microsoft.com/office/drawing/2014/main" id="{160D88D1-D42B-4086-67A6-3D1C6416674D}"/>
                </a:ext>
              </a:extLst>
            </p:cNvPr>
            <p:cNvSpPr txBox="1"/>
            <p:nvPr/>
          </p:nvSpPr>
          <p:spPr>
            <a:xfrm>
              <a:off x="3572210" y="145693"/>
              <a:ext cx="3653580" cy="277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Resource (Finance, Skills, People)</a:t>
              </a:r>
            </a:p>
          </p:txBody>
        </p:sp>
      </p:grpSp>
      <p:sp>
        <p:nvSpPr>
          <p:cNvPr id="23" name="TextBox 22">
            <a:extLst>
              <a:ext uri="{FF2B5EF4-FFF2-40B4-BE49-F238E27FC236}">
                <a16:creationId xmlns:a16="http://schemas.microsoft.com/office/drawing/2014/main" id="{1EC8B794-A377-1F0E-03FD-B81F6FD3A50D}"/>
              </a:ext>
            </a:extLst>
          </p:cNvPr>
          <p:cNvSpPr txBox="1"/>
          <p:nvPr/>
        </p:nvSpPr>
        <p:spPr>
          <a:xfrm>
            <a:off x="4169938" y="6027956"/>
            <a:ext cx="3653580" cy="430887"/>
          </a:xfrm>
          <a:prstGeom prst="rect">
            <a:avLst/>
          </a:prstGeom>
          <a:solidFill>
            <a:schemeClr val="accent1">
              <a:lumMod val="75000"/>
            </a:schemeClr>
          </a:solidFill>
          <a:ln>
            <a:noFill/>
            <a:prstDash val="solid"/>
          </a:ln>
        </p:spPr>
        <p:txBody>
          <a:bodyPr wrap="square" rtlCol="0">
            <a:spAutoFit/>
          </a:bodyPr>
          <a:lstStyle/>
          <a:p>
            <a:r>
              <a:rPr lang="en-GB" sz="1100" b="1">
                <a:solidFill>
                  <a:schemeClr val="bg1"/>
                </a:solidFill>
              </a:rPr>
              <a:t>Protect</a:t>
            </a:r>
            <a:r>
              <a:rPr lang="en-GB" sz="1100">
                <a:solidFill>
                  <a:schemeClr val="bg1"/>
                </a:solidFill>
              </a:rPr>
              <a:t> – Working with people with known conditions/risk factors to reduce their risk of ill health</a:t>
            </a:r>
          </a:p>
        </p:txBody>
      </p:sp>
      <p:sp>
        <p:nvSpPr>
          <p:cNvPr id="24" name="TextBox 23">
            <a:extLst>
              <a:ext uri="{FF2B5EF4-FFF2-40B4-BE49-F238E27FC236}">
                <a16:creationId xmlns:a16="http://schemas.microsoft.com/office/drawing/2014/main" id="{A4269200-A8DD-A91A-8631-853DB7F3FF18}"/>
              </a:ext>
            </a:extLst>
          </p:cNvPr>
          <p:cNvSpPr txBox="1"/>
          <p:nvPr/>
        </p:nvSpPr>
        <p:spPr>
          <a:xfrm>
            <a:off x="409573" y="3479391"/>
            <a:ext cx="2810877" cy="600164"/>
          </a:xfrm>
          <a:prstGeom prst="rect">
            <a:avLst/>
          </a:prstGeom>
          <a:solidFill>
            <a:srgbClr val="FFC000"/>
          </a:solidFill>
          <a:ln>
            <a:noFill/>
            <a:prstDash val="solid"/>
          </a:ln>
        </p:spPr>
        <p:txBody>
          <a:bodyPr wrap="square" rtlCol="0">
            <a:spAutoFit/>
          </a:bodyPr>
          <a:lstStyle/>
          <a:p>
            <a:r>
              <a:rPr lang="en-GB" sz="1100" b="1">
                <a:solidFill>
                  <a:schemeClr val="bg1"/>
                </a:solidFill>
              </a:rPr>
              <a:t>Manage</a:t>
            </a:r>
            <a:r>
              <a:rPr lang="en-GB" sz="1100">
                <a:solidFill>
                  <a:schemeClr val="bg1"/>
                </a:solidFill>
              </a:rPr>
              <a:t> – Ensuring equitable access to the best possible healthcare at the earliest opportunity</a:t>
            </a:r>
          </a:p>
        </p:txBody>
      </p:sp>
      <p:sp>
        <p:nvSpPr>
          <p:cNvPr id="26" name="TextBox 25">
            <a:extLst>
              <a:ext uri="{FF2B5EF4-FFF2-40B4-BE49-F238E27FC236}">
                <a16:creationId xmlns:a16="http://schemas.microsoft.com/office/drawing/2014/main" id="{F31E9982-74E0-F16A-4256-37E2F3693570}"/>
              </a:ext>
            </a:extLst>
          </p:cNvPr>
          <p:cNvSpPr txBox="1"/>
          <p:nvPr/>
        </p:nvSpPr>
        <p:spPr>
          <a:xfrm>
            <a:off x="409573" y="2051382"/>
            <a:ext cx="2754732" cy="769441"/>
          </a:xfrm>
          <a:prstGeom prst="rect">
            <a:avLst/>
          </a:prstGeom>
          <a:solidFill>
            <a:srgbClr val="7030A0"/>
          </a:solidFill>
          <a:ln>
            <a:noFill/>
            <a:prstDash val="solid"/>
          </a:ln>
        </p:spPr>
        <p:txBody>
          <a:bodyPr wrap="square" rtlCol="0">
            <a:spAutoFit/>
          </a:bodyPr>
          <a:lstStyle/>
          <a:p>
            <a:r>
              <a:rPr lang="en-GB" sz="1100" b="1">
                <a:solidFill>
                  <a:schemeClr val="bg1"/>
                </a:solidFill>
              </a:rPr>
              <a:t>Recover</a:t>
            </a:r>
            <a:r>
              <a:rPr lang="en-GB" sz="1100">
                <a:solidFill>
                  <a:schemeClr val="bg1"/>
                </a:solidFill>
              </a:rPr>
              <a:t> – Working with people and carers to enable those recovering from illness to live as full a life as possible, or receive excellent and equitable palliative care</a:t>
            </a:r>
          </a:p>
        </p:txBody>
      </p:sp>
      <p:sp>
        <p:nvSpPr>
          <p:cNvPr id="2" name="TextBox 1">
            <a:extLst>
              <a:ext uri="{FF2B5EF4-FFF2-40B4-BE49-F238E27FC236}">
                <a16:creationId xmlns:a16="http://schemas.microsoft.com/office/drawing/2014/main" id="{4E68277E-D598-9665-56E6-26C0CCB7A62B}"/>
              </a:ext>
            </a:extLst>
          </p:cNvPr>
          <p:cNvSpPr txBox="1"/>
          <p:nvPr/>
        </p:nvSpPr>
        <p:spPr>
          <a:xfrm>
            <a:off x="8991602" y="2051382"/>
            <a:ext cx="2676524" cy="769441"/>
          </a:xfrm>
          <a:prstGeom prst="rect">
            <a:avLst/>
          </a:prstGeom>
          <a:solidFill>
            <a:schemeClr val="accent6"/>
          </a:solidFill>
          <a:ln>
            <a:noFill/>
            <a:prstDash val="solid"/>
          </a:ln>
        </p:spPr>
        <p:txBody>
          <a:bodyPr wrap="square" rtlCol="0">
            <a:spAutoFit/>
          </a:bodyPr>
          <a:lstStyle/>
          <a:p>
            <a:r>
              <a:rPr lang="en-GB" sz="1100" b="1">
                <a:solidFill>
                  <a:schemeClr val="bg1"/>
                </a:solidFill>
              </a:rPr>
              <a:t>Prevent</a:t>
            </a:r>
            <a:r>
              <a:rPr lang="en-GB" sz="1100">
                <a:solidFill>
                  <a:schemeClr val="bg1"/>
                </a:solidFill>
              </a:rPr>
              <a:t> – Taking action with people and communities to improve lifestyles, social circumstances and our environment to improve health and wellbeing</a:t>
            </a:r>
          </a:p>
        </p:txBody>
      </p:sp>
      <p:sp>
        <p:nvSpPr>
          <p:cNvPr id="18" name="TextBox 17">
            <a:extLst>
              <a:ext uri="{FF2B5EF4-FFF2-40B4-BE49-F238E27FC236}">
                <a16:creationId xmlns:a16="http://schemas.microsoft.com/office/drawing/2014/main" id="{0BA0280A-EB87-0339-3F66-97908D808916}"/>
              </a:ext>
            </a:extLst>
          </p:cNvPr>
          <p:cNvSpPr txBox="1"/>
          <p:nvPr/>
        </p:nvSpPr>
        <p:spPr>
          <a:xfrm>
            <a:off x="8991602" y="3480524"/>
            <a:ext cx="2676523" cy="600164"/>
          </a:xfrm>
          <a:prstGeom prst="rect">
            <a:avLst/>
          </a:prstGeom>
          <a:solidFill>
            <a:srgbClr val="CC0066"/>
          </a:solidFill>
          <a:ln>
            <a:noFill/>
          </a:ln>
        </p:spPr>
        <p:txBody>
          <a:bodyPr wrap="square" rtlCol="0">
            <a:spAutoFit/>
          </a:bodyPr>
          <a:lstStyle/>
          <a:p>
            <a:r>
              <a:rPr lang="en-GB" sz="1100" b="1">
                <a:solidFill>
                  <a:schemeClr val="bg1"/>
                </a:solidFill>
              </a:rPr>
              <a:t>Detect</a:t>
            </a:r>
            <a:r>
              <a:rPr lang="en-GB" sz="1100">
                <a:solidFill>
                  <a:schemeClr val="bg1"/>
                </a:solidFill>
              </a:rPr>
              <a:t> – working proactively in integrated teams to find people who have a condition which increases their risk of ill health</a:t>
            </a:r>
          </a:p>
        </p:txBody>
      </p:sp>
      <p:sp>
        <p:nvSpPr>
          <p:cNvPr id="19" name="TextBox 18">
            <a:extLst>
              <a:ext uri="{FF2B5EF4-FFF2-40B4-BE49-F238E27FC236}">
                <a16:creationId xmlns:a16="http://schemas.microsoft.com/office/drawing/2014/main" id="{6926B271-84B1-A2D1-DCD0-33F56ADD104E}"/>
              </a:ext>
            </a:extLst>
          </p:cNvPr>
          <p:cNvSpPr txBox="1"/>
          <p:nvPr/>
        </p:nvSpPr>
        <p:spPr>
          <a:xfrm>
            <a:off x="4175527" y="46494"/>
            <a:ext cx="3647991" cy="430887"/>
          </a:xfrm>
          <a:prstGeom prst="rect">
            <a:avLst/>
          </a:prstGeom>
          <a:solidFill>
            <a:schemeClr val="accent2"/>
          </a:solidFill>
          <a:ln>
            <a:noFill/>
            <a:prstDash val="solid"/>
          </a:ln>
        </p:spPr>
        <p:txBody>
          <a:bodyPr wrap="square" rtlCol="0">
            <a:spAutoFit/>
          </a:bodyPr>
          <a:lstStyle/>
          <a:p>
            <a:r>
              <a:rPr lang="en-GB" sz="1100" b="1">
                <a:solidFill>
                  <a:schemeClr val="bg1"/>
                </a:solidFill>
              </a:rPr>
              <a:t>Predict</a:t>
            </a:r>
            <a:r>
              <a:rPr lang="en-GB" sz="1100">
                <a:solidFill>
                  <a:schemeClr val="bg1"/>
                </a:solidFill>
              </a:rPr>
              <a:t> – Using data, insight and ongoing dialogue with communities to identify early issues likely to lead to ill health</a:t>
            </a:r>
          </a:p>
        </p:txBody>
      </p:sp>
      <p:sp>
        <p:nvSpPr>
          <p:cNvPr id="25" name="TextBox 24">
            <a:extLst>
              <a:ext uri="{FF2B5EF4-FFF2-40B4-BE49-F238E27FC236}">
                <a16:creationId xmlns:a16="http://schemas.microsoft.com/office/drawing/2014/main" id="{215A141C-00CF-D9B4-A963-4D4E078CA57F}"/>
              </a:ext>
            </a:extLst>
          </p:cNvPr>
          <p:cNvSpPr txBox="1"/>
          <p:nvPr/>
        </p:nvSpPr>
        <p:spPr>
          <a:xfrm>
            <a:off x="5304135" y="5296951"/>
            <a:ext cx="1492409" cy="415498"/>
          </a:xfrm>
          <a:prstGeom prst="rect">
            <a:avLst/>
          </a:prstGeom>
          <a:noFill/>
        </p:spPr>
        <p:txBody>
          <a:bodyPr wrap="square">
            <a:spAutoFit/>
          </a:bodyPr>
          <a:lstStyle/>
          <a:p>
            <a:r>
              <a:rPr lang="en-GB" sz="2100">
                <a:solidFill>
                  <a:schemeClr val="bg1"/>
                </a:solidFill>
              </a:rPr>
              <a:t>Collaborate</a:t>
            </a:r>
          </a:p>
        </p:txBody>
      </p:sp>
      <p:sp>
        <p:nvSpPr>
          <p:cNvPr id="30" name="Rectangle 29">
            <a:extLst>
              <a:ext uri="{FF2B5EF4-FFF2-40B4-BE49-F238E27FC236}">
                <a16:creationId xmlns:a16="http://schemas.microsoft.com/office/drawing/2014/main" id="{E18BEA11-33DE-5B18-083B-A3ECEC3CC808}"/>
              </a:ext>
            </a:extLst>
          </p:cNvPr>
          <p:cNvSpPr/>
          <p:nvPr/>
        </p:nvSpPr>
        <p:spPr>
          <a:xfrm rot="16200000">
            <a:off x="3882443" y="1063043"/>
            <a:ext cx="4352920" cy="4360444"/>
          </a:xfrm>
          <a:prstGeom prst="rect">
            <a:avLst/>
          </a:prstGeom>
          <a:noFill/>
        </p:spPr>
        <p:txBody>
          <a:bodyPr wrap="none" lIns="91440" tIns="45720" rIns="91440" bIns="45720">
            <a:prstTxWarp prst="textCircle">
              <a:avLst/>
            </a:prstTxWarp>
            <a:spAutoFit/>
          </a:bodyPr>
          <a:lstStyle/>
          <a:p>
            <a:pPr algn="ctr"/>
            <a:r>
              <a:rPr lang="en-US" sz="2800">
                <a:ln w="0"/>
                <a:solidFill>
                  <a:schemeClr val="bg1"/>
                </a:solidFill>
                <a:effectLst>
                  <a:outerShdw blurRad="38100" dist="25400" dir="5400000" algn="ctr" rotWithShape="0">
                    <a:srgbClr val="6E747A">
                      <a:alpha val="43000"/>
                    </a:srgbClr>
                  </a:outerShdw>
                </a:effectLst>
              </a:rPr>
              <a:t> Work together with a sense of curiosity, humility, inclusivity, compassion, kindness, joy and trust to improve the health of our population through the tackling of health inequity</a:t>
            </a:r>
          </a:p>
          <a:p>
            <a:pPr algn="ctr"/>
            <a:endParaRPr lang="en-GB" sz="5400">
              <a:ln w="0"/>
              <a:solidFill>
                <a:schemeClr val="bg1"/>
              </a:solidFill>
              <a:effectLst>
                <a:outerShdw blurRad="38100" dist="25400" dir="5400000" algn="ctr" rotWithShape="0">
                  <a:srgbClr val="6E747A">
                    <a:alpha val="43000"/>
                  </a:srgbClr>
                </a:outerShdw>
              </a:effectLst>
            </a:endParaRPr>
          </a:p>
        </p:txBody>
      </p:sp>
      <p:sp>
        <p:nvSpPr>
          <p:cNvPr id="51" name="TextBox 50">
            <a:extLst>
              <a:ext uri="{FF2B5EF4-FFF2-40B4-BE49-F238E27FC236}">
                <a16:creationId xmlns:a16="http://schemas.microsoft.com/office/drawing/2014/main" id="{FAB0D710-906A-4E75-55DB-0D6C0D7D622F}"/>
              </a:ext>
            </a:extLst>
          </p:cNvPr>
          <p:cNvSpPr txBox="1"/>
          <p:nvPr/>
        </p:nvSpPr>
        <p:spPr>
          <a:xfrm>
            <a:off x="1881" y="1881"/>
            <a:ext cx="397486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b="1">
                <a:solidFill>
                  <a:srgbClr val="595959"/>
                </a:solidFill>
                <a:latin typeface="Calibri" panose="020F0502020204030204" pitchFamily="34" charset="0"/>
                <a:ea typeface="Calibri" panose="020F0502020204030204" pitchFamily="34" charset="0"/>
                <a:cs typeface="Calibri" panose="020F0502020204030204" pitchFamily="34" charset="0"/>
              </a:rPr>
              <a:t>3-4-5-</a:t>
            </a:r>
            <a:r>
              <a:rPr lang="en-GB" sz="3600" b="1">
                <a:solidFill>
                  <a:srgbClr val="CC0066"/>
                </a:solidFill>
                <a:latin typeface="Calibri" panose="020F0502020204030204" pitchFamily="34" charset="0"/>
                <a:ea typeface="Calibri" panose="020F0502020204030204" pitchFamily="34" charset="0"/>
                <a:cs typeface="Calibri" panose="020F0502020204030204" pitchFamily="34" charset="0"/>
              </a:rPr>
              <a:t>6</a:t>
            </a:r>
            <a:r>
              <a:rPr lang="en-GB" sz="3600">
                <a:solidFill>
                  <a:srgbClr val="CC0066"/>
                </a:solidFill>
                <a:latin typeface="Calibri" panose="020F0502020204030204" pitchFamily="34" charset="0"/>
                <a:ea typeface="Calibri" panose="020F0502020204030204" pitchFamily="34" charset="0"/>
                <a:cs typeface="Calibri" panose="020F0502020204030204" pitchFamily="34" charset="0"/>
              </a:rPr>
              <a:t>​</a:t>
            </a:r>
            <a:r>
              <a:rPr lang="en-GB" sz="2500" b="1">
                <a:solidFill>
                  <a:srgbClr val="595959"/>
                </a:solidFill>
                <a:latin typeface="Calibri" panose="020F0502020204030204" pitchFamily="34" charset="0"/>
                <a:ea typeface="Calibri" panose="020F0502020204030204" pitchFamily="34" charset="0"/>
                <a:cs typeface="Calibri" panose="020F0502020204030204" pitchFamily="34" charset="0"/>
              </a:rPr>
              <a:t>-7</a:t>
            </a:r>
            <a:br>
              <a:rPr lang="en-GB" sz="2500">
                <a:latin typeface="Calibri Light"/>
                <a:cs typeface="Calibri Light"/>
              </a:rPr>
            </a:br>
            <a:r>
              <a:rPr lang="en-GB" sz="3600" b="1">
                <a:solidFill>
                  <a:srgbClr val="595959"/>
                </a:solidFill>
                <a:latin typeface="Calibri" panose="020F0502020204030204" pitchFamily="34" charset="0"/>
                <a:ea typeface="Calibri" panose="020F0502020204030204" pitchFamily="34" charset="0"/>
                <a:cs typeface="Calibri" panose="020F0502020204030204" pitchFamily="34" charset="0"/>
              </a:rPr>
              <a:t>The Population Health Hexagons</a:t>
            </a:r>
            <a:endParaRPr lang="en-GB" sz="40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0425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A51C6B1-2CF3-B742-6D2D-63F458832EC9}"/>
              </a:ext>
            </a:extLst>
          </p:cNvPr>
          <p:cNvGraphicFramePr/>
          <p:nvPr/>
        </p:nvGraphicFramePr>
        <p:xfrm>
          <a:off x="1230783" y="696918"/>
          <a:ext cx="9574924" cy="6090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50">
            <a:extLst>
              <a:ext uri="{FF2B5EF4-FFF2-40B4-BE49-F238E27FC236}">
                <a16:creationId xmlns:a16="http://schemas.microsoft.com/office/drawing/2014/main" id="{FAB0D710-906A-4E75-55DB-0D6C0D7D622F}"/>
              </a:ext>
            </a:extLst>
          </p:cNvPr>
          <p:cNvSpPr txBox="1"/>
          <p:nvPr/>
        </p:nvSpPr>
        <p:spPr>
          <a:xfrm>
            <a:off x="0" y="-1"/>
            <a:ext cx="5055476"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 b="1">
                <a:solidFill>
                  <a:srgbClr val="595959"/>
                </a:solidFill>
                <a:latin typeface="Calibri"/>
                <a:cs typeface="Calibri"/>
              </a:rPr>
              <a:t>3-4-5-6-</a:t>
            </a:r>
            <a:r>
              <a:rPr lang="en-GB" sz="3600" b="1">
                <a:solidFill>
                  <a:schemeClr val="accent3"/>
                </a:solidFill>
                <a:latin typeface="Calibri"/>
                <a:cs typeface="Calibri"/>
              </a:rPr>
              <a:t>7</a:t>
            </a:r>
            <a:endParaRPr lang="en-US" sz="3600">
              <a:solidFill>
                <a:schemeClr val="accent3"/>
              </a:solidFill>
            </a:endParaRPr>
          </a:p>
          <a:p>
            <a:r>
              <a:rPr lang="en-GB" sz="3600" b="1">
                <a:solidFill>
                  <a:srgbClr val="595959"/>
                </a:solidFill>
                <a:latin typeface="Calibri"/>
                <a:ea typeface="Calibri" panose="020F0502020204030204" pitchFamily="34" charset="0"/>
                <a:cs typeface="Calibri"/>
              </a:rPr>
              <a:t>The 7 </a:t>
            </a:r>
            <a:r>
              <a:rPr lang="en-GB" sz="3600" b="1">
                <a:solidFill>
                  <a:srgbClr val="595959"/>
                </a:solidFill>
                <a:latin typeface="Ebrima"/>
                <a:ea typeface="Ebrima"/>
                <a:cs typeface="Ebrima"/>
              </a:rPr>
              <a:t>I</a:t>
            </a:r>
            <a:r>
              <a:rPr lang="en-GB" sz="3600" b="1">
                <a:solidFill>
                  <a:srgbClr val="595959"/>
                </a:solidFill>
                <a:latin typeface="Calibri"/>
                <a:ea typeface="Calibri" panose="020F0502020204030204" pitchFamily="34" charset="0"/>
                <a:cs typeface="Calibri"/>
              </a:rPr>
              <a:t>’s of </a:t>
            </a:r>
            <a:r>
              <a:rPr lang="en-GB" sz="3600" b="1">
                <a:solidFill>
                  <a:srgbClr val="595959"/>
                </a:solidFill>
                <a:latin typeface="Ebrima"/>
                <a:ea typeface="Ebrima"/>
                <a:cs typeface="Ebrima"/>
              </a:rPr>
              <a:t>I</a:t>
            </a:r>
            <a:r>
              <a:rPr lang="en-GB" sz="3600" b="1">
                <a:solidFill>
                  <a:srgbClr val="595959"/>
                </a:solidFill>
                <a:latin typeface="Calibri"/>
                <a:ea typeface="Calibri" panose="020F0502020204030204" pitchFamily="34" charset="0"/>
                <a:cs typeface="Calibri"/>
              </a:rPr>
              <a:t>mprovement</a:t>
            </a:r>
            <a:endParaRPr lang="en-GB">
              <a:latin typeface="Calibri"/>
              <a:cs typeface="Calibri"/>
            </a:endParaRPr>
          </a:p>
        </p:txBody>
      </p:sp>
    </p:spTree>
    <p:extLst>
      <p:ext uri="{BB962C8B-B14F-4D97-AF65-F5344CB8AC3E}">
        <p14:creationId xmlns:p14="http://schemas.microsoft.com/office/powerpoint/2010/main" val="3896864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DD53-A9DD-7EAC-948C-F5689CD895D0}"/>
              </a:ext>
            </a:extLst>
          </p:cNvPr>
          <p:cNvSpPr>
            <a:spLocks noGrp="1"/>
          </p:cNvSpPr>
          <p:nvPr>
            <p:ph type="title"/>
          </p:nvPr>
        </p:nvSpPr>
        <p:spPr/>
        <p:txBody>
          <a:bodyPr/>
          <a:lstStyle/>
          <a:p>
            <a:r>
              <a:rPr lang="en-GB" b="1">
                <a:latin typeface="+mn-lt"/>
              </a:rPr>
              <a:t>Examples and a Story</a:t>
            </a:r>
          </a:p>
        </p:txBody>
      </p:sp>
      <p:sp>
        <p:nvSpPr>
          <p:cNvPr id="3" name="Content Placeholder 2">
            <a:extLst>
              <a:ext uri="{FF2B5EF4-FFF2-40B4-BE49-F238E27FC236}">
                <a16:creationId xmlns:a16="http://schemas.microsoft.com/office/drawing/2014/main" id="{6EB6ACBE-60A3-0C20-5A79-1A77A88BB547}"/>
              </a:ext>
            </a:extLst>
          </p:cNvPr>
          <p:cNvSpPr>
            <a:spLocks noGrp="1"/>
          </p:cNvSpPr>
          <p:nvPr>
            <p:ph idx="1"/>
          </p:nvPr>
        </p:nvSpPr>
        <p:spPr/>
        <p:txBody>
          <a:bodyPr>
            <a:normAutofit fontScale="85000" lnSpcReduction="20000"/>
          </a:bodyPr>
          <a:lstStyle/>
          <a:p>
            <a:pPr marL="342900" lvl="0" indent="-342900">
              <a:buFont typeface="Arial" panose="020B0604020202020204" pitchFamily="34" charset="0"/>
              <a:buChar char="•"/>
              <a:tabLst>
                <a:tab pos="457200" algn="l"/>
              </a:tabLst>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Earlier Cancer Diagnosis – St Matthew’s Ward (Preston)</a:t>
            </a:r>
          </a:p>
          <a:p>
            <a:pPr marL="342900" lvl="0" indent="-342900">
              <a:buFont typeface="Arial" panose="020B0604020202020204" pitchFamily="34" charset="0"/>
              <a:buChar char="•"/>
              <a:tabLst>
                <a:tab pos="457200" algn="l"/>
              </a:tabLst>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Respiratory Admissions in Priority Wards (Barrow-in-Furness)</a:t>
            </a:r>
          </a:p>
          <a:p>
            <a:pPr marL="342900" lvl="0" indent="-342900">
              <a:buFont typeface="Arial" panose="020B0604020202020204" pitchFamily="34" charset="0"/>
              <a:buChar char="•"/>
              <a:tabLst>
                <a:tab pos="457200" algn="l"/>
              </a:tabLst>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Enhanced Health Checks (Blackpool North, Barrow &amp; Millom, Bay,  Blackburn, Bridgedale, Carnforth,  Ribblesdale, Rossendale, West Lancashire)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Loneliness and mental health - Community garden (Blackpool North)</a:t>
            </a:r>
          </a:p>
          <a:p>
            <a:pPr marL="342900" lvl="0" indent="-342900">
              <a:buFont typeface="Arial" panose="020B0604020202020204" pitchFamily="34" charset="0"/>
              <a:buChar cha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Cervical Screening – (Blackpool Central)</a:t>
            </a:r>
          </a:p>
          <a:p>
            <a:pPr marL="342900" lvl="0" indent="-342900">
              <a:buFont typeface="Arial" panose="020B0604020202020204" pitchFamily="34" charset="0"/>
              <a:buChar char="•"/>
              <a:tabLst>
                <a:tab pos="457200" algn="l"/>
              </a:tabLst>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Family obesity (Chorley East)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Eat to Beat Diabetes (Preston North &amp; East)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Homelessness, prison leavers, substance misuse and poverty (Hyndburn)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Working with foodbank – recipes and nutrition, hypertension, weight management, first aid and mental health (Bridgedale)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Frail elderly, mental health, children and young people and priority wards (Barrow &amp; Millom)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Town Hall Warm Hub health checks, homelessness and loneliness at Manna House and young people's mental health (Kendal)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Vaccination and screening, frailty, COPD and obesity (Bay)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Cardiovascular disease (Lancaster)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Hypertension (Blackburn)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4031227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9,700+ Hands Circle Stock Photos, Pictures &amp; Royalty-Free Images - iStock  | Hands together, Teamwork, Hands">
            <a:extLst>
              <a:ext uri="{FF2B5EF4-FFF2-40B4-BE49-F238E27FC236}">
                <a16:creationId xmlns:a16="http://schemas.microsoft.com/office/drawing/2014/main" id="{A9D78062-2ED9-A75F-AE3D-AE8809137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694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E8DA03-B658-3519-47C3-CD75C2A9B628}"/>
              </a:ext>
            </a:extLst>
          </p:cNvPr>
          <p:cNvSpPr>
            <a:spLocks noGrp="1"/>
          </p:cNvSpPr>
          <p:nvPr>
            <p:ph type="ctrTitle"/>
          </p:nvPr>
        </p:nvSpPr>
        <p:spPr>
          <a:xfrm>
            <a:off x="6970" y="4515168"/>
            <a:ext cx="10592174" cy="1000655"/>
          </a:xfrm>
        </p:spPr>
        <p:txBody>
          <a:bodyPr anchor="t">
            <a:normAutofit fontScale="90000"/>
          </a:bodyPr>
          <a:lstStyle/>
          <a:p>
            <a:pPr algn="l">
              <a:spcBef>
                <a:spcPts val="1200"/>
              </a:spcBef>
              <a:spcAft>
                <a:spcPts val="1200"/>
              </a:spcAft>
            </a:pPr>
            <a:br>
              <a:rPr lang="en-GB" sz="2200" b="1">
                <a:solidFill>
                  <a:schemeClr val="tx2"/>
                </a:solidFill>
              </a:rPr>
            </a:br>
            <a:r>
              <a:rPr lang="en-GB" sz="3600" b="1">
                <a:solidFill>
                  <a:schemeClr val="tx2"/>
                </a:solidFill>
                <a:latin typeface="Aptos"/>
              </a:rPr>
              <a:t>NHS Impact and L&amp;SC</a:t>
            </a:r>
            <a:br>
              <a:rPr lang="en-GB" sz="3600" b="1">
                <a:latin typeface="Aptos" panose="020B0004020202020204" pitchFamily="34" charset="0"/>
              </a:rPr>
            </a:br>
            <a:r>
              <a:rPr lang="en-GB" sz="3600">
                <a:solidFill>
                  <a:schemeClr val="tx2"/>
                </a:solidFill>
                <a:latin typeface="Aptos"/>
              </a:rPr>
              <a:t>David Fillingham</a:t>
            </a:r>
            <a:endParaRPr lang="en-GB" sz="2200">
              <a:solidFill>
                <a:schemeClr val="tx2"/>
              </a:solidFill>
              <a:latin typeface="Aptos"/>
            </a:endParaRPr>
          </a:p>
        </p:txBody>
      </p:sp>
      <p:pic>
        <p:nvPicPr>
          <p:cNvPr id="6" name="Picture 5">
            <a:extLst>
              <a:ext uri="{FF2B5EF4-FFF2-40B4-BE49-F238E27FC236}">
                <a16:creationId xmlns:a16="http://schemas.microsoft.com/office/drawing/2014/main" id="{E645E9F2-F60A-5892-400C-64D50E8CB2F8}"/>
              </a:ext>
            </a:extLst>
          </p:cNvPr>
          <p:cNvPicPr>
            <a:picLocks noChangeAspect="1"/>
          </p:cNvPicPr>
          <p:nvPr/>
        </p:nvPicPr>
        <p:blipFill rotWithShape="1">
          <a:blip r:embed="rId2"/>
          <a:srcRect t="13540" b="20506"/>
          <a:stretch/>
        </p:blipFill>
        <p:spPr>
          <a:xfrm>
            <a:off x="-3050" y="20218"/>
            <a:ext cx="12192001" cy="4201449"/>
          </a:xfrm>
          <a:prstGeom prst="rect">
            <a:avLst/>
          </a:prstGeom>
        </p:spPr>
      </p:pic>
      <p:pic>
        <p:nvPicPr>
          <p:cNvPr id="7" name="Picture 4" descr="Have your say on the draft priorities for Lancashire and South Cumbria  Integrated Care Partnership - Healthwatch Blackpool">
            <a:extLst>
              <a:ext uri="{FF2B5EF4-FFF2-40B4-BE49-F238E27FC236}">
                <a16:creationId xmlns:a16="http://schemas.microsoft.com/office/drawing/2014/main" id="{DC099457-6D9E-0469-6819-67ABE2F29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870" y="5715951"/>
            <a:ext cx="3473081" cy="1142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55978B-6DD8-BE27-A122-48CCBDAAC4CD}"/>
              </a:ext>
            </a:extLst>
          </p:cNvPr>
          <p:cNvSpPr txBox="1"/>
          <p:nvPr/>
        </p:nvSpPr>
        <p:spPr>
          <a:xfrm>
            <a:off x="2933700" y="3105835"/>
            <a:ext cx="6172200" cy="646331"/>
          </a:xfrm>
          <a:prstGeom prst="rect">
            <a:avLst/>
          </a:prstGeom>
          <a:noFill/>
        </p:spPr>
        <p:txBody>
          <a:bodyPr wrap="square">
            <a:spAutoFit/>
          </a:bodyPr>
          <a:lstStyle/>
          <a:p>
            <a:r>
              <a:rPr lang="en-GB" dirty="0"/>
              <a:t>https://www.midlandsdecisionsupport.nhs.uk/knowledge-library/long-term-trends-in-gp-practice-consultation-rates/</a:t>
            </a:r>
          </a:p>
        </p:txBody>
      </p:sp>
    </p:spTree>
    <p:extLst>
      <p:ext uri="{BB962C8B-B14F-4D97-AF65-F5344CB8AC3E}">
        <p14:creationId xmlns:p14="http://schemas.microsoft.com/office/powerpoint/2010/main" val="2307872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DF27-2E70-81F2-6AB5-4772905ED196}"/>
              </a:ext>
            </a:extLst>
          </p:cNvPr>
          <p:cNvSpPr>
            <a:spLocks noGrp="1"/>
          </p:cNvSpPr>
          <p:nvPr>
            <p:ph type="ctrTitle"/>
          </p:nvPr>
        </p:nvSpPr>
        <p:spPr>
          <a:xfrm>
            <a:off x="355697" y="2402090"/>
            <a:ext cx="8599185" cy="1407560"/>
          </a:xfrm>
        </p:spPr>
        <p:txBody>
          <a:bodyPr anchor="ctr">
            <a:normAutofit fontScale="90000"/>
          </a:bodyPr>
          <a:lstStyle/>
          <a:p>
            <a:pPr algn="l"/>
            <a:r>
              <a:rPr lang="en-GB" sz="4000" b="1" kern="1400" spc="-50" dirty="0">
                <a:solidFill>
                  <a:schemeClr val="tx1"/>
                </a:solidFill>
                <a:latin typeface="Arial" panose="020B0604020202020204" pitchFamily="34" charset="0"/>
                <a:ea typeface="Times New Roman" panose="02020603050405020304" pitchFamily="18" charset="0"/>
                <a:cs typeface="Arial" panose="020B0604020202020204" pitchFamily="34" charset="0"/>
              </a:rPr>
              <a:t>NHS IMPACT</a:t>
            </a:r>
            <a:br>
              <a:rPr lang="en-GB" sz="4000" b="1" kern="1400" spc="-50"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GB" sz="4000" b="1" kern="1400" spc="-50" dirty="0">
                <a:solidFill>
                  <a:srgbClr val="005EB8"/>
                </a:solidFill>
                <a:latin typeface="Arial" panose="020B0604020202020204" pitchFamily="34" charset="0"/>
                <a:ea typeface="Times New Roman" panose="02020603050405020304" pitchFamily="18" charset="0"/>
                <a:cs typeface="Arial" panose="020B0604020202020204" pitchFamily="34" charset="0"/>
              </a:rPr>
            </a:br>
            <a:r>
              <a:rPr lang="en-GB" sz="4000" kern="1400" spc="-50" dirty="0">
                <a:solidFill>
                  <a:srgbClr val="00A499"/>
                </a:solidFill>
                <a:latin typeface="Arial" panose="020B0604020202020204" pitchFamily="34" charset="0"/>
                <a:ea typeface="Times New Roman" panose="02020603050405020304" pitchFamily="18" charset="0"/>
                <a:cs typeface="Arial" panose="020B0604020202020204" pitchFamily="34" charset="0"/>
              </a:rPr>
              <a:t>Improving Patient Care Together</a:t>
            </a:r>
            <a:br>
              <a:rPr lang="en-GB" sz="4000" kern="1400" spc="-50" dirty="0">
                <a:solidFill>
                  <a:srgbClr val="00A499"/>
                </a:solidFill>
                <a:latin typeface="Arial" panose="020B0604020202020204" pitchFamily="34" charset="0"/>
                <a:ea typeface="Times New Roman" panose="02020603050405020304" pitchFamily="18" charset="0"/>
                <a:cs typeface="Arial" panose="020B0604020202020204" pitchFamily="34" charset="0"/>
              </a:rPr>
            </a:br>
            <a:br>
              <a:rPr lang="en-GB" sz="4000" kern="1400" spc="-50" dirty="0">
                <a:solidFill>
                  <a:srgbClr val="00A499"/>
                </a:solidFill>
                <a:latin typeface="Arial" panose="020B0604020202020204" pitchFamily="34" charset="0"/>
                <a:ea typeface="Times New Roman" panose="02020603050405020304" pitchFamily="18" charset="0"/>
                <a:cs typeface="Arial" panose="020B0604020202020204" pitchFamily="34" charset="0"/>
              </a:rPr>
            </a:br>
            <a:r>
              <a:rPr lang="en-GB" sz="3100" kern="1400" spc="-50" dirty="0">
                <a:solidFill>
                  <a:srgbClr val="00A499"/>
                </a:solidFill>
                <a:latin typeface="Arial" panose="020B0604020202020204" pitchFamily="34" charset="0"/>
                <a:ea typeface="Times New Roman" panose="02020603050405020304" pitchFamily="18" charset="0"/>
                <a:cs typeface="Arial" panose="020B0604020202020204" pitchFamily="34" charset="0"/>
              </a:rPr>
              <a:t>David Fillingham</a:t>
            </a:r>
            <a:r>
              <a:rPr lang="en-GB" sz="3100" kern="1400" spc="-50" dirty="0">
                <a:solidFill>
                  <a:srgbClr val="00A499"/>
                </a:solidFill>
                <a:ea typeface="Times New Roman" panose="02020603050405020304" pitchFamily="18" charset="0"/>
              </a:rPr>
              <a:t> </a:t>
            </a:r>
            <a:r>
              <a:rPr lang="en-GB" sz="3100" kern="1400" spc="-50" dirty="0">
                <a:solidFill>
                  <a:srgbClr val="00A499"/>
                </a:solidFill>
                <a:latin typeface="Arial" panose="020B0604020202020204" pitchFamily="34" charset="0"/>
                <a:ea typeface="Times New Roman" panose="02020603050405020304" pitchFamily="18" charset="0"/>
                <a:cs typeface="Arial" panose="020B0604020202020204" pitchFamily="34" charset="0"/>
              </a:rPr>
              <a:t>CBE</a:t>
            </a:r>
            <a:br>
              <a:rPr lang="en-GB" sz="3100" kern="1400" spc="-50" dirty="0">
                <a:solidFill>
                  <a:srgbClr val="00A499"/>
                </a:solidFill>
                <a:ea typeface="Times New Roman" panose="02020603050405020304" pitchFamily="18" charset="0"/>
              </a:rPr>
            </a:br>
            <a:r>
              <a:rPr lang="en-GB" sz="3100" kern="1400" spc="-50" dirty="0">
                <a:solidFill>
                  <a:srgbClr val="00A499"/>
                </a:solidFill>
                <a:latin typeface="Arial" panose="020B0604020202020204" pitchFamily="34" charset="0"/>
                <a:ea typeface="Times New Roman" panose="02020603050405020304" pitchFamily="18" charset="0"/>
                <a:cs typeface="Arial" panose="020B0604020202020204" pitchFamily="34" charset="0"/>
              </a:rPr>
              <a:t>Chair of the NHS National Improvement Board</a:t>
            </a:r>
            <a:br>
              <a:rPr lang="en-GB" sz="3100" kern="1400" spc="-50" dirty="0">
                <a:solidFill>
                  <a:srgbClr val="00A499"/>
                </a:solidFill>
                <a:latin typeface="Arial" panose="020B0604020202020204" pitchFamily="34" charset="0"/>
                <a:ea typeface="Times New Roman" panose="02020603050405020304" pitchFamily="18" charset="0"/>
                <a:cs typeface="Arial" panose="020B0604020202020204" pitchFamily="34" charset="0"/>
              </a:rPr>
            </a:br>
            <a:br>
              <a:rPr lang="en-GB" sz="3100" kern="1400" spc="-50" dirty="0">
                <a:solidFill>
                  <a:srgbClr val="00A499"/>
                </a:solidFill>
                <a:latin typeface="Arial" panose="020B0604020202020204" pitchFamily="34" charset="0"/>
                <a:ea typeface="Times New Roman" panose="02020603050405020304" pitchFamily="18" charset="0"/>
                <a:cs typeface="Arial" panose="020B0604020202020204" pitchFamily="34" charset="0"/>
              </a:rPr>
            </a:br>
            <a:endParaRPr lang="en-GB" sz="3100" dirty="0">
              <a:solidFill>
                <a:srgbClr val="00A499"/>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54E715C-5E2E-26D4-DBE7-D324070F70EC}"/>
              </a:ext>
              <a:ext uri="{C183D7F6-B498-43B3-948B-1728B52AA6E4}">
                <adec:decorative xmlns:adec="http://schemas.microsoft.com/office/drawing/2017/decorative" val="1"/>
              </a:ext>
            </a:extLst>
          </p:cNvPr>
          <p:cNvPicPr>
            <a:picLocks noChangeAspect="1"/>
          </p:cNvPicPr>
          <p:nvPr/>
        </p:nvPicPr>
        <p:blipFill rotWithShape="1">
          <a:blip r:embed="rId2"/>
          <a:srcRect r="60382" b="39806"/>
          <a:stretch/>
        </p:blipFill>
        <p:spPr>
          <a:xfrm>
            <a:off x="10111563" y="4051005"/>
            <a:ext cx="2080437" cy="2727656"/>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9DFEBF1B-737A-4BC4-BD15-938FD3625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97" y="5098577"/>
            <a:ext cx="3678817" cy="152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671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6FF9B-76B6-009C-4085-86C0312A012A}"/>
              </a:ext>
            </a:extLst>
          </p:cNvPr>
          <p:cNvSpPr>
            <a:spLocks noGrp="1"/>
          </p:cNvSpPr>
          <p:nvPr>
            <p:ph idx="1"/>
          </p:nvPr>
        </p:nvSpPr>
        <p:spPr>
          <a:xfrm>
            <a:off x="243565" y="2228850"/>
            <a:ext cx="11704869" cy="4404460"/>
          </a:xfrm>
        </p:spPr>
        <p:txBody>
          <a:bodyPr>
            <a:noAutofit/>
          </a:bodyPr>
          <a:lstStyle/>
          <a:p>
            <a:pPr indent="0">
              <a:buNone/>
            </a:pPr>
            <a:r>
              <a:rPr lang="en-GB" sz="3100" dirty="0">
                <a:effectLst/>
                <a:latin typeface="Arial" panose="020B0604020202020204" pitchFamily="34" charset="0"/>
                <a:ea typeface="Times New Roman" panose="02020603050405020304" pitchFamily="18" charset="0"/>
              </a:rPr>
              <a:t>What is NHS Impact and what is it for?</a:t>
            </a:r>
          </a:p>
          <a:p>
            <a:pPr indent="0">
              <a:buNone/>
            </a:pPr>
            <a:endParaRPr lang="en-GB" sz="3100" dirty="0">
              <a:latin typeface="Calibri" panose="020F0502020204030204" pitchFamily="34" charset="0"/>
              <a:ea typeface="Times New Roman" panose="02020603050405020304" pitchFamily="18" charset="0"/>
            </a:endParaRPr>
          </a:p>
          <a:p>
            <a:pPr indent="0">
              <a:buNone/>
            </a:pPr>
            <a:r>
              <a:rPr lang="en-GB" sz="3100" dirty="0">
                <a:latin typeface="Arial" panose="020B0604020202020204" pitchFamily="34" charset="0"/>
                <a:ea typeface="Times New Roman" panose="02020603050405020304" pitchFamily="18" charset="0"/>
              </a:rPr>
              <a:t>What do we need to do to transform community based services?</a:t>
            </a:r>
          </a:p>
          <a:p>
            <a:pPr indent="0">
              <a:buNone/>
            </a:pPr>
            <a:r>
              <a:rPr lang="en-GB" sz="3100" dirty="0">
                <a:effectLst/>
                <a:latin typeface="Arial" panose="020B0604020202020204" pitchFamily="34" charset="0"/>
                <a:ea typeface="Times New Roman" panose="02020603050405020304" pitchFamily="18" charset="0"/>
              </a:rPr>
              <a:t> </a:t>
            </a:r>
            <a:br>
              <a:rPr lang="en-GB" sz="3100" dirty="0">
                <a:effectLst/>
                <a:latin typeface="Arial" panose="020B0604020202020204" pitchFamily="34" charset="0"/>
                <a:ea typeface="Times New Roman" panose="02020603050405020304" pitchFamily="18" charset="0"/>
              </a:rPr>
            </a:br>
            <a:r>
              <a:rPr lang="en-GB" sz="3100" dirty="0">
                <a:effectLst/>
                <a:latin typeface="Arial" panose="020B0604020202020204" pitchFamily="34" charset="0"/>
                <a:ea typeface="Times New Roman" panose="02020603050405020304" pitchFamily="18" charset="0"/>
              </a:rPr>
              <a:t>How can NHS Impact help us do this?</a:t>
            </a:r>
            <a:endParaRPr lang="en-GB" sz="3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AFA6B79D-00ED-ED5D-97B4-EE8A33729CA2}"/>
              </a:ext>
            </a:extLst>
          </p:cNvPr>
          <p:cNvSpPr txBox="1">
            <a:spLocks/>
          </p:cNvSpPr>
          <p:nvPr/>
        </p:nvSpPr>
        <p:spPr>
          <a:xfrm>
            <a:off x="243565" y="377861"/>
            <a:ext cx="10274708" cy="742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defRPr/>
            </a:pPr>
            <a:r>
              <a:rPr lang="en-GB" sz="3100" b="1" dirty="0">
                <a:solidFill>
                  <a:srgbClr val="00A499"/>
                </a:solidFill>
                <a:latin typeface="Arial" panose="020B0604020202020204" pitchFamily="34" charset="0"/>
                <a:cs typeface="Arial" panose="020B0604020202020204" pitchFamily="34" charset="0"/>
              </a:rPr>
              <a:t> This session:</a:t>
            </a:r>
          </a:p>
        </p:txBody>
      </p:sp>
      <p:pic>
        <p:nvPicPr>
          <p:cNvPr id="2" name="Picture 1">
            <a:extLst>
              <a:ext uri="{FF2B5EF4-FFF2-40B4-BE49-F238E27FC236}">
                <a16:creationId xmlns:a16="http://schemas.microsoft.com/office/drawing/2014/main" id="{EAEF60E9-3C08-3514-25F6-028EB57264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84733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8EFF9D-4BBD-F7EA-ABA0-C19EFFC0AD23}"/>
              </a:ext>
            </a:extLst>
          </p:cNvPr>
          <p:cNvSpPr>
            <a:spLocks noGrp="1"/>
          </p:cNvSpPr>
          <p:nvPr>
            <p:ph type="sldNum" sz="quarter" idx="12"/>
          </p:nvPr>
        </p:nvSpPr>
        <p:spPr/>
        <p:txBody>
          <a:bodyPr/>
          <a:lstStyle/>
          <a:p>
            <a:fld id="{0E46C6AB-08EF-4955-A1A2-85FDD7E5F3EF}" type="slidenum">
              <a:rPr lang="en-GB" smtClean="0"/>
              <a:t>4</a:t>
            </a:fld>
            <a:endParaRPr lang="en-GB"/>
          </a:p>
        </p:txBody>
      </p:sp>
      <p:sp>
        <p:nvSpPr>
          <p:cNvPr id="12" name="Title 1">
            <a:extLst>
              <a:ext uri="{FF2B5EF4-FFF2-40B4-BE49-F238E27FC236}">
                <a16:creationId xmlns:a16="http://schemas.microsoft.com/office/drawing/2014/main" id="{5EA5DD4B-60DE-255C-B76D-4B91E4107D02}"/>
              </a:ext>
            </a:extLst>
          </p:cNvPr>
          <p:cNvSpPr txBox="1">
            <a:spLocks/>
          </p:cNvSpPr>
          <p:nvPr/>
        </p:nvSpPr>
        <p:spPr>
          <a:xfrm>
            <a:off x="0" y="0"/>
            <a:ext cx="10592174" cy="10006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br>
              <a:rPr lang="en-GB" sz="2200" b="1">
                <a:solidFill>
                  <a:schemeClr val="tx2"/>
                </a:solidFill>
              </a:rPr>
            </a:br>
            <a:r>
              <a:rPr lang="en-GB" sz="3600" b="1">
                <a:solidFill>
                  <a:schemeClr val="tx2"/>
                </a:solidFill>
                <a:latin typeface="Aptos" panose="020B0004020202020204" pitchFamily="34" charset="0"/>
              </a:rPr>
              <a:t>Welcome &amp; Introductions</a:t>
            </a:r>
            <a:endParaRPr lang="en-GB" sz="2200" b="1">
              <a:solidFill>
                <a:schemeClr val="tx2"/>
              </a:solidFill>
              <a:latin typeface="Aptos" panose="020B0004020202020204" pitchFamily="34" charset="0"/>
            </a:endParaRPr>
          </a:p>
        </p:txBody>
      </p:sp>
      <p:pic>
        <p:nvPicPr>
          <p:cNvPr id="2" name="Picture 4" descr="Have your say on the draft priorities for Lancashire and South Cumbria  Integrated Care Partnership - Healthwatch Blackpool">
            <a:extLst>
              <a:ext uri="{FF2B5EF4-FFF2-40B4-BE49-F238E27FC236}">
                <a16:creationId xmlns:a16="http://schemas.microsoft.com/office/drawing/2014/main" id="{ECCF4A32-5DF1-46EF-1961-02911E4C2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919" y="-3019"/>
            <a:ext cx="3473081" cy="11420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57348741-E3BD-AC50-2D77-B4610BD1D7E1}"/>
              </a:ext>
            </a:extLst>
          </p:cNvPr>
          <p:cNvGraphicFramePr/>
          <p:nvPr>
            <p:extLst>
              <p:ext uri="{D42A27DB-BD31-4B8C-83A1-F6EECF244321}">
                <p14:modId xmlns:p14="http://schemas.microsoft.com/office/powerpoint/2010/main" val="2619251677"/>
              </p:ext>
            </p:extLst>
          </p:nvPr>
        </p:nvGraphicFramePr>
        <p:xfrm>
          <a:off x="1075641" y="878153"/>
          <a:ext cx="9516533" cy="5540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5121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9F1D548-4E55-0397-B3F7-088FDAEC7438}"/>
              </a:ext>
            </a:extLst>
          </p:cNvPr>
          <p:cNvSpPr txBox="1"/>
          <p:nvPr/>
        </p:nvSpPr>
        <p:spPr>
          <a:xfrm>
            <a:off x="483431" y="1336888"/>
            <a:ext cx="11225138" cy="2554545"/>
          </a:xfrm>
          <a:prstGeom prst="rect">
            <a:avLst/>
          </a:prstGeom>
          <a:noFill/>
        </p:spPr>
        <p:txBody>
          <a:bodyPr wrap="square">
            <a:spAutoFit/>
          </a:bodyPr>
          <a:lstStyle/>
          <a:p>
            <a:pPr marL="0" indent="0">
              <a:buNone/>
            </a:pPr>
            <a:endParaRPr lang="en-GB" sz="2000" dirty="0">
              <a:latin typeface="Arial" panose="020B0604020202020204" pitchFamily="34" charset="0"/>
              <a:ea typeface="Calibri" panose="020F0502020204030204" pitchFamily="34" charset="0"/>
            </a:endParaRPr>
          </a:p>
          <a:p>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Every NHS provider that has achieved a rating of “outstanding” from the CQC has a systematic approach improvement…</a:t>
            </a:r>
            <a:r>
              <a:rPr lang="en-GB" sz="2000" dirty="0">
                <a:solidFill>
                  <a:prstClr val="black"/>
                </a:solidFill>
                <a:latin typeface="Arial" panose="020B0604020202020204" pitchFamily="34" charset="0"/>
                <a:cs typeface="Arial" panose="020B0604020202020204" pitchFamily="34" charset="0"/>
              </a:rPr>
              <a:t>and 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 best </a:t>
            </a:r>
            <a:r>
              <a:rPr lang="en-GB" sz="2000" dirty="0">
                <a:solidFill>
                  <a:prstClr val="black"/>
                </a:solidFill>
                <a:latin typeface="Arial" panose="020B0604020202020204" pitchFamily="34" charset="0"/>
                <a:cs typeface="Arial" panose="020B0604020202020204" pitchFamily="34" charset="0"/>
              </a:rPr>
              <a:t>h</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ealthcare</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organisations in the world all do this.</a:t>
            </a:r>
          </a:p>
          <a:p>
            <a:endParaRPr lang="en-GB" sz="2000" dirty="0">
              <a:solidFill>
                <a:prstClr val="black"/>
              </a:solidFill>
              <a:latin typeface="Arial" panose="020B0604020202020204" pitchFamily="34" charset="0"/>
              <a:cs typeface="Arial" panose="020B0604020202020204" pitchFamily="34" charset="0"/>
            </a:endParaRPr>
          </a:p>
          <a:p>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 Impact was launched to help this happen everywhere across the NHS</a:t>
            </a:r>
          </a:p>
          <a:p>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GB" sz="2000" dirty="0">
              <a:effectLst/>
              <a:latin typeface="Arial" panose="020B0604020202020204" pitchFamily="34" charset="0"/>
              <a:ea typeface="Calibri" panose="020F0502020204030204" pitchFamily="34" charset="0"/>
            </a:endParaRPr>
          </a:p>
          <a:p>
            <a:pPr marL="0" indent="0">
              <a:buNone/>
            </a:pPr>
            <a:endParaRPr lang="en-GB" sz="2000" dirty="0">
              <a:effectLst/>
              <a:latin typeface="Arial" panose="020B060402020202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CC313BE9-85FD-678E-4CE2-D1DA5184AA6E}"/>
              </a:ext>
            </a:extLst>
          </p:cNvPr>
          <p:cNvPicPr>
            <a:picLocks noChangeAspect="1"/>
          </p:cNvPicPr>
          <p:nvPr/>
        </p:nvPicPr>
        <p:blipFill>
          <a:blip r:embed="rId3"/>
          <a:stretch>
            <a:fillRect/>
          </a:stretch>
        </p:blipFill>
        <p:spPr>
          <a:xfrm>
            <a:off x="2681189" y="3129334"/>
            <a:ext cx="6051331" cy="3414462"/>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02C4C29B-5FBA-816B-EA92-5046B91E7721}"/>
              </a:ext>
            </a:extLst>
          </p:cNvPr>
          <p:cNvSpPr txBox="1">
            <a:spLocks/>
          </p:cNvSpPr>
          <p:nvPr/>
        </p:nvSpPr>
        <p:spPr>
          <a:xfrm>
            <a:off x="412213" y="413256"/>
            <a:ext cx="10137211" cy="742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GB" sz="3200" b="1" dirty="0">
                <a:solidFill>
                  <a:srgbClr val="00A499"/>
                </a:solidFill>
                <a:latin typeface="Arial" panose="020B0604020202020204" pitchFamily="34" charset="0"/>
                <a:cs typeface="Arial" panose="020B0604020202020204" pitchFamily="34" charset="0"/>
              </a:rPr>
              <a:t>The Delivery and Continuous Improvement Review  </a:t>
            </a:r>
          </a:p>
        </p:txBody>
      </p:sp>
    </p:spTree>
    <p:extLst>
      <p:ext uri="{BB962C8B-B14F-4D97-AF65-F5344CB8AC3E}">
        <p14:creationId xmlns:p14="http://schemas.microsoft.com/office/powerpoint/2010/main" val="1966029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6FF9B-76B6-009C-4085-86C0312A012A}"/>
              </a:ext>
            </a:extLst>
          </p:cNvPr>
          <p:cNvSpPr>
            <a:spLocks noGrp="1"/>
          </p:cNvSpPr>
          <p:nvPr>
            <p:ph idx="1"/>
          </p:nvPr>
        </p:nvSpPr>
        <p:spPr>
          <a:xfrm>
            <a:off x="243565" y="1257300"/>
            <a:ext cx="11704869" cy="5761337"/>
          </a:xfrm>
        </p:spPr>
        <p:txBody>
          <a:bodyPr>
            <a:noAutofit/>
          </a:bodyPr>
          <a:lstStyle/>
          <a:p>
            <a:pPr marL="0" indent="0">
              <a:spcAft>
                <a:spcPts val="1200"/>
              </a:spcAft>
              <a:buNone/>
            </a:pPr>
            <a:r>
              <a:rPr lang="en-GB" sz="2400" dirty="0">
                <a:effectLst/>
                <a:latin typeface="Arial" panose="020B0604020202020204" pitchFamily="34" charset="0"/>
                <a:ea typeface="Calibri" panose="020F0502020204030204" pitchFamily="34" charset="0"/>
                <a:cs typeface="Arial" panose="020B0604020202020204" pitchFamily="34" charset="0"/>
              </a:rPr>
              <a:t>NHS Impact is </a:t>
            </a:r>
            <a:r>
              <a:rPr lang="en-GB" sz="2400" b="1" i="1" dirty="0">
                <a:effectLst/>
                <a:latin typeface="Arial" panose="020B0604020202020204" pitchFamily="34" charset="0"/>
                <a:ea typeface="Calibri" panose="020F0502020204030204" pitchFamily="34" charset="0"/>
                <a:cs typeface="Arial" panose="020B0604020202020204" pitchFamily="34" charset="0"/>
              </a:rPr>
              <a:t>not</a:t>
            </a:r>
            <a:r>
              <a:rPr lang="en-GB" sz="2400" dirty="0">
                <a:effectLst/>
                <a:latin typeface="Arial" panose="020B0604020202020204" pitchFamily="34" charset="0"/>
                <a:ea typeface="Calibri" panose="020F0502020204030204" pitchFamily="34" charset="0"/>
                <a:cs typeface="Arial" panose="020B0604020202020204" pitchFamily="34" charset="0"/>
              </a:rPr>
              <a:t> :</a:t>
            </a:r>
          </a:p>
          <a:p>
            <a:pPr>
              <a:spcAft>
                <a:spcPts val="1200"/>
              </a:spcAft>
            </a:pPr>
            <a:r>
              <a:rPr lang="en-GB" sz="2400" dirty="0">
                <a:latin typeface="Arial" panose="020B0604020202020204" pitchFamily="34" charset="0"/>
                <a:ea typeface="Calibri" panose="020F0502020204030204" pitchFamily="34" charset="0"/>
                <a:cs typeface="Arial" panose="020B0604020202020204" pitchFamily="34" charset="0"/>
              </a:rPr>
              <a:t>A single way of doing improvement that everyone must use</a:t>
            </a:r>
          </a:p>
          <a:p>
            <a:pPr>
              <a:spcAft>
                <a:spcPts val="1200"/>
              </a:spcAft>
            </a:pPr>
            <a:r>
              <a:rPr lang="en-GB" sz="2400" dirty="0">
                <a:latin typeface="Arial" panose="020B0604020202020204" pitchFamily="34" charset="0"/>
                <a:ea typeface="Calibri" panose="020F0502020204030204" pitchFamily="34" charset="0"/>
                <a:cs typeface="Arial" panose="020B0604020202020204" pitchFamily="34" charset="0"/>
              </a:rPr>
              <a:t>Just “yet another NHS national programme”</a:t>
            </a:r>
          </a:p>
          <a:p>
            <a:pPr>
              <a:spcAft>
                <a:spcPts val="1200"/>
              </a:spcAft>
            </a:pPr>
            <a:r>
              <a:rPr lang="en-GB" sz="2400" dirty="0">
                <a:effectLst/>
                <a:latin typeface="Arial" panose="020B0604020202020204" pitchFamily="34" charset="0"/>
                <a:ea typeface="Calibri" panose="020F0502020204030204" pitchFamily="34" charset="0"/>
                <a:cs typeface="Arial" panose="020B0604020202020204" pitchFamily="34" charset="0"/>
              </a:rPr>
              <a:t>O</a:t>
            </a:r>
            <a:r>
              <a:rPr lang="en-GB" sz="2400" dirty="0">
                <a:latin typeface="Arial" panose="020B0604020202020204" pitchFamily="34" charset="0"/>
                <a:ea typeface="Calibri" panose="020F0502020204030204" pitchFamily="34" charset="0"/>
                <a:cs typeface="Arial" panose="020B0604020202020204" pitchFamily="34" charset="0"/>
              </a:rPr>
              <a:t>nly for the NHS</a:t>
            </a:r>
          </a:p>
          <a:p>
            <a:pPr marL="0" indent="0">
              <a:spcAft>
                <a:spcPts val="1200"/>
              </a:spcAft>
              <a:buNone/>
            </a:pPr>
            <a:r>
              <a:rPr lang="en-GB" sz="2400" dirty="0">
                <a:effectLst/>
                <a:latin typeface="Arial" panose="020B0604020202020204" pitchFamily="34" charset="0"/>
                <a:ea typeface="Calibri" panose="020F0502020204030204" pitchFamily="34" charset="0"/>
                <a:cs typeface="Arial" panose="020B0604020202020204" pitchFamily="34" charset="0"/>
              </a:rPr>
              <a:t>I</a:t>
            </a:r>
            <a:r>
              <a:rPr lang="en-GB" sz="2400" dirty="0">
                <a:latin typeface="Arial" panose="020B0604020202020204" pitchFamily="34" charset="0"/>
                <a:ea typeface="Calibri" panose="020F0502020204030204" pitchFamily="34" charset="0"/>
                <a:cs typeface="Arial" panose="020B0604020202020204" pitchFamily="34" charset="0"/>
              </a:rPr>
              <a:t>t </a:t>
            </a:r>
            <a:r>
              <a:rPr lang="en-GB" sz="2400" b="1" i="1" dirty="0">
                <a:latin typeface="Arial" panose="020B0604020202020204" pitchFamily="34" charset="0"/>
                <a:ea typeface="Calibri" panose="020F0502020204030204" pitchFamily="34" charset="0"/>
                <a:cs typeface="Arial" panose="020B0604020202020204" pitchFamily="34" charset="0"/>
              </a:rPr>
              <a:t>is</a:t>
            </a:r>
            <a:r>
              <a:rPr lang="en-GB" sz="2400" dirty="0">
                <a:latin typeface="Arial" panose="020B0604020202020204" pitchFamily="34" charset="0"/>
                <a:ea typeface="Calibri" panose="020F0502020204030204" pitchFamily="34" charset="0"/>
                <a:cs typeface="Arial" panose="020B0604020202020204" pitchFamily="34" charset="0"/>
              </a:rPr>
              <a:t> :</a:t>
            </a:r>
          </a:p>
          <a:p>
            <a:pPr>
              <a:spcAft>
                <a:spcPts val="1200"/>
              </a:spcAft>
            </a:pPr>
            <a:r>
              <a:rPr lang="en-GB" sz="2400" dirty="0">
                <a:effectLst/>
                <a:latin typeface="Arial" panose="020B0604020202020204" pitchFamily="34" charset="0"/>
                <a:ea typeface="Calibri" panose="020F0502020204030204" pitchFamily="34" charset="0"/>
                <a:cs typeface="Arial" panose="020B0604020202020204" pitchFamily="34" charset="0"/>
              </a:rPr>
              <a:t>A  movement that aims to s</a:t>
            </a:r>
            <a:r>
              <a:rPr lang="en-GB" sz="2400" dirty="0">
                <a:latin typeface="Arial" panose="020B0604020202020204" pitchFamily="34" charset="0"/>
                <a:ea typeface="Calibri" panose="020F0502020204030204" pitchFamily="34" charset="0"/>
                <a:cs typeface="Arial" panose="020B0604020202020204" pitchFamily="34" charset="0"/>
              </a:rPr>
              <a:t>upport improvement locally, regionally and nationally</a:t>
            </a:r>
          </a:p>
          <a:p>
            <a:pPr>
              <a:spcAft>
                <a:spcPts val="1200"/>
              </a:spcAft>
            </a:pPr>
            <a:r>
              <a:rPr lang="en-GB" sz="2400" dirty="0">
                <a:effectLst/>
                <a:latin typeface="Arial" panose="020B0604020202020204" pitchFamily="34" charset="0"/>
                <a:ea typeface="Calibri" panose="020F0502020204030204" pitchFamily="34" charset="0"/>
                <a:cs typeface="Arial" panose="020B0604020202020204" pitchFamily="34" charset="0"/>
              </a:rPr>
              <a:t>It does this by helping</a:t>
            </a:r>
            <a:r>
              <a:rPr lang="en-GB" sz="2400" dirty="0">
                <a:latin typeface="Arial" panose="020B0604020202020204" pitchFamily="34" charset="0"/>
                <a:ea typeface="Calibri" panose="020F0502020204030204" pitchFamily="34" charset="0"/>
                <a:cs typeface="Arial" panose="020B0604020202020204" pitchFamily="34" charset="0"/>
              </a:rPr>
              <a:t> organisations and places </a:t>
            </a:r>
            <a:r>
              <a:rPr lang="en-GB" sz="2400" dirty="0">
                <a:effectLst/>
                <a:latin typeface="Arial" panose="020B0604020202020204" pitchFamily="34" charset="0"/>
                <a:ea typeface="Calibri" panose="020F0502020204030204" pitchFamily="34" charset="0"/>
                <a:cs typeface="Arial" panose="020B0604020202020204" pitchFamily="34" charset="0"/>
              </a:rPr>
              <a:t>develop </a:t>
            </a:r>
            <a:r>
              <a:rPr lang="en-GB" sz="2400" dirty="0">
                <a:latin typeface="Arial" panose="020B0604020202020204" pitchFamily="34" charset="0"/>
                <a:ea typeface="Calibri" panose="020F0502020204030204" pitchFamily="34" charset="0"/>
                <a:cs typeface="Arial" panose="020B0604020202020204" pitchFamily="34" charset="0"/>
              </a:rPr>
              <a:t>“</a:t>
            </a:r>
            <a:r>
              <a:rPr lang="en-GB" sz="2400" dirty="0">
                <a:effectLst/>
                <a:latin typeface="Arial" panose="020B0604020202020204" pitchFamily="34" charset="0"/>
                <a:ea typeface="Calibri" panose="020F0502020204030204" pitchFamily="34" charset="0"/>
                <a:cs typeface="Arial" panose="020B0604020202020204" pitchFamily="34" charset="0"/>
              </a:rPr>
              <a:t> the DNA of an improvement culture”</a:t>
            </a:r>
          </a:p>
          <a:p>
            <a:pPr>
              <a:spcAft>
                <a:spcPts val="1200"/>
              </a:spcAft>
            </a:pPr>
            <a:r>
              <a:rPr lang="en-GB" sz="2400" dirty="0">
                <a:latin typeface="Arial" panose="020B0604020202020204" pitchFamily="34" charset="0"/>
                <a:ea typeface="Calibri" panose="020F0502020204030204" pitchFamily="34" charset="0"/>
                <a:cs typeface="Arial" panose="020B0604020202020204" pitchFamily="34" charset="0"/>
              </a:rPr>
              <a:t>For the NHS and all its partners and the patients and communities we serve</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AFA6B79D-00ED-ED5D-97B4-EE8A33729CA2}"/>
              </a:ext>
            </a:extLst>
          </p:cNvPr>
          <p:cNvSpPr txBox="1">
            <a:spLocks/>
          </p:cNvSpPr>
          <p:nvPr/>
        </p:nvSpPr>
        <p:spPr>
          <a:xfrm>
            <a:off x="243565" y="377861"/>
            <a:ext cx="10274708" cy="742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defRPr/>
            </a:pPr>
            <a:r>
              <a:rPr lang="en-GB" sz="3100" b="1" dirty="0">
                <a:solidFill>
                  <a:srgbClr val="00A499"/>
                </a:solidFill>
                <a:latin typeface="Arial" panose="020B0604020202020204" pitchFamily="34" charset="0"/>
                <a:cs typeface="Arial" panose="020B0604020202020204" pitchFamily="34" charset="0"/>
              </a:rPr>
              <a:t>NHS Impact ‘Improving Patient Care Together’ </a:t>
            </a:r>
          </a:p>
        </p:txBody>
      </p:sp>
      <p:pic>
        <p:nvPicPr>
          <p:cNvPr id="2" name="Picture 1">
            <a:extLst>
              <a:ext uri="{FF2B5EF4-FFF2-40B4-BE49-F238E27FC236}">
                <a16:creationId xmlns:a16="http://schemas.microsoft.com/office/drawing/2014/main" id="{EAEF60E9-3C08-3514-25F6-028EB57264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056649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6FF9B-76B6-009C-4085-86C0312A012A}"/>
              </a:ext>
            </a:extLst>
          </p:cNvPr>
          <p:cNvSpPr>
            <a:spLocks noGrp="1"/>
          </p:cNvSpPr>
          <p:nvPr>
            <p:ph idx="1"/>
          </p:nvPr>
        </p:nvSpPr>
        <p:spPr>
          <a:xfrm>
            <a:off x="243565" y="2001794"/>
            <a:ext cx="11704869" cy="5016843"/>
          </a:xfrm>
        </p:spPr>
        <p:txBody>
          <a:bodyPr>
            <a:noAutofit/>
          </a:bodyPr>
          <a:lstStyle/>
          <a:p>
            <a:pPr marL="0" indent="0">
              <a:spcAft>
                <a:spcPts val="1200"/>
              </a:spcAft>
              <a:buNone/>
            </a:pPr>
            <a:r>
              <a:rPr lang="en-GB" sz="2400" dirty="0">
                <a:effectLst/>
                <a:latin typeface="Arial" panose="020B0604020202020204" pitchFamily="34" charset="0"/>
                <a:ea typeface="Calibri" panose="020F0502020204030204" pitchFamily="34" charset="0"/>
                <a:cs typeface="Arial" panose="020B0604020202020204" pitchFamily="34" charset="0"/>
              </a:rPr>
              <a:t>Five components form the ‘DNA’ of all evidence-based improvement methods:</a:t>
            </a:r>
          </a:p>
          <a:p>
            <a:pPr marL="342900" lvl="0" indent="-342900">
              <a:spcAft>
                <a:spcPts val="1200"/>
              </a:spcAft>
              <a:buFont typeface="+mj-lt"/>
              <a:buAutoNum type="arabicPeriod"/>
            </a:pPr>
            <a:r>
              <a:rPr lang="en-GB" sz="2400" dirty="0">
                <a:effectLst/>
                <a:latin typeface="Arial" panose="020B0604020202020204" pitchFamily="34" charset="0"/>
                <a:ea typeface="Times New Roman" panose="02020603050405020304" pitchFamily="18" charset="0"/>
                <a:cs typeface="Arial" panose="020B0604020202020204" pitchFamily="34" charset="0"/>
              </a:rPr>
              <a:t>Building a shared purpose and vision</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1200"/>
              </a:spcAft>
              <a:buFont typeface="+mj-lt"/>
              <a:buAutoNum type="arabicPeriod"/>
            </a:pPr>
            <a:r>
              <a:rPr lang="en-GB" sz="2400" dirty="0">
                <a:effectLst/>
                <a:latin typeface="Arial" panose="020B0604020202020204" pitchFamily="34" charset="0"/>
                <a:ea typeface="Times New Roman" panose="02020603050405020304" pitchFamily="18" charset="0"/>
                <a:cs typeface="Arial" panose="020B0604020202020204" pitchFamily="34" charset="0"/>
              </a:rPr>
              <a:t>Investing in people and culture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1200"/>
              </a:spcAft>
              <a:buFont typeface="+mj-lt"/>
              <a:buAutoNum type="arabicPeriod"/>
            </a:pPr>
            <a:r>
              <a:rPr lang="en-GB" sz="2400" dirty="0">
                <a:effectLst/>
                <a:latin typeface="Arial" panose="020B0604020202020204" pitchFamily="34" charset="0"/>
                <a:ea typeface="Times New Roman" panose="02020603050405020304" pitchFamily="18" charset="0"/>
                <a:cs typeface="Arial" panose="020B0604020202020204" pitchFamily="34" charset="0"/>
              </a:rPr>
              <a:t>Developing leadership behaviours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1200"/>
              </a:spcAft>
              <a:buFont typeface="+mj-lt"/>
              <a:buAutoNum type="arabicPeriod"/>
            </a:pPr>
            <a:r>
              <a:rPr lang="en-GB" sz="2400" dirty="0">
                <a:effectLst/>
                <a:latin typeface="Arial" panose="020B0604020202020204" pitchFamily="34" charset="0"/>
                <a:ea typeface="Times New Roman" panose="02020603050405020304" pitchFamily="18" charset="0"/>
                <a:cs typeface="Arial" panose="020B0604020202020204" pitchFamily="34" charset="0"/>
              </a:rPr>
              <a:t>Building improvement capability and capacity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1200"/>
              </a:spcAft>
              <a:buFont typeface="+mj-lt"/>
              <a:buAutoNum type="arabicPeriod"/>
            </a:pPr>
            <a:r>
              <a:rPr lang="en-GB" sz="2400" dirty="0">
                <a:effectLst/>
                <a:latin typeface="Arial" panose="020B0604020202020204" pitchFamily="34" charset="0"/>
                <a:ea typeface="Times New Roman" panose="02020603050405020304" pitchFamily="18" charset="0"/>
                <a:cs typeface="Arial" panose="020B0604020202020204" pitchFamily="34" charset="0"/>
              </a:rPr>
              <a:t>Embedding improvement into management systems and processes</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AFA6B79D-00ED-ED5D-97B4-EE8A33729CA2}"/>
              </a:ext>
            </a:extLst>
          </p:cNvPr>
          <p:cNvSpPr txBox="1">
            <a:spLocks/>
          </p:cNvSpPr>
          <p:nvPr/>
        </p:nvSpPr>
        <p:spPr>
          <a:xfrm>
            <a:off x="243565" y="377861"/>
            <a:ext cx="10274708" cy="742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defRPr/>
            </a:pPr>
            <a:r>
              <a:rPr lang="en-GB" sz="3100" b="1" dirty="0">
                <a:solidFill>
                  <a:srgbClr val="00A499"/>
                </a:solidFill>
                <a:latin typeface="Arial" panose="020B0604020202020204" pitchFamily="34" charset="0"/>
                <a:cs typeface="Arial" panose="020B0604020202020204" pitchFamily="34" charset="0"/>
              </a:rPr>
              <a:t>NHS Impact ‘Improving Patient Care Together’ </a:t>
            </a:r>
          </a:p>
        </p:txBody>
      </p:sp>
      <p:pic>
        <p:nvPicPr>
          <p:cNvPr id="2" name="Picture 1">
            <a:extLst>
              <a:ext uri="{FF2B5EF4-FFF2-40B4-BE49-F238E27FC236}">
                <a16:creationId xmlns:a16="http://schemas.microsoft.com/office/drawing/2014/main" id="{EAEF60E9-3C08-3514-25F6-028EB57264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813949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682B81-F6B2-5C56-1953-880C6B70B269}"/>
              </a:ext>
            </a:extLst>
          </p:cNvPr>
          <p:cNvSpPr/>
          <p:nvPr/>
        </p:nvSpPr>
        <p:spPr>
          <a:xfrm>
            <a:off x="7289763" y="921141"/>
            <a:ext cx="687704" cy="687704"/>
          </a:xfrm>
          <a:prstGeom prst="rect">
            <a:avLst/>
          </a:prstGeom>
          <a:solidFill>
            <a:srgbClr val="00ACA1"/>
          </a:solidFill>
          <a:ln>
            <a:solidFill>
              <a:srgbClr val="00A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descr="SmartArt Process diagram">
            <a:extLst>
              <a:ext uri="{FF2B5EF4-FFF2-40B4-BE49-F238E27FC236}">
                <a16:creationId xmlns:a16="http://schemas.microsoft.com/office/drawing/2014/main" id="{5FAA0767-1F8B-F963-B15F-87A42F84785F}"/>
              </a:ext>
            </a:extLst>
          </p:cNvPr>
          <p:cNvGrpSpPr/>
          <p:nvPr/>
        </p:nvGrpSpPr>
        <p:grpSpPr>
          <a:xfrm>
            <a:off x="323222" y="695270"/>
            <a:ext cx="11545555" cy="5901266"/>
            <a:chOff x="338614" y="72151"/>
            <a:chExt cx="11545555" cy="5901266"/>
          </a:xfrm>
        </p:grpSpPr>
        <p:sp>
          <p:nvSpPr>
            <p:cNvPr id="3" name="Rectangle 2">
              <a:extLst>
                <a:ext uri="{FF2B5EF4-FFF2-40B4-BE49-F238E27FC236}">
                  <a16:creationId xmlns:a16="http://schemas.microsoft.com/office/drawing/2014/main" id="{62EB1084-ED7B-84C0-A407-9DEF064E4A56}"/>
                </a:ext>
              </a:extLst>
            </p:cNvPr>
            <p:cNvSpPr/>
            <p:nvPr/>
          </p:nvSpPr>
          <p:spPr>
            <a:xfrm>
              <a:off x="338614" y="72151"/>
              <a:ext cx="11514771" cy="5901266"/>
            </a:xfrm>
            <a:prstGeom prst="rect">
              <a:avLst/>
            </a:prstGeom>
            <a:noFill/>
          </p:spPr>
        </p:sp>
        <p:sp>
          <p:nvSpPr>
            <p:cNvPr id="4" name="L-Shape 3">
              <a:extLst>
                <a:ext uri="{FF2B5EF4-FFF2-40B4-BE49-F238E27FC236}">
                  <a16:creationId xmlns:a16="http://schemas.microsoft.com/office/drawing/2014/main" id="{ADC8211C-431B-74B9-1E48-A15DE7CE2F1D}"/>
                </a:ext>
              </a:extLst>
            </p:cNvPr>
            <p:cNvSpPr/>
            <p:nvPr/>
          </p:nvSpPr>
          <p:spPr>
            <a:xfrm rot="5400000">
              <a:off x="-1827378" y="2743736"/>
              <a:ext cx="4535264" cy="122484"/>
            </a:xfrm>
            <a:prstGeom prst="corner">
              <a:avLst>
                <a:gd name="adj1" fmla="val 1000"/>
                <a:gd name="adj2" fmla="val 1000"/>
              </a:avLst>
            </a:prstGeom>
            <a:solidFill>
              <a:srgbClr val="00ACA1"/>
            </a:solidFill>
            <a:ln>
              <a:solidFill>
                <a:srgbClr val="00ACA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F1E82FE3-5B96-A8D4-9536-9AED9B4F2AE7}"/>
                </a:ext>
              </a:extLst>
            </p:cNvPr>
            <p:cNvSpPr/>
            <p:nvPr/>
          </p:nvSpPr>
          <p:spPr>
            <a:xfrm>
              <a:off x="379012" y="540268"/>
              <a:ext cx="2397973" cy="4013608"/>
            </a:xfrm>
            <a:custGeom>
              <a:avLst/>
              <a:gdLst>
                <a:gd name="connsiteX0" fmla="*/ 0 w 1947154"/>
                <a:gd name="connsiteY0" fmla="*/ 0 h 2425364"/>
                <a:gd name="connsiteX1" fmla="*/ 1947154 w 1947154"/>
                <a:gd name="connsiteY1" fmla="*/ 0 h 2425364"/>
                <a:gd name="connsiteX2" fmla="*/ 1947154 w 1947154"/>
                <a:gd name="connsiteY2" fmla="*/ 2425364 h 2425364"/>
                <a:gd name="connsiteX3" fmla="*/ 0 w 1947154"/>
                <a:gd name="connsiteY3" fmla="*/ 2425364 h 2425364"/>
                <a:gd name="connsiteX4" fmla="*/ 0 w 1947154"/>
                <a:gd name="connsiteY4" fmla="*/ 0 h 242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154" h="2425364">
                  <a:moveTo>
                    <a:pt x="0" y="0"/>
                  </a:moveTo>
                  <a:lnTo>
                    <a:pt x="1947154" y="0"/>
                  </a:lnTo>
                  <a:lnTo>
                    <a:pt x="1947154" y="2425364"/>
                  </a:lnTo>
                  <a:lnTo>
                    <a:pt x="0" y="2425364"/>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648000" rIns="288000" bIns="0" numCol="1" spcCol="1270" anchor="t" anchorCtr="0">
              <a:noAutofit/>
            </a:bodyPr>
            <a:lstStyle/>
            <a:p>
              <a:pPr marL="171450" marR="0" lvl="0" indent="-171450" algn="l" defTabSz="444500" rtl="0" eaLnBrk="1" fontAlgn="auto" latinLnBrk="0" hangingPunct="1">
                <a:lnSpc>
                  <a:spcPts val="1500"/>
                </a:lnSpc>
                <a:spcBef>
                  <a:spcPct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Create a vision and shared purpose in an inclusive and transparent way ensuring meaningful input from all, including those with lived experience. Involve communities and people with lived experience as partners in the design of the vision and shared purpose.</a:t>
              </a:r>
              <a:endParaRPr kumimoji="0" lang="en-US" sz="10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171450" marR="0" lvl="0" indent="-171450" algn="l" defTabSz="444500" rtl="0" eaLnBrk="1" fontAlgn="auto" latinLnBrk="0" hangingPunct="1">
                <a:lnSpc>
                  <a:spcPts val="1500"/>
                </a:lnSpc>
                <a:spcBef>
                  <a:spcPct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Find ways to ensure the vision and shared purpose are lived everyday by its people and are underpinned by core values. </a:t>
              </a:r>
            </a:p>
            <a:p>
              <a:pPr marL="171450" marR="0" lvl="0" indent="-171450" algn="l" defTabSz="444500" rtl="0" eaLnBrk="1" fontAlgn="auto" latinLnBrk="0" hangingPunct="1">
                <a:lnSpc>
                  <a:spcPts val="1500"/>
                </a:lnSpc>
                <a:spcBef>
                  <a:spcPct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Ensure all improvement work is focussed on the shared purpose and vision and question any work which does not align to these. </a:t>
              </a:r>
              <a:endParaRPr kumimoji="0" lang="en-US" sz="10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7" name="L-Shape 6">
              <a:extLst>
                <a:ext uri="{FF2B5EF4-FFF2-40B4-BE49-F238E27FC236}">
                  <a16:creationId xmlns:a16="http://schemas.microsoft.com/office/drawing/2014/main" id="{46BAFC85-2AC7-535B-30D3-145533A11F29}"/>
                </a:ext>
              </a:extLst>
            </p:cNvPr>
            <p:cNvSpPr/>
            <p:nvPr/>
          </p:nvSpPr>
          <p:spPr>
            <a:xfrm rot="5400000">
              <a:off x="433109" y="2744534"/>
              <a:ext cx="4535265" cy="120896"/>
            </a:xfrm>
            <a:prstGeom prst="corner">
              <a:avLst>
                <a:gd name="adj1" fmla="val 1000"/>
                <a:gd name="adj2" fmla="val 1000"/>
              </a:avLst>
            </a:prstGeom>
            <a:solidFill>
              <a:srgbClr val="00ACA1"/>
            </a:solidFill>
            <a:ln>
              <a:solidFill>
                <a:srgbClr val="00ACA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2" name="L-Shape 21">
              <a:extLst>
                <a:ext uri="{FF2B5EF4-FFF2-40B4-BE49-F238E27FC236}">
                  <a16:creationId xmlns:a16="http://schemas.microsoft.com/office/drawing/2014/main" id="{7B843A9F-B0CB-09ED-0993-C893E16C5949}"/>
                </a:ext>
              </a:extLst>
            </p:cNvPr>
            <p:cNvSpPr/>
            <p:nvPr/>
          </p:nvSpPr>
          <p:spPr>
            <a:xfrm rot="5400000">
              <a:off x="2697831" y="2744532"/>
              <a:ext cx="4535261" cy="120897"/>
            </a:xfrm>
            <a:prstGeom prst="corner">
              <a:avLst>
                <a:gd name="adj1" fmla="val 1000"/>
                <a:gd name="adj2" fmla="val 1000"/>
              </a:avLst>
            </a:prstGeom>
            <a:solidFill>
              <a:srgbClr val="00ACA1"/>
            </a:solidFill>
            <a:ln>
              <a:solidFill>
                <a:srgbClr val="00ACA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4" name="Free-form: Shape 23">
              <a:extLst>
                <a:ext uri="{FF2B5EF4-FFF2-40B4-BE49-F238E27FC236}">
                  <a16:creationId xmlns:a16="http://schemas.microsoft.com/office/drawing/2014/main" id="{3BE6772A-632A-265D-E3C7-25EAA319714D}"/>
                </a:ext>
              </a:extLst>
            </p:cNvPr>
            <p:cNvSpPr/>
            <p:nvPr/>
          </p:nvSpPr>
          <p:spPr>
            <a:xfrm>
              <a:off x="4944076" y="540268"/>
              <a:ext cx="2380838" cy="4157865"/>
            </a:xfrm>
            <a:custGeom>
              <a:avLst/>
              <a:gdLst>
                <a:gd name="connsiteX0" fmla="*/ 0 w 1947154"/>
                <a:gd name="connsiteY0" fmla="*/ 0 h 1987757"/>
                <a:gd name="connsiteX1" fmla="*/ 1947154 w 1947154"/>
                <a:gd name="connsiteY1" fmla="*/ 0 h 1987757"/>
                <a:gd name="connsiteX2" fmla="*/ 1947154 w 1947154"/>
                <a:gd name="connsiteY2" fmla="*/ 1987757 h 1987757"/>
                <a:gd name="connsiteX3" fmla="*/ 0 w 1947154"/>
                <a:gd name="connsiteY3" fmla="*/ 1987757 h 1987757"/>
                <a:gd name="connsiteX4" fmla="*/ 0 w 1947154"/>
                <a:gd name="connsiteY4" fmla="*/ 0 h 198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154" h="1987757">
                  <a:moveTo>
                    <a:pt x="0" y="0"/>
                  </a:moveTo>
                  <a:lnTo>
                    <a:pt x="1947154" y="0"/>
                  </a:lnTo>
                  <a:lnTo>
                    <a:pt x="1947154" y="1987757"/>
                  </a:lnTo>
                  <a:lnTo>
                    <a:pt x="0" y="1987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648000" rIns="288000" bIns="0" numCol="1" spcCol="1270" anchor="t" anchorCtr="0">
              <a:noAutofit/>
            </a:bodyPr>
            <a:lstStyle/>
            <a:p>
              <a:pPr marL="171450" marR="0" lvl="0" indent="-171450" algn="l" defTabSz="444500" rtl="0" eaLnBrk="1" fontAlgn="auto" latinLnBrk="0" hangingPunct="1">
                <a:lnSpc>
                  <a:spcPts val="1500"/>
                </a:lnSpc>
                <a:spcBef>
                  <a:spcPct val="0"/>
                </a:spcBef>
                <a:spcAft>
                  <a:spcPct val="350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 current leadership styles and approaches through board development sessions identifying strengths and gaps for each individual and as a team.</a:t>
              </a:r>
            </a:p>
            <a:p>
              <a:pPr marL="171450" marR="0" lvl="0" indent="-171450" algn="l" defTabSz="444500" rtl="0" eaLnBrk="1" fontAlgn="auto" latinLnBrk="0" hangingPunct="1">
                <a:lnSpc>
                  <a:spcPts val="1500"/>
                </a:lnSpc>
                <a:spcBef>
                  <a:spcPct val="0"/>
                </a:spcBef>
                <a:spcAft>
                  <a:spcPct val="350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Create leadership stability and continuity of approach </a:t>
              </a:r>
            </a:p>
            <a:p>
              <a:pPr marL="171450" marR="0" lvl="0" indent="-171450" algn="l" defTabSz="444500" rtl="0" eaLnBrk="1" fontAlgn="auto" latinLnBrk="0" hangingPunct="1">
                <a:lnSpc>
                  <a:spcPts val="1500"/>
                </a:lnSpc>
                <a:spcBef>
                  <a:spcPct val="0"/>
                </a:spcBef>
                <a:spcAft>
                  <a:spcPct val="350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leaders across the system to live and breathe the values and behaviours of the organisation and hold leaders to account for behaviours, not just improvement outcomes </a:t>
              </a:r>
            </a:p>
            <a:p>
              <a:pPr marL="171450" marR="0" lvl="0" indent="-171450" algn="l" defTabSz="444500" rtl="0" eaLnBrk="1" fontAlgn="auto" latinLnBrk="0" hangingPunct="1">
                <a:lnSpc>
                  <a:spcPts val="1500"/>
                </a:lnSpc>
                <a:spcBef>
                  <a:spcPct val="0"/>
                </a:spcBef>
                <a:spcAft>
                  <a:spcPct val="350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Clearly agree and outline the support which is in place for people to improve their own services</a:t>
              </a:r>
            </a:p>
            <a:p>
              <a:pPr marL="0" marR="0" lvl="0" indent="0" algn="l" defTabSz="444500" rtl="0" eaLnBrk="1" fontAlgn="auto" latinLnBrk="0" hangingPunct="1">
                <a:lnSpc>
                  <a:spcPts val="1500"/>
                </a:lnSpc>
                <a:spcBef>
                  <a:spcPct val="0"/>
                </a:spcBef>
                <a:spcAft>
                  <a:spcPct val="3500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L-Shape 24">
              <a:extLst>
                <a:ext uri="{FF2B5EF4-FFF2-40B4-BE49-F238E27FC236}">
                  <a16:creationId xmlns:a16="http://schemas.microsoft.com/office/drawing/2014/main" id="{CFECC48E-339A-E43C-B740-75643DC97AE8}"/>
                </a:ext>
              </a:extLst>
            </p:cNvPr>
            <p:cNvSpPr/>
            <p:nvPr/>
          </p:nvSpPr>
          <p:spPr>
            <a:xfrm rot="5400000">
              <a:off x="4983659" y="2751118"/>
              <a:ext cx="4535263" cy="107728"/>
            </a:xfrm>
            <a:prstGeom prst="corner">
              <a:avLst>
                <a:gd name="adj1" fmla="val 1000"/>
                <a:gd name="adj2" fmla="val 1000"/>
              </a:avLst>
            </a:prstGeom>
            <a:solidFill>
              <a:srgbClr val="00ACA1"/>
            </a:solidFill>
            <a:ln>
              <a:solidFill>
                <a:srgbClr val="00ACA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7" name="Free-form: Shape 26">
              <a:extLst>
                <a:ext uri="{FF2B5EF4-FFF2-40B4-BE49-F238E27FC236}">
                  <a16:creationId xmlns:a16="http://schemas.microsoft.com/office/drawing/2014/main" id="{2691EEDE-4B63-29C6-9216-C92B4393B51F}"/>
                </a:ext>
              </a:extLst>
            </p:cNvPr>
            <p:cNvSpPr/>
            <p:nvPr/>
          </p:nvSpPr>
          <p:spPr>
            <a:xfrm>
              <a:off x="7230038" y="540268"/>
              <a:ext cx="2379629" cy="4013608"/>
            </a:xfrm>
            <a:custGeom>
              <a:avLst/>
              <a:gdLst>
                <a:gd name="connsiteX0" fmla="*/ 0 w 1947154"/>
                <a:gd name="connsiteY0" fmla="*/ 0 h 1987757"/>
                <a:gd name="connsiteX1" fmla="*/ 1947154 w 1947154"/>
                <a:gd name="connsiteY1" fmla="*/ 0 h 1987757"/>
                <a:gd name="connsiteX2" fmla="*/ 1947154 w 1947154"/>
                <a:gd name="connsiteY2" fmla="*/ 1987757 h 1987757"/>
                <a:gd name="connsiteX3" fmla="*/ 0 w 1947154"/>
                <a:gd name="connsiteY3" fmla="*/ 1987757 h 1987757"/>
                <a:gd name="connsiteX4" fmla="*/ 0 w 1947154"/>
                <a:gd name="connsiteY4" fmla="*/ 0 h 198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154" h="1987757">
                  <a:moveTo>
                    <a:pt x="0" y="0"/>
                  </a:moveTo>
                  <a:lnTo>
                    <a:pt x="1947154" y="0"/>
                  </a:lnTo>
                  <a:lnTo>
                    <a:pt x="1947154" y="1987757"/>
                  </a:lnTo>
                  <a:lnTo>
                    <a:pt x="0" y="1987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648000" rIns="288000" bIns="0" numCol="1" spcCol="1270" anchor="t" anchorCtr="0">
              <a:noAutofit/>
            </a:bodyPr>
            <a:lstStyle/>
            <a:p>
              <a:pPr marL="171450" marR="0" lvl="0" indent="-171450" algn="l" defTabSz="533400" rtl="0" eaLnBrk="1" fontAlgn="auto" latinLnBrk="0" hangingPunct="1">
                <a:lnSpc>
                  <a:spcPts val="1500"/>
                </a:lnSpc>
                <a:spcBef>
                  <a:spcPct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 or create an improvement methodology to use across your entire organisation, ensuring a local and systemic way of practising improvement.</a:t>
              </a:r>
            </a:p>
            <a:p>
              <a:pPr marL="171450" marR="0" lvl="0" indent="-171450" algn="l" defTabSz="533400" rtl="0" eaLnBrk="1" fontAlgn="auto" latinLnBrk="0" hangingPunct="1">
                <a:lnSpc>
                  <a:spcPts val="1500"/>
                </a:lnSpc>
                <a:spcBef>
                  <a:spcPct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 all people access to improvement training and support, so that everyone can run improvement projects and continuously improve their daily work</a:t>
              </a:r>
            </a:p>
            <a:p>
              <a:pPr marL="171450" marR="0" lvl="0" indent="-171450" algn="l" defTabSz="533400" rtl="0" eaLnBrk="1" fontAlgn="auto" latinLnBrk="0" hangingPunct="1">
                <a:lnSpc>
                  <a:spcPts val="1500"/>
                </a:lnSpc>
                <a:spcBef>
                  <a:spcPct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Determine how success will be measured at an early stage, use appropriate tools and frameworks, and include feedback from people working at the point of care and people with lived experience</a:t>
              </a:r>
            </a:p>
            <a:p>
              <a:pPr marL="0" marR="0" lvl="0" indent="0" algn="l" defTabSz="533400" rtl="0" eaLnBrk="1" fontAlgn="auto" latinLnBrk="0" hangingPunct="1">
                <a:lnSpc>
                  <a:spcPts val="1500"/>
                </a:lnSpc>
                <a:spcBef>
                  <a:spcPct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L-Shape 27">
              <a:extLst>
                <a:ext uri="{FF2B5EF4-FFF2-40B4-BE49-F238E27FC236}">
                  <a16:creationId xmlns:a16="http://schemas.microsoft.com/office/drawing/2014/main" id="{A9743840-EF36-83C0-F4A9-634764B4A1D1}"/>
                </a:ext>
              </a:extLst>
            </p:cNvPr>
            <p:cNvSpPr/>
            <p:nvPr/>
          </p:nvSpPr>
          <p:spPr>
            <a:xfrm rot="5400000">
              <a:off x="7309237" y="2717762"/>
              <a:ext cx="4516722" cy="155890"/>
            </a:xfrm>
            <a:prstGeom prst="corner">
              <a:avLst>
                <a:gd name="adj1" fmla="val 1000"/>
                <a:gd name="adj2" fmla="val 1000"/>
              </a:avLst>
            </a:prstGeom>
            <a:solidFill>
              <a:srgbClr val="00ACA1"/>
            </a:solidFill>
            <a:ln>
              <a:solidFill>
                <a:srgbClr val="00ACA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0" name="Free-form: Shape 29">
              <a:extLst>
                <a:ext uri="{FF2B5EF4-FFF2-40B4-BE49-F238E27FC236}">
                  <a16:creationId xmlns:a16="http://schemas.microsoft.com/office/drawing/2014/main" id="{6B57E717-32C9-1BCB-D9D6-F36F660415EE}"/>
                </a:ext>
              </a:extLst>
            </p:cNvPr>
            <p:cNvSpPr/>
            <p:nvPr/>
          </p:nvSpPr>
          <p:spPr>
            <a:xfrm>
              <a:off x="9475538" y="540268"/>
              <a:ext cx="2249157" cy="4337184"/>
            </a:xfrm>
            <a:custGeom>
              <a:avLst/>
              <a:gdLst>
                <a:gd name="connsiteX0" fmla="*/ 0 w 1947154"/>
                <a:gd name="connsiteY0" fmla="*/ 0 h 1987757"/>
                <a:gd name="connsiteX1" fmla="*/ 1947154 w 1947154"/>
                <a:gd name="connsiteY1" fmla="*/ 0 h 1987757"/>
                <a:gd name="connsiteX2" fmla="*/ 1947154 w 1947154"/>
                <a:gd name="connsiteY2" fmla="*/ 1987757 h 1987757"/>
                <a:gd name="connsiteX3" fmla="*/ 0 w 1947154"/>
                <a:gd name="connsiteY3" fmla="*/ 1987757 h 1987757"/>
                <a:gd name="connsiteX4" fmla="*/ 0 w 1947154"/>
                <a:gd name="connsiteY4" fmla="*/ 0 h 198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154" h="1987757">
                  <a:moveTo>
                    <a:pt x="0" y="0"/>
                  </a:moveTo>
                  <a:lnTo>
                    <a:pt x="1947154" y="0"/>
                  </a:lnTo>
                  <a:lnTo>
                    <a:pt x="1947154" y="1987757"/>
                  </a:lnTo>
                  <a:lnTo>
                    <a:pt x="0" y="1987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648000" rIns="288000" bIns="0" numCol="1" spcCol="1270" anchor="t" anchorCtr="0">
              <a:noAutofit/>
            </a:bodyPr>
            <a:lstStyle/>
            <a:p>
              <a:pPr marL="171450" marR="0" lvl="0" indent="-171450" algn="l" defTabSz="533400" rtl="0" eaLnBrk="1" fontAlgn="auto" latinLnBrk="0" hangingPunct="1">
                <a:lnSpc>
                  <a:spcPts val="1500"/>
                </a:lnSpc>
                <a:spcBef>
                  <a:spcPct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establish and sustain an effective management system requires a system and providers to have developed, or at least be developing, all the other four components. </a:t>
              </a:r>
            </a:p>
            <a:p>
              <a:pPr marL="171450" marR="0" lvl="0" indent="-171450" algn="l" defTabSz="533400" rtl="0" eaLnBrk="1" fontAlgn="auto" latinLnBrk="0" hangingPunct="1">
                <a:lnSpc>
                  <a:spcPts val="1500"/>
                </a:lnSpc>
                <a:spcBef>
                  <a:spcPct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Put systems in place to identify and monitor early warning signs and quality risks with clear processes of how to respond to these.</a:t>
              </a:r>
            </a:p>
            <a:p>
              <a:pPr marL="171450" marR="0" lvl="0" indent="-171450" algn="l" defTabSz="533400" rtl="0" eaLnBrk="1" fontAlgn="auto" latinLnBrk="0" hangingPunct="1">
                <a:lnSpc>
                  <a:spcPts val="1500"/>
                </a:lnSpc>
                <a:spcBef>
                  <a:spcPct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Set up the management system as a way of operating that enables ongoing continuous improvement of access, quality, experience, and outcomes.</a:t>
              </a:r>
            </a:p>
            <a:p>
              <a:pPr marL="171450" marR="0" lvl="0" indent="-171450" algn="l" defTabSz="533400" rtl="0" eaLnBrk="1" fontAlgn="auto" latinLnBrk="0" hangingPunct="1">
                <a:lnSpc>
                  <a:spcPts val="1500"/>
                </a:lnSpc>
                <a:spcBef>
                  <a:spcPct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Free-form: Shape 30">
              <a:extLst>
                <a:ext uri="{FF2B5EF4-FFF2-40B4-BE49-F238E27FC236}">
                  <a16:creationId xmlns:a16="http://schemas.microsoft.com/office/drawing/2014/main" id="{8257A327-18C5-3560-28C7-E5400613BD51}"/>
                </a:ext>
              </a:extLst>
            </p:cNvPr>
            <p:cNvSpPr/>
            <p:nvPr/>
          </p:nvSpPr>
          <p:spPr>
            <a:xfrm>
              <a:off x="2673890" y="543377"/>
              <a:ext cx="2289172" cy="3097587"/>
            </a:xfrm>
            <a:custGeom>
              <a:avLst/>
              <a:gdLst>
                <a:gd name="connsiteX0" fmla="*/ 0 w 1947154"/>
                <a:gd name="connsiteY0" fmla="*/ 0 h 2425364"/>
                <a:gd name="connsiteX1" fmla="*/ 1947154 w 1947154"/>
                <a:gd name="connsiteY1" fmla="*/ 0 h 2425364"/>
                <a:gd name="connsiteX2" fmla="*/ 1947154 w 1947154"/>
                <a:gd name="connsiteY2" fmla="*/ 2425364 h 2425364"/>
                <a:gd name="connsiteX3" fmla="*/ 0 w 1947154"/>
                <a:gd name="connsiteY3" fmla="*/ 2425364 h 2425364"/>
                <a:gd name="connsiteX4" fmla="*/ 0 w 1947154"/>
                <a:gd name="connsiteY4" fmla="*/ 0 h 242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154" h="2425364">
                  <a:moveTo>
                    <a:pt x="0" y="0"/>
                  </a:moveTo>
                  <a:lnTo>
                    <a:pt x="1947154" y="0"/>
                  </a:lnTo>
                  <a:lnTo>
                    <a:pt x="1947154" y="2425364"/>
                  </a:lnTo>
                  <a:lnTo>
                    <a:pt x="0" y="24253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648000" rIns="288000" bIns="0" numCol="1" spcCol="1270" anchor="t" anchorCtr="0">
              <a:noAutofit/>
            </a:bodyPr>
            <a:lstStyle/>
            <a:p>
              <a:pPr marL="171450" marR="0" lvl="0" indent="-171450" algn="l" defTabSz="444500" rtl="0" eaLnBrk="1" fontAlgn="auto" latinLnBrk="0" hangingPunct="1">
                <a:lnSpc>
                  <a:spcPts val="1500"/>
                </a:lnSpc>
                <a:spcBef>
                  <a:spcPct val="0"/>
                </a:spcBef>
                <a:spcAft>
                  <a:spcPct val="350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Engage with people who work in healthcare roles and organisations and those with lived experience to design and implement the improvements based on what matters to them.</a:t>
              </a:r>
            </a:p>
            <a:p>
              <a:pPr marL="171450" marR="0" lvl="0" indent="-171450" algn="l" defTabSz="444500" rtl="0" eaLnBrk="1" fontAlgn="auto" latinLnBrk="0" hangingPunct="1">
                <a:lnSpc>
                  <a:spcPts val="1500"/>
                </a:lnSpc>
                <a:spcBef>
                  <a:spcPct val="0"/>
                </a:spcBef>
                <a:spcAft>
                  <a:spcPct val="350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Facilitate opportunities for people to visit other systems and organisations to understand different ways of operating and different organisational cultures.</a:t>
              </a:r>
            </a:p>
            <a:p>
              <a:pPr marL="171450" marR="0" lvl="0" indent="-171450" algn="l" defTabSz="444500" rtl="0" eaLnBrk="1" fontAlgn="auto" latinLnBrk="0" hangingPunct="1">
                <a:lnSpc>
                  <a:spcPts val="1500"/>
                </a:lnSpc>
                <a:spcBef>
                  <a:spcPct val="0"/>
                </a:spcBef>
                <a:spcAft>
                  <a:spcPct val="350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Invest and support people to understand and own their work enabling them to make improvements on their day-to-day operations.</a:t>
              </a:r>
            </a:p>
          </p:txBody>
        </p:sp>
        <p:sp>
          <p:nvSpPr>
            <p:cNvPr id="44" name="Free-form: Shape 43">
              <a:extLst>
                <a:ext uri="{FF2B5EF4-FFF2-40B4-BE49-F238E27FC236}">
                  <a16:creationId xmlns:a16="http://schemas.microsoft.com/office/drawing/2014/main" id="{FAA5309E-F1ED-7F98-2B7E-A7A4DC9B0138}"/>
                </a:ext>
              </a:extLst>
            </p:cNvPr>
            <p:cNvSpPr/>
            <p:nvPr/>
          </p:nvSpPr>
          <p:spPr>
            <a:xfrm>
              <a:off x="7208121" y="5061940"/>
              <a:ext cx="2397973" cy="885189"/>
            </a:xfrm>
            <a:custGeom>
              <a:avLst/>
              <a:gdLst>
                <a:gd name="connsiteX0" fmla="*/ 0 w 2397973"/>
                <a:gd name="connsiteY0" fmla="*/ 0 h 885189"/>
                <a:gd name="connsiteX1" fmla="*/ 2176676 w 2397973"/>
                <a:gd name="connsiteY1" fmla="*/ 0 h 885189"/>
                <a:gd name="connsiteX2" fmla="*/ 2397973 w 2397973"/>
                <a:gd name="connsiteY2" fmla="*/ 442595 h 885189"/>
                <a:gd name="connsiteX3" fmla="*/ 2176676 w 2397973"/>
                <a:gd name="connsiteY3" fmla="*/ 885189 h 885189"/>
                <a:gd name="connsiteX4" fmla="*/ 0 w 2397973"/>
                <a:gd name="connsiteY4" fmla="*/ 885189 h 885189"/>
                <a:gd name="connsiteX5" fmla="*/ 221297 w 2397973"/>
                <a:gd name="connsiteY5" fmla="*/ 442595 h 885189"/>
                <a:gd name="connsiteX6" fmla="*/ 0 w 2397973"/>
                <a:gd name="connsiteY6" fmla="*/ 0 h 88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7973" h="885189">
                  <a:moveTo>
                    <a:pt x="0" y="0"/>
                  </a:moveTo>
                  <a:lnTo>
                    <a:pt x="2176676" y="0"/>
                  </a:lnTo>
                  <a:lnTo>
                    <a:pt x="2397973" y="442595"/>
                  </a:lnTo>
                  <a:lnTo>
                    <a:pt x="2176676" y="885189"/>
                  </a:lnTo>
                  <a:lnTo>
                    <a:pt x="0" y="885189"/>
                  </a:lnTo>
                  <a:lnTo>
                    <a:pt x="221297" y="442595"/>
                  </a:lnTo>
                  <a:lnTo>
                    <a:pt x="0" y="0"/>
                  </a:lnTo>
                  <a:close/>
                </a:path>
              </a:pathLst>
            </a:custGeom>
            <a:solidFill>
              <a:srgbClr val="00ACA1"/>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303847" tIns="165100" rIns="303847" bIns="1651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Building Improvement Capability and Capacity </a:t>
              </a:r>
              <a:endParaRPr kumimoji="0" lang="ru-RU" sz="1400" b="1" i="0" u="none" strike="noStrike" kern="1200" cap="none" spc="0" normalizeH="0" baseline="0" noProof="0" dirty="0">
                <a:ln>
                  <a:noFill/>
                </a:ln>
                <a:solidFill>
                  <a:prstClr val="white"/>
                </a:solidFill>
                <a:effectLst>
                  <a:outerShdw blurRad="50800" dist="38100" dir="2700000" algn="tl" rotWithShape="0">
                    <a:prstClr val="black">
                      <a:alpha val="50000"/>
                    </a:prstClr>
                  </a:outerShdw>
                </a:effectLst>
                <a:uLnTx/>
                <a:uFillTx/>
                <a:latin typeface="Arial" panose="020B0604020202020204" pitchFamily="34" charset="0"/>
                <a:ea typeface="+mn-ea"/>
                <a:cs typeface="Arial" panose="020B0604020202020204" pitchFamily="34" charset="0"/>
              </a:endParaRPr>
            </a:p>
          </p:txBody>
        </p:sp>
        <p:sp>
          <p:nvSpPr>
            <p:cNvPr id="45" name="Free-form: Shape 44">
              <a:extLst>
                <a:ext uri="{FF2B5EF4-FFF2-40B4-BE49-F238E27FC236}">
                  <a16:creationId xmlns:a16="http://schemas.microsoft.com/office/drawing/2014/main" id="{9B1745DE-A3B3-0819-80D7-9849EA025473}"/>
                </a:ext>
              </a:extLst>
            </p:cNvPr>
            <p:cNvSpPr/>
            <p:nvPr/>
          </p:nvSpPr>
          <p:spPr>
            <a:xfrm>
              <a:off x="9486196" y="5061940"/>
              <a:ext cx="2397973" cy="885189"/>
            </a:xfrm>
            <a:custGeom>
              <a:avLst/>
              <a:gdLst>
                <a:gd name="connsiteX0" fmla="*/ 0 w 2397973"/>
                <a:gd name="connsiteY0" fmla="*/ 0 h 885189"/>
                <a:gd name="connsiteX1" fmla="*/ 2176676 w 2397973"/>
                <a:gd name="connsiteY1" fmla="*/ 0 h 885189"/>
                <a:gd name="connsiteX2" fmla="*/ 2397973 w 2397973"/>
                <a:gd name="connsiteY2" fmla="*/ 442595 h 885189"/>
                <a:gd name="connsiteX3" fmla="*/ 2176676 w 2397973"/>
                <a:gd name="connsiteY3" fmla="*/ 885189 h 885189"/>
                <a:gd name="connsiteX4" fmla="*/ 0 w 2397973"/>
                <a:gd name="connsiteY4" fmla="*/ 885189 h 885189"/>
                <a:gd name="connsiteX5" fmla="*/ 221297 w 2397973"/>
                <a:gd name="connsiteY5" fmla="*/ 442595 h 885189"/>
                <a:gd name="connsiteX6" fmla="*/ 0 w 2397973"/>
                <a:gd name="connsiteY6" fmla="*/ 0 h 88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7973" h="885189">
                  <a:moveTo>
                    <a:pt x="0" y="0"/>
                  </a:moveTo>
                  <a:lnTo>
                    <a:pt x="2176676" y="0"/>
                  </a:lnTo>
                  <a:lnTo>
                    <a:pt x="2397973" y="442595"/>
                  </a:lnTo>
                  <a:lnTo>
                    <a:pt x="2176676" y="885189"/>
                  </a:lnTo>
                  <a:lnTo>
                    <a:pt x="0" y="885189"/>
                  </a:lnTo>
                  <a:lnTo>
                    <a:pt x="221297" y="442595"/>
                  </a:lnTo>
                  <a:lnTo>
                    <a:pt x="0" y="0"/>
                  </a:lnTo>
                  <a:close/>
                </a:path>
              </a:pathLst>
            </a:custGeom>
            <a:solidFill>
              <a:srgbClr val="00ACA1"/>
            </a:solid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303847" tIns="165100" rIns="303847" bIns="1651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Embedding into Management Systems and Processes </a:t>
              </a:r>
              <a:endParaRPr kumimoji="0" lang="ru-RU" sz="1400" b="1" i="0" u="none" strike="noStrike" kern="1200" cap="none" spc="0" normalizeH="0" baseline="0" noProof="0" dirty="0">
                <a:ln>
                  <a:noFill/>
                </a:ln>
                <a:solidFill>
                  <a:prstClr val="white"/>
                </a:solidFill>
                <a:effectLst>
                  <a:outerShdw blurRad="50800" dist="38100" dir="2700000" algn="tl" rotWithShape="0">
                    <a:prstClr val="black">
                      <a:alpha val="50000"/>
                    </a:prstClr>
                  </a:outerShdw>
                </a:effectLst>
                <a:uLnTx/>
                <a:uFillTx/>
                <a:latin typeface="Arial" panose="020B0604020202020204" pitchFamily="34" charset="0"/>
                <a:ea typeface="+mn-ea"/>
                <a:cs typeface="Arial" panose="020B0604020202020204" pitchFamily="34" charset="0"/>
              </a:endParaRPr>
            </a:p>
          </p:txBody>
        </p:sp>
        <p:sp>
          <p:nvSpPr>
            <p:cNvPr id="46" name="Free-form: Shape 45">
              <a:extLst>
                <a:ext uri="{FF2B5EF4-FFF2-40B4-BE49-F238E27FC236}">
                  <a16:creationId xmlns:a16="http://schemas.microsoft.com/office/drawing/2014/main" id="{5DE92E46-F0E5-9F16-F95A-9CCC8B4EE77D}"/>
                </a:ext>
              </a:extLst>
            </p:cNvPr>
            <p:cNvSpPr/>
            <p:nvPr/>
          </p:nvSpPr>
          <p:spPr>
            <a:xfrm>
              <a:off x="379012" y="5085367"/>
              <a:ext cx="2397973" cy="885189"/>
            </a:xfrm>
            <a:custGeom>
              <a:avLst/>
              <a:gdLst>
                <a:gd name="connsiteX0" fmla="*/ 0 w 2397973"/>
                <a:gd name="connsiteY0" fmla="*/ 0 h 885189"/>
                <a:gd name="connsiteX1" fmla="*/ 2176676 w 2397973"/>
                <a:gd name="connsiteY1" fmla="*/ 0 h 885189"/>
                <a:gd name="connsiteX2" fmla="*/ 2397973 w 2397973"/>
                <a:gd name="connsiteY2" fmla="*/ 442595 h 885189"/>
                <a:gd name="connsiteX3" fmla="*/ 2176676 w 2397973"/>
                <a:gd name="connsiteY3" fmla="*/ 885189 h 885189"/>
                <a:gd name="connsiteX4" fmla="*/ 0 w 2397973"/>
                <a:gd name="connsiteY4" fmla="*/ 885189 h 885189"/>
                <a:gd name="connsiteX5" fmla="*/ 0 w 2397973"/>
                <a:gd name="connsiteY5" fmla="*/ 0 h 88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7973" h="885189">
                  <a:moveTo>
                    <a:pt x="0" y="0"/>
                  </a:moveTo>
                  <a:lnTo>
                    <a:pt x="2176676" y="0"/>
                  </a:lnTo>
                  <a:lnTo>
                    <a:pt x="2397973" y="442595"/>
                  </a:lnTo>
                  <a:lnTo>
                    <a:pt x="2176676" y="885189"/>
                  </a:lnTo>
                  <a:lnTo>
                    <a:pt x="0" y="885189"/>
                  </a:lnTo>
                  <a:lnTo>
                    <a:pt x="0" y="0"/>
                  </a:lnTo>
                  <a:close/>
                </a:path>
              </a:pathLst>
            </a:custGeom>
            <a:solidFill>
              <a:srgbClr val="00ACA1"/>
            </a:solidFill>
            <a:ln>
              <a:solidFill>
                <a:srgbClr val="00ACA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82550" tIns="165100" rIns="193199" bIns="1651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Building a shared purpose and vision </a:t>
              </a:r>
              <a:endParaRPr kumimoji="0" lang="en-US" sz="1600" b="1" i="0" u="none" strike="noStrike" kern="1200" cap="none" spc="0" normalizeH="0" baseline="0" noProof="0" dirty="0">
                <a:ln>
                  <a:noFill/>
                </a:ln>
                <a:solidFill>
                  <a:prstClr val="white"/>
                </a:solidFill>
                <a:effectLst>
                  <a:outerShdw blurRad="50800" dist="38100" dir="2700000" algn="tl" rotWithShape="0">
                    <a:prstClr val="black">
                      <a:alpha val="50000"/>
                    </a:prstClr>
                  </a:outerShdw>
                </a:effectLst>
                <a:uLnTx/>
                <a:uFillTx/>
                <a:latin typeface="Arial" panose="020B0604020202020204" pitchFamily="34" charset="0"/>
                <a:ea typeface="+mn-ea"/>
                <a:cs typeface="Arial" panose="020B0604020202020204" pitchFamily="34" charset="0"/>
              </a:endParaRPr>
            </a:p>
          </p:txBody>
        </p:sp>
        <p:sp>
          <p:nvSpPr>
            <p:cNvPr id="47" name="Free-form: Shape 46">
              <a:extLst>
                <a:ext uri="{FF2B5EF4-FFF2-40B4-BE49-F238E27FC236}">
                  <a16:creationId xmlns:a16="http://schemas.microsoft.com/office/drawing/2014/main" id="{E32D4113-7410-8B3B-1DFD-2CA77E071B83}"/>
                </a:ext>
              </a:extLst>
            </p:cNvPr>
            <p:cNvSpPr/>
            <p:nvPr/>
          </p:nvSpPr>
          <p:spPr>
            <a:xfrm>
              <a:off x="2650746" y="5061940"/>
              <a:ext cx="2397973" cy="885189"/>
            </a:xfrm>
            <a:custGeom>
              <a:avLst/>
              <a:gdLst>
                <a:gd name="connsiteX0" fmla="*/ 0 w 2397973"/>
                <a:gd name="connsiteY0" fmla="*/ 0 h 885189"/>
                <a:gd name="connsiteX1" fmla="*/ 2176676 w 2397973"/>
                <a:gd name="connsiteY1" fmla="*/ 0 h 885189"/>
                <a:gd name="connsiteX2" fmla="*/ 2397973 w 2397973"/>
                <a:gd name="connsiteY2" fmla="*/ 442595 h 885189"/>
                <a:gd name="connsiteX3" fmla="*/ 2176676 w 2397973"/>
                <a:gd name="connsiteY3" fmla="*/ 885189 h 885189"/>
                <a:gd name="connsiteX4" fmla="*/ 0 w 2397973"/>
                <a:gd name="connsiteY4" fmla="*/ 885189 h 885189"/>
                <a:gd name="connsiteX5" fmla="*/ 221297 w 2397973"/>
                <a:gd name="connsiteY5" fmla="*/ 442595 h 885189"/>
                <a:gd name="connsiteX6" fmla="*/ 0 w 2397973"/>
                <a:gd name="connsiteY6" fmla="*/ 0 h 88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7973" h="885189">
                  <a:moveTo>
                    <a:pt x="0" y="0"/>
                  </a:moveTo>
                  <a:lnTo>
                    <a:pt x="2176676" y="0"/>
                  </a:lnTo>
                  <a:lnTo>
                    <a:pt x="2397973" y="442595"/>
                  </a:lnTo>
                  <a:lnTo>
                    <a:pt x="2176676" y="885189"/>
                  </a:lnTo>
                  <a:lnTo>
                    <a:pt x="0" y="885189"/>
                  </a:lnTo>
                  <a:lnTo>
                    <a:pt x="221297" y="442595"/>
                  </a:lnTo>
                  <a:lnTo>
                    <a:pt x="0" y="0"/>
                  </a:lnTo>
                  <a:close/>
                </a:path>
              </a:pathLst>
            </a:custGeom>
            <a:solidFill>
              <a:srgbClr val="00ACA1"/>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303847" tIns="165100" rIns="303847" bIns="1651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Investing in People and Culture </a:t>
              </a:r>
              <a:endParaRPr kumimoji="0" lang="en-US" sz="1400" b="1" i="0" u="none" strike="noStrike" kern="1200" cap="none" spc="0" normalizeH="0" baseline="0" noProof="0" dirty="0">
                <a:ln>
                  <a:noFill/>
                </a:ln>
                <a:solidFill>
                  <a:prstClr val="white"/>
                </a:solidFill>
                <a:effectLst>
                  <a:outerShdw blurRad="50800" dist="38100" dir="2700000" algn="tl" rotWithShape="0">
                    <a:prstClr val="black">
                      <a:alpha val="50000"/>
                    </a:prstClr>
                  </a:outerShdw>
                </a:effectLst>
                <a:uLnTx/>
                <a:uFillTx/>
                <a:latin typeface="Arial" panose="020B0604020202020204" pitchFamily="34" charset="0"/>
                <a:ea typeface="+mn-ea"/>
                <a:cs typeface="Arial" panose="020B0604020202020204" pitchFamily="34" charset="0"/>
              </a:endParaRPr>
            </a:p>
          </p:txBody>
        </p:sp>
        <p:sp>
          <p:nvSpPr>
            <p:cNvPr id="48" name="Free-form: Shape 47">
              <a:extLst>
                <a:ext uri="{FF2B5EF4-FFF2-40B4-BE49-F238E27FC236}">
                  <a16:creationId xmlns:a16="http://schemas.microsoft.com/office/drawing/2014/main" id="{B1A45627-99D7-A9D7-A406-B3FF1C8CA274}"/>
                </a:ext>
              </a:extLst>
            </p:cNvPr>
            <p:cNvSpPr/>
            <p:nvPr/>
          </p:nvSpPr>
          <p:spPr>
            <a:xfrm>
              <a:off x="4928821" y="5061940"/>
              <a:ext cx="2397973" cy="885189"/>
            </a:xfrm>
            <a:custGeom>
              <a:avLst/>
              <a:gdLst>
                <a:gd name="connsiteX0" fmla="*/ 0 w 2397973"/>
                <a:gd name="connsiteY0" fmla="*/ 0 h 885189"/>
                <a:gd name="connsiteX1" fmla="*/ 2176676 w 2397973"/>
                <a:gd name="connsiteY1" fmla="*/ 0 h 885189"/>
                <a:gd name="connsiteX2" fmla="*/ 2397973 w 2397973"/>
                <a:gd name="connsiteY2" fmla="*/ 442595 h 885189"/>
                <a:gd name="connsiteX3" fmla="*/ 2176676 w 2397973"/>
                <a:gd name="connsiteY3" fmla="*/ 885189 h 885189"/>
                <a:gd name="connsiteX4" fmla="*/ 0 w 2397973"/>
                <a:gd name="connsiteY4" fmla="*/ 885189 h 885189"/>
                <a:gd name="connsiteX5" fmla="*/ 221297 w 2397973"/>
                <a:gd name="connsiteY5" fmla="*/ 442595 h 885189"/>
                <a:gd name="connsiteX6" fmla="*/ 0 w 2397973"/>
                <a:gd name="connsiteY6" fmla="*/ 0 h 88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7973" h="885189">
                  <a:moveTo>
                    <a:pt x="0" y="0"/>
                  </a:moveTo>
                  <a:lnTo>
                    <a:pt x="2176676" y="0"/>
                  </a:lnTo>
                  <a:lnTo>
                    <a:pt x="2397973" y="442595"/>
                  </a:lnTo>
                  <a:lnTo>
                    <a:pt x="2176676" y="885189"/>
                  </a:lnTo>
                  <a:lnTo>
                    <a:pt x="0" y="885189"/>
                  </a:lnTo>
                  <a:lnTo>
                    <a:pt x="221297" y="442595"/>
                  </a:lnTo>
                  <a:lnTo>
                    <a:pt x="0" y="0"/>
                  </a:lnTo>
                  <a:close/>
                </a:path>
              </a:pathLst>
            </a:custGeom>
            <a:solidFill>
              <a:srgbClr val="00ACA1"/>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303847" tIns="165100" rIns="303847" bIns="1651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Developing Leadership Behaviours </a:t>
              </a:r>
              <a:endParaRPr kumimoji="0" lang="en-US" sz="1400" b="1" i="0" u="none" strike="noStrike" kern="1200" cap="none" spc="0" normalizeH="0" baseline="0" noProof="0" dirty="0">
                <a:ln>
                  <a:noFill/>
                </a:ln>
                <a:solidFill>
                  <a:prstClr val="white"/>
                </a:solidFill>
                <a:effectLst>
                  <a:outerShdw blurRad="50800" dist="38100" dir="2700000" algn="tl" rotWithShape="0">
                    <a:prstClr val="black">
                      <a:alpha val="50000"/>
                    </a:prstClr>
                  </a:outerShdw>
                </a:effectLst>
                <a:uLnTx/>
                <a:uFillTx/>
                <a:latin typeface="Arial" panose="020B0604020202020204" pitchFamily="34" charset="0"/>
                <a:ea typeface="+mn-ea"/>
                <a:cs typeface="Arial" panose="020B0604020202020204" pitchFamily="34" charset="0"/>
              </a:endParaRPr>
            </a:p>
          </p:txBody>
        </p:sp>
      </p:grpSp>
      <p:sp>
        <p:nvSpPr>
          <p:cNvPr id="15" name="Title 1">
            <a:extLst>
              <a:ext uri="{FF2B5EF4-FFF2-40B4-BE49-F238E27FC236}">
                <a16:creationId xmlns:a16="http://schemas.microsoft.com/office/drawing/2014/main" id="{1FCD6727-E3F0-65FB-63E8-A513D19DC008}"/>
              </a:ext>
            </a:extLst>
          </p:cNvPr>
          <p:cNvSpPr txBox="1">
            <a:spLocks/>
          </p:cNvSpPr>
          <p:nvPr/>
        </p:nvSpPr>
        <p:spPr>
          <a:xfrm>
            <a:off x="213267" y="57889"/>
            <a:ext cx="10274708" cy="742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3700" b="1" i="0" u="none" strike="noStrike" kern="1200" cap="none" spc="0" normalizeH="0" baseline="0" noProof="0" dirty="0">
                <a:ln>
                  <a:noFill/>
                </a:ln>
                <a:solidFill>
                  <a:srgbClr val="00A499"/>
                </a:solidFill>
                <a:effectLst/>
                <a:uLnTx/>
                <a:uFillTx/>
                <a:latin typeface="Arial" panose="020B0604020202020204" pitchFamily="34" charset="0"/>
                <a:ea typeface="+mj-ea"/>
                <a:cs typeface="Arial" panose="020B0604020202020204" pitchFamily="34" charset="0"/>
              </a:rPr>
              <a:t>NHS Impact ‘Improving Patient Care Together’ </a:t>
            </a:r>
          </a:p>
        </p:txBody>
      </p:sp>
      <p:sp>
        <p:nvSpPr>
          <p:cNvPr id="9" name="Rectangle 8">
            <a:extLst>
              <a:ext uri="{FF2B5EF4-FFF2-40B4-BE49-F238E27FC236}">
                <a16:creationId xmlns:a16="http://schemas.microsoft.com/office/drawing/2014/main" id="{7A9DFF70-9AEF-1C7F-9DE7-54EC3BC0F2F7}"/>
              </a:ext>
            </a:extLst>
          </p:cNvPr>
          <p:cNvSpPr/>
          <p:nvPr/>
        </p:nvSpPr>
        <p:spPr>
          <a:xfrm>
            <a:off x="493459" y="921141"/>
            <a:ext cx="687704" cy="687704"/>
          </a:xfrm>
          <a:prstGeom prst="rect">
            <a:avLst/>
          </a:prstGeom>
          <a:solidFill>
            <a:srgbClr val="00ACA1"/>
          </a:solidFill>
          <a:ln>
            <a:solidFill>
              <a:srgbClr val="00A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BD50B71-7E53-E89C-407D-C8403CEE34B5}"/>
              </a:ext>
            </a:extLst>
          </p:cNvPr>
          <p:cNvSpPr/>
          <p:nvPr/>
        </p:nvSpPr>
        <p:spPr>
          <a:xfrm>
            <a:off x="2732431" y="944568"/>
            <a:ext cx="687704" cy="687704"/>
          </a:xfrm>
          <a:prstGeom prst="rect">
            <a:avLst/>
          </a:prstGeom>
          <a:solidFill>
            <a:srgbClr val="00ACA1"/>
          </a:solidFill>
          <a:ln>
            <a:solidFill>
              <a:srgbClr val="00A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130F13-42B0-2190-B4F0-715F4E3DAA5A}"/>
              </a:ext>
            </a:extLst>
          </p:cNvPr>
          <p:cNvSpPr/>
          <p:nvPr/>
        </p:nvSpPr>
        <p:spPr>
          <a:xfrm>
            <a:off x="5005703" y="902428"/>
            <a:ext cx="687704" cy="687704"/>
          </a:xfrm>
          <a:prstGeom prst="rect">
            <a:avLst/>
          </a:prstGeom>
          <a:solidFill>
            <a:srgbClr val="00ACA1"/>
          </a:solidFill>
          <a:ln>
            <a:solidFill>
              <a:srgbClr val="00A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6089FE3-5DC2-B6A9-7300-4F4DB4E49E6E}"/>
              </a:ext>
            </a:extLst>
          </p:cNvPr>
          <p:cNvSpPr/>
          <p:nvPr/>
        </p:nvSpPr>
        <p:spPr>
          <a:xfrm>
            <a:off x="9564241" y="944568"/>
            <a:ext cx="687704" cy="687704"/>
          </a:xfrm>
          <a:prstGeom prst="rect">
            <a:avLst/>
          </a:prstGeom>
          <a:solidFill>
            <a:srgbClr val="00ACA1"/>
          </a:solidFill>
          <a:ln>
            <a:solidFill>
              <a:srgbClr val="00A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Continuous Improvement with solid fill">
            <a:extLst>
              <a:ext uri="{FF2B5EF4-FFF2-40B4-BE49-F238E27FC236}">
                <a16:creationId xmlns:a16="http://schemas.microsoft.com/office/drawing/2014/main" id="{7559BA3C-BA2B-EB72-B295-29765CE446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0927" y="956174"/>
            <a:ext cx="614400" cy="614400"/>
          </a:xfrm>
          <a:prstGeom prst="rect">
            <a:avLst/>
          </a:prstGeom>
        </p:spPr>
      </p:pic>
      <p:pic>
        <p:nvPicPr>
          <p:cNvPr id="18" name="Graphic 17" descr="Ear outline">
            <a:extLst>
              <a:ext uri="{FF2B5EF4-FFF2-40B4-BE49-F238E27FC236}">
                <a16:creationId xmlns:a16="http://schemas.microsoft.com/office/drawing/2014/main" id="{6DE881B5-95E9-2566-E948-F0A1672F52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8921" y="970801"/>
            <a:ext cx="614400" cy="614400"/>
          </a:xfrm>
          <a:prstGeom prst="rect">
            <a:avLst/>
          </a:prstGeom>
        </p:spPr>
      </p:pic>
      <p:pic>
        <p:nvPicPr>
          <p:cNvPr id="19" name="Graphic 18" descr="Group brainstorm outline">
            <a:extLst>
              <a:ext uri="{FF2B5EF4-FFF2-40B4-BE49-F238E27FC236}">
                <a16:creationId xmlns:a16="http://schemas.microsoft.com/office/drawing/2014/main" id="{480F3E1F-136F-BC06-3BA0-C7EF52716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1983" y="975732"/>
            <a:ext cx="614400" cy="614400"/>
          </a:xfrm>
          <a:prstGeom prst="rect">
            <a:avLst/>
          </a:prstGeom>
        </p:spPr>
      </p:pic>
      <p:pic>
        <p:nvPicPr>
          <p:cNvPr id="16" name="Graphic 15" descr="Radar Chart with solid fill">
            <a:extLst>
              <a:ext uri="{FF2B5EF4-FFF2-40B4-BE49-F238E27FC236}">
                <a16:creationId xmlns:a16="http://schemas.microsoft.com/office/drawing/2014/main" id="{D9422BA1-ED14-316C-3F75-4A0FD5DEFD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26415" y="938803"/>
            <a:ext cx="614400" cy="614400"/>
          </a:xfrm>
          <a:prstGeom prst="rect">
            <a:avLst/>
          </a:prstGeom>
        </p:spPr>
      </p:pic>
      <p:pic>
        <p:nvPicPr>
          <p:cNvPr id="21" name="Graphic 20" descr="Head with gears outline">
            <a:extLst>
              <a:ext uri="{FF2B5EF4-FFF2-40B4-BE49-F238E27FC236}">
                <a16:creationId xmlns:a16="http://schemas.microsoft.com/office/drawing/2014/main" id="{297F051A-1767-CD55-862A-750652C8F3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39252" y="940290"/>
            <a:ext cx="622852" cy="622852"/>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6860928B-DDD7-09FE-612B-8F6D12192D3E}"/>
              </a:ext>
            </a:extLst>
          </p:cNvPr>
          <p:cNvPicPr>
            <a:picLocks noChangeAspect="1"/>
          </p:cNvPicPr>
          <p:nvPr/>
        </p:nvPicPr>
        <p:blipFill>
          <a:blip r:embed="rId12"/>
          <a:stretch>
            <a:fillRect/>
          </a:stretch>
        </p:blipFill>
        <p:spPr>
          <a:xfrm>
            <a:off x="10716872" y="185673"/>
            <a:ext cx="1261861" cy="509597"/>
          </a:xfrm>
          <a:prstGeom prst="rect">
            <a:avLst/>
          </a:prstGeom>
        </p:spPr>
      </p:pic>
    </p:spTree>
    <p:extLst>
      <p:ext uri="{BB962C8B-B14F-4D97-AF65-F5344CB8AC3E}">
        <p14:creationId xmlns:p14="http://schemas.microsoft.com/office/powerpoint/2010/main" val="1866055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6FF9B-76B6-009C-4085-86C0312A012A}"/>
              </a:ext>
            </a:extLst>
          </p:cNvPr>
          <p:cNvSpPr>
            <a:spLocks noGrp="1"/>
          </p:cNvSpPr>
          <p:nvPr>
            <p:ph idx="1"/>
          </p:nvPr>
        </p:nvSpPr>
        <p:spPr>
          <a:xfrm>
            <a:off x="243565" y="2261286"/>
            <a:ext cx="11704869" cy="4372024"/>
          </a:xfrm>
        </p:spPr>
        <p:txBody>
          <a:bodyPr>
            <a:noAutofit/>
          </a:bodyPr>
          <a:lstStyle/>
          <a:p>
            <a:pPr>
              <a:spcAft>
                <a:spcPts val="1200"/>
              </a:spcAft>
            </a:pPr>
            <a:r>
              <a:rPr lang="en-GB" sz="2600" dirty="0">
                <a:latin typeface="Arial" panose="020B0604020202020204" pitchFamily="34" charset="0"/>
                <a:ea typeface="Calibri" panose="020F0502020204030204" pitchFamily="34" charset="0"/>
                <a:cs typeface="Arial" panose="020B0604020202020204" pitchFamily="34" charset="0"/>
              </a:rPr>
              <a:t>Every provider, place and ICS will have their own culture and system for improvement… every staff member will improve the work they do every day.</a:t>
            </a:r>
          </a:p>
          <a:p>
            <a:pPr>
              <a:spcAft>
                <a:spcPts val="1200"/>
              </a:spcAft>
            </a:pPr>
            <a:r>
              <a:rPr lang="en-GB" sz="2600" dirty="0">
                <a:latin typeface="Arial" panose="020B0604020202020204" pitchFamily="34" charset="0"/>
                <a:ea typeface="Calibri" panose="020F0502020204030204" pitchFamily="34" charset="0"/>
                <a:cs typeface="Arial" panose="020B0604020202020204" pitchFamily="34" charset="0"/>
              </a:rPr>
              <a:t>We will combine</a:t>
            </a:r>
            <a:r>
              <a:rPr lang="en-GB" sz="2600" i="1" dirty="0">
                <a:latin typeface="Arial" panose="020B0604020202020204" pitchFamily="34" charset="0"/>
                <a:ea typeface="Calibri" panose="020F0502020204030204" pitchFamily="34" charset="0"/>
                <a:cs typeface="Arial" panose="020B0604020202020204" pitchFamily="34" charset="0"/>
              </a:rPr>
              <a:t> </a:t>
            </a:r>
            <a:r>
              <a:rPr lang="en-GB" sz="2600" dirty="0">
                <a:latin typeface="Arial" panose="020B0604020202020204" pitchFamily="34" charset="0"/>
                <a:ea typeface="Calibri" panose="020F0502020204030204" pitchFamily="34" charset="0"/>
                <a:cs typeface="Arial" panose="020B0604020202020204" pitchFamily="34" charset="0"/>
              </a:rPr>
              <a:t>the small steps of continuous improvement with the big leaps of radical transformation.</a:t>
            </a:r>
          </a:p>
          <a:p>
            <a:pPr>
              <a:spcAft>
                <a:spcPts val="1200"/>
              </a:spcAft>
            </a:pPr>
            <a:r>
              <a:rPr lang="en-GB" sz="2600" dirty="0">
                <a:effectLst/>
                <a:latin typeface="Arial" panose="020B0604020202020204" pitchFamily="34" charset="0"/>
                <a:ea typeface="Calibri" panose="020F0502020204030204" pitchFamily="34" charset="0"/>
                <a:cs typeface="Arial" panose="020B0604020202020204" pitchFamily="34" charset="0"/>
              </a:rPr>
              <a:t>All improvement work will be </a:t>
            </a:r>
            <a:r>
              <a:rPr lang="en-GB" sz="2600" dirty="0">
                <a:latin typeface="Arial" panose="020B0604020202020204" pitchFamily="34" charset="0"/>
                <a:ea typeface="Calibri" panose="020F0502020204030204" pitchFamily="34" charset="0"/>
                <a:cs typeface="Arial" panose="020B0604020202020204" pitchFamily="34" charset="0"/>
              </a:rPr>
              <a:t>powered by people with lived experience and by communities</a:t>
            </a:r>
          </a:p>
          <a:p>
            <a:pPr>
              <a:spcAft>
                <a:spcPts val="1200"/>
              </a:spcAft>
            </a:pPr>
            <a:r>
              <a:rPr lang="en-GB" sz="2600" dirty="0">
                <a:latin typeface="Arial" panose="020B0604020202020204" pitchFamily="34" charset="0"/>
                <a:ea typeface="Calibri" panose="020F0502020204030204" pitchFamily="34" charset="0"/>
                <a:cs typeface="Arial" panose="020B0604020202020204" pitchFamily="34" charset="0"/>
              </a:rPr>
              <a:t>We will deliver improvements in all the ‘Quadruple Aim’ measures locally and nationally.</a:t>
            </a:r>
          </a:p>
          <a:p>
            <a:pPr>
              <a:spcAft>
                <a:spcPts val="1200"/>
              </a:spcAft>
            </a:pPr>
            <a:endParaRPr lang="en-GB" sz="2000" dirty="0">
              <a:latin typeface="Arial" panose="020B060402020202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AFA6B79D-00ED-ED5D-97B4-EE8A33729CA2}"/>
              </a:ext>
            </a:extLst>
          </p:cNvPr>
          <p:cNvSpPr txBox="1">
            <a:spLocks/>
          </p:cNvSpPr>
          <p:nvPr/>
        </p:nvSpPr>
        <p:spPr>
          <a:xfrm>
            <a:off x="243565" y="377861"/>
            <a:ext cx="10274708" cy="742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defRPr/>
            </a:pPr>
            <a:r>
              <a:rPr lang="en-GB" sz="3100" b="1" dirty="0">
                <a:solidFill>
                  <a:srgbClr val="00A499"/>
                </a:solidFill>
                <a:latin typeface="Arial" panose="020B0604020202020204" pitchFamily="34" charset="0"/>
                <a:cs typeface="Arial" panose="020B0604020202020204" pitchFamily="34" charset="0"/>
              </a:rPr>
              <a:t>NHS Impact …our long term goals… </a:t>
            </a:r>
          </a:p>
        </p:txBody>
      </p:sp>
      <p:pic>
        <p:nvPicPr>
          <p:cNvPr id="2" name="Picture 1">
            <a:extLst>
              <a:ext uri="{FF2B5EF4-FFF2-40B4-BE49-F238E27FC236}">
                <a16:creationId xmlns:a16="http://schemas.microsoft.com/office/drawing/2014/main" id="{EAEF60E9-3C08-3514-25F6-028EB57264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945256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2"/>
          <p:cNvSpPr txBox="1">
            <a:spLocks/>
          </p:cNvSpPr>
          <p:nvPr/>
        </p:nvSpPr>
        <p:spPr>
          <a:xfrm>
            <a:off x="108289" y="5138521"/>
            <a:ext cx="9646673" cy="9635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dirty="0">
              <a:solidFill>
                <a:srgbClr val="002060"/>
              </a:solidFill>
            </a:endParaRPr>
          </a:p>
        </p:txBody>
      </p:sp>
      <p:sp>
        <p:nvSpPr>
          <p:cNvPr id="5" name="Rectangle 4"/>
          <p:cNvSpPr/>
          <p:nvPr/>
        </p:nvSpPr>
        <p:spPr>
          <a:xfrm>
            <a:off x="585216" y="221285"/>
            <a:ext cx="9520076" cy="830997"/>
          </a:xfrm>
          <a:prstGeom prst="rect">
            <a:avLst/>
          </a:prstGeom>
        </p:spPr>
        <p:txBody>
          <a:bodyPr wrap="square">
            <a:spAutoFit/>
          </a:bodyPr>
          <a:lstStyle/>
          <a:p>
            <a:pPr lvl="0">
              <a:defRPr/>
            </a:pPr>
            <a:r>
              <a:rPr lang="en-GB" sz="2400" b="1" dirty="0">
                <a:solidFill>
                  <a:srgbClr val="0770BA"/>
                </a:solidFill>
                <a:latin typeface="Arial" charset="0"/>
                <a:ea typeface="Arial" charset="0"/>
                <a:cs typeface="Arial" charset="0"/>
              </a:rPr>
              <a:t>Quadruple Aim</a:t>
            </a:r>
          </a:p>
          <a:p>
            <a:pPr lvl="0">
              <a:defRPr/>
            </a:pPr>
            <a:r>
              <a:rPr lang="en-GB" sz="2400" b="1" dirty="0">
                <a:solidFill>
                  <a:srgbClr val="7030A0"/>
                </a:solidFill>
                <a:latin typeface="Arial" charset="0"/>
                <a:ea typeface="Arial" charset="0"/>
                <a:cs typeface="Arial" charset="0"/>
              </a:rPr>
              <a:t>A framework for thinking and a compass to guide us</a:t>
            </a:r>
          </a:p>
        </p:txBody>
      </p:sp>
      <p:pic>
        <p:nvPicPr>
          <p:cNvPr id="2" name="Picture 1"/>
          <p:cNvPicPr>
            <a:picLocks noChangeAspect="1"/>
          </p:cNvPicPr>
          <p:nvPr/>
        </p:nvPicPr>
        <p:blipFill>
          <a:blip r:embed="rId3"/>
          <a:stretch>
            <a:fillRect/>
          </a:stretch>
        </p:blipFill>
        <p:spPr>
          <a:xfrm>
            <a:off x="585216" y="1381036"/>
            <a:ext cx="9309282" cy="4844626"/>
          </a:xfrm>
          <a:prstGeom prst="rect">
            <a:avLst/>
          </a:prstGeom>
        </p:spPr>
      </p:pic>
      <p:sp>
        <p:nvSpPr>
          <p:cNvPr id="6" name="Rounded Rectangle 5"/>
          <p:cNvSpPr/>
          <p:nvPr/>
        </p:nvSpPr>
        <p:spPr>
          <a:xfrm>
            <a:off x="7435970" y="3838754"/>
            <a:ext cx="1604663" cy="396657"/>
          </a:xfrm>
          <a:prstGeom prst="roundRect">
            <a:avLst/>
          </a:prstGeom>
          <a:solidFill>
            <a:srgbClr val="2B7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Colleagues</a:t>
            </a:r>
          </a:p>
        </p:txBody>
      </p:sp>
    </p:spTree>
    <p:extLst>
      <p:ext uri="{BB962C8B-B14F-4D97-AF65-F5344CB8AC3E}">
        <p14:creationId xmlns:p14="http://schemas.microsoft.com/office/powerpoint/2010/main" val="3951888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6FF9B-76B6-009C-4085-86C0312A012A}"/>
              </a:ext>
            </a:extLst>
          </p:cNvPr>
          <p:cNvSpPr>
            <a:spLocks noGrp="1"/>
          </p:cNvSpPr>
          <p:nvPr>
            <p:ph idx="1"/>
          </p:nvPr>
        </p:nvSpPr>
        <p:spPr>
          <a:xfrm>
            <a:off x="243565" y="2261286"/>
            <a:ext cx="11704869" cy="4372024"/>
          </a:xfrm>
        </p:spPr>
        <p:txBody>
          <a:bodyPr>
            <a:noAutofit/>
          </a:bodyPr>
          <a:lstStyle/>
          <a:p>
            <a:pPr>
              <a:spcAft>
                <a:spcPts val="1200"/>
              </a:spcAft>
            </a:pPr>
            <a:r>
              <a:rPr lang="en-GB" sz="2600" dirty="0">
                <a:latin typeface="Arial" panose="020B0604020202020204" pitchFamily="34" charset="0"/>
                <a:ea typeface="Calibri" panose="020F0502020204030204" pitchFamily="34" charset="0"/>
                <a:cs typeface="Arial" panose="020B0604020202020204" pitchFamily="34" charset="0"/>
              </a:rPr>
              <a:t>Root the work in a deep understanding of </a:t>
            </a:r>
            <a:r>
              <a:rPr lang="en-GB" sz="2600" b="1" i="1" dirty="0">
                <a:latin typeface="Arial" panose="020B0604020202020204" pitchFamily="34" charset="0"/>
                <a:ea typeface="Calibri" panose="020F0502020204030204" pitchFamily="34" charset="0"/>
                <a:cs typeface="Arial" panose="020B0604020202020204" pitchFamily="34" charset="0"/>
              </a:rPr>
              <a:t>place</a:t>
            </a:r>
            <a:r>
              <a:rPr lang="en-GB" sz="2600" dirty="0">
                <a:latin typeface="Arial" panose="020B0604020202020204" pitchFamily="34" charset="0"/>
                <a:ea typeface="Calibri" panose="020F0502020204030204" pitchFamily="34" charset="0"/>
                <a:cs typeface="Arial" panose="020B0604020202020204" pitchFamily="34" charset="0"/>
              </a:rPr>
              <a:t>….its history, culture, diversity, needs and strengths.</a:t>
            </a:r>
          </a:p>
          <a:p>
            <a:pPr>
              <a:spcAft>
                <a:spcPts val="1200"/>
              </a:spcAft>
            </a:pPr>
            <a:r>
              <a:rPr lang="en-GB" sz="2600" dirty="0">
                <a:latin typeface="Arial" panose="020B0604020202020204" pitchFamily="34" charset="0"/>
                <a:ea typeface="Calibri" panose="020F0502020204030204" pitchFamily="34" charset="0"/>
                <a:cs typeface="Arial" panose="020B0604020202020204" pitchFamily="34" charset="0"/>
              </a:rPr>
              <a:t>Develop truly joined up teams to deliver services ….”sharing the milk”</a:t>
            </a:r>
          </a:p>
          <a:p>
            <a:pPr>
              <a:spcAft>
                <a:spcPts val="1200"/>
              </a:spcAft>
            </a:pPr>
            <a:r>
              <a:rPr lang="en-GB" sz="2600" dirty="0">
                <a:latin typeface="Arial" panose="020B0604020202020204" pitchFamily="34" charset="0"/>
                <a:ea typeface="Calibri" panose="020F0502020204030204" pitchFamily="34" charset="0"/>
                <a:cs typeface="Arial" panose="020B0604020202020204" pitchFamily="34" charset="0"/>
              </a:rPr>
              <a:t>Listen to communities and work together to reshape services and make improvements…small steps and big leaps</a:t>
            </a:r>
          </a:p>
          <a:p>
            <a:pPr>
              <a:spcAft>
                <a:spcPts val="1200"/>
              </a:spcAft>
            </a:pPr>
            <a:r>
              <a:rPr lang="en-GB" sz="2600" dirty="0">
                <a:latin typeface="Arial" panose="020B0604020202020204" pitchFamily="34" charset="0"/>
                <a:ea typeface="Calibri" panose="020F0502020204030204" pitchFamily="34" charset="0"/>
                <a:cs typeface="Arial" panose="020B0604020202020204" pitchFamily="34" charset="0"/>
              </a:rPr>
              <a:t>Make the connections….housing, education, jobs, public amenities, crime and safety</a:t>
            </a:r>
          </a:p>
          <a:p>
            <a:pPr>
              <a:spcAft>
                <a:spcPts val="1200"/>
              </a:spcAft>
            </a:pPr>
            <a:r>
              <a:rPr lang="en-GB" sz="2600" dirty="0">
                <a:latin typeface="Arial" panose="020B0604020202020204" pitchFamily="34" charset="0"/>
                <a:ea typeface="Calibri" panose="020F0502020204030204" pitchFamily="34" charset="0"/>
                <a:cs typeface="Arial" panose="020B0604020202020204" pitchFamily="34" charset="0"/>
              </a:rPr>
              <a:t>Get “</a:t>
            </a:r>
            <a:r>
              <a:rPr lang="en-GB" sz="2600">
                <a:latin typeface="Arial" panose="020B0604020202020204" pitchFamily="34" charset="0"/>
                <a:ea typeface="Calibri" panose="020F0502020204030204" pitchFamily="34" charset="0"/>
                <a:cs typeface="Arial" panose="020B0604020202020204" pitchFamily="34" charset="0"/>
              </a:rPr>
              <a:t>back upstream…</a:t>
            </a:r>
            <a:r>
              <a:rPr lang="en-GB" sz="2600" dirty="0">
                <a:latin typeface="Arial" panose="020B0604020202020204" pitchFamily="34" charset="0"/>
                <a:ea typeface="Calibri" panose="020F0502020204030204" pitchFamily="34" charset="0"/>
                <a:cs typeface="Arial" panose="020B0604020202020204" pitchFamily="34" charset="0"/>
              </a:rPr>
              <a:t>and stop people falling in the river in the first place”</a:t>
            </a:r>
            <a:endParaRPr lang="en-GB" sz="2000" dirty="0">
              <a:latin typeface="Arial" panose="020B060402020202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AFA6B79D-00ED-ED5D-97B4-EE8A33729CA2}"/>
              </a:ext>
            </a:extLst>
          </p:cNvPr>
          <p:cNvSpPr txBox="1">
            <a:spLocks/>
          </p:cNvSpPr>
          <p:nvPr/>
        </p:nvSpPr>
        <p:spPr>
          <a:xfrm>
            <a:off x="243565" y="377861"/>
            <a:ext cx="10274708" cy="742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defRPr/>
            </a:pPr>
            <a:r>
              <a:rPr lang="en-GB" sz="3100" b="1" dirty="0">
                <a:solidFill>
                  <a:srgbClr val="00A499"/>
                </a:solidFill>
                <a:latin typeface="Arial" panose="020B0604020202020204" pitchFamily="34" charset="0"/>
                <a:cs typeface="Arial" panose="020B0604020202020204" pitchFamily="34" charset="0"/>
              </a:rPr>
              <a:t>Making Community centred care a reality </a:t>
            </a:r>
          </a:p>
        </p:txBody>
      </p:sp>
      <p:pic>
        <p:nvPicPr>
          <p:cNvPr id="2" name="Picture 1">
            <a:extLst>
              <a:ext uri="{FF2B5EF4-FFF2-40B4-BE49-F238E27FC236}">
                <a16:creationId xmlns:a16="http://schemas.microsoft.com/office/drawing/2014/main" id="{EAEF60E9-3C08-3514-25F6-028EB57264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706411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6FF9B-76B6-009C-4085-86C0312A012A}"/>
              </a:ext>
            </a:extLst>
          </p:cNvPr>
          <p:cNvSpPr>
            <a:spLocks noGrp="1"/>
          </p:cNvSpPr>
          <p:nvPr>
            <p:ph idx="1"/>
          </p:nvPr>
        </p:nvSpPr>
        <p:spPr>
          <a:xfrm>
            <a:off x="243565" y="2261286"/>
            <a:ext cx="11704869" cy="4372024"/>
          </a:xfrm>
        </p:spPr>
        <p:txBody>
          <a:bodyPr>
            <a:noAutofit/>
          </a:bodyPr>
          <a:lstStyle/>
          <a:p>
            <a:pPr>
              <a:spcAft>
                <a:spcPts val="1200"/>
              </a:spcAft>
            </a:pPr>
            <a:r>
              <a:rPr lang="en-GB" sz="2600" dirty="0">
                <a:latin typeface="Arial" panose="020B0604020202020204" pitchFamily="34" charset="0"/>
                <a:ea typeface="Calibri" panose="020F0502020204030204" pitchFamily="34" charset="0"/>
                <a:cs typeface="Arial" panose="020B0604020202020204" pitchFamily="34" charset="0"/>
              </a:rPr>
              <a:t>Create a truly shared purpose and vision….across </a:t>
            </a:r>
            <a:r>
              <a:rPr lang="en-GB" sz="2600" b="1" i="1" dirty="0">
                <a:latin typeface="Arial" panose="020B0604020202020204" pitchFamily="34" charset="0"/>
                <a:ea typeface="Calibri" panose="020F0502020204030204" pitchFamily="34" charset="0"/>
                <a:cs typeface="Arial" panose="020B0604020202020204" pitchFamily="34" charset="0"/>
              </a:rPr>
              <a:t>all</a:t>
            </a:r>
            <a:r>
              <a:rPr lang="en-GB" sz="2600" dirty="0">
                <a:latin typeface="Arial" panose="020B0604020202020204" pitchFamily="34" charset="0"/>
                <a:ea typeface="Calibri" panose="020F0502020204030204" pitchFamily="34" charset="0"/>
                <a:cs typeface="Arial" panose="020B0604020202020204" pitchFamily="34" charset="0"/>
              </a:rPr>
              <a:t> partners in the place</a:t>
            </a:r>
          </a:p>
          <a:p>
            <a:pPr>
              <a:spcAft>
                <a:spcPts val="1200"/>
              </a:spcAft>
            </a:pPr>
            <a:r>
              <a:rPr lang="en-GB" sz="2600" dirty="0">
                <a:latin typeface="Arial" panose="020B0604020202020204" pitchFamily="34" charset="0"/>
                <a:ea typeface="Calibri" panose="020F0502020204030204" pitchFamily="34" charset="0"/>
                <a:cs typeface="Arial" panose="020B0604020202020204" pitchFamily="34" charset="0"/>
              </a:rPr>
              <a:t>Invest in developing colleagues from all partners together as place based teams</a:t>
            </a:r>
          </a:p>
          <a:p>
            <a:pPr>
              <a:spcAft>
                <a:spcPts val="1200"/>
              </a:spcAft>
            </a:pPr>
            <a:r>
              <a:rPr lang="en-GB" sz="2600" dirty="0">
                <a:latin typeface="Arial" panose="020B0604020202020204" pitchFamily="34" charset="0"/>
                <a:ea typeface="Calibri" panose="020F0502020204030204" pitchFamily="34" charset="0"/>
                <a:cs typeface="Arial" panose="020B0604020202020204" pitchFamily="34" charset="0"/>
              </a:rPr>
              <a:t>Develop </a:t>
            </a:r>
            <a:r>
              <a:rPr lang="en-GB" sz="2600" b="1" i="1" dirty="0">
                <a:latin typeface="Arial" panose="020B0604020202020204" pitchFamily="34" charset="0"/>
                <a:ea typeface="Calibri" panose="020F0502020204030204" pitchFamily="34" charset="0"/>
                <a:cs typeface="Arial" panose="020B0604020202020204" pitchFamily="34" charset="0"/>
              </a:rPr>
              <a:t>system</a:t>
            </a:r>
            <a:r>
              <a:rPr lang="en-GB" sz="2600" dirty="0">
                <a:latin typeface="Arial" panose="020B0604020202020204" pitchFamily="34" charset="0"/>
                <a:ea typeface="Calibri" panose="020F0502020204030204" pitchFamily="34" charset="0"/>
                <a:cs typeface="Arial" panose="020B0604020202020204" pitchFamily="34" charset="0"/>
              </a:rPr>
              <a:t> leaders….at all levels</a:t>
            </a:r>
          </a:p>
          <a:p>
            <a:pPr>
              <a:spcAft>
                <a:spcPts val="1200"/>
              </a:spcAft>
            </a:pPr>
            <a:r>
              <a:rPr lang="en-GB" sz="2600" dirty="0">
                <a:latin typeface="Arial" panose="020B0604020202020204" pitchFamily="34" charset="0"/>
                <a:ea typeface="Calibri" panose="020F0502020204030204" pitchFamily="34" charset="0"/>
                <a:cs typeface="Arial" panose="020B0604020202020204" pitchFamily="34" charset="0"/>
              </a:rPr>
              <a:t>Use a wide range of improvement approaches…. ‘ABCD’, design methods, population health improvement tools, community engagement</a:t>
            </a:r>
          </a:p>
          <a:p>
            <a:pPr>
              <a:spcAft>
                <a:spcPts val="1200"/>
              </a:spcAft>
            </a:pPr>
            <a:r>
              <a:rPr lang="en-GB" sz="2600" dirty="0">
                <a:latin typeface="Arial" panose="020B0604020202020204" pitchFamily="34" charset="0"/>
                <a:ea typeface="Calibri" panose="020F0502020204030204" pitchFamily="34" charset="0"/>
                <a:cs typeface="Arial" panose="020B0604020202020204" pitchFamily="34" charset="0"/>
              </a:rPr>
              <a:t>Embed this in all partnership arrangements and in daily work</a:t>
            </a:r>
            <a:endParaRPr lang="en-GB" sz="2000" dirty="0">
              <a:latin typeface="Arial" panose="020B060402020202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AFA6B79D-00ED-ED5D-97B4-EE8A33729CA2}"/>
              </a:ext>
            </a:extLst>
          </p:cNvPr>
          <p:cNvSpPr txBox="1">
            <a:spLocks/>
          </p:cNvSpPr>
          <p:nvPr/>
        </p:nvSpPr>
        <p:spPr>
          <a:xfrm>
            <a:off x="243565" y="377861"/>
            <a:ext cx="10274708" cy="742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defRPr/>
            </a:pPr>
            <a:r>
              <a:rPr lang="en-GB" sz="3100" b="1" dirty="0">
                <a:solidFill>
                  <a:srgbClr val="00A499"/>
                </a:solidFill>
                <a:latin typeface="Arial" panose="020B0604020202020204" pitchFamily="34" charset="0"/>
                <a:cs typeface="Arial" panose="020B0604020202020204" pitchFamily="34" charset="0"/>
              </a:rPr>
              <a:t>How can NHS Impact help ? </a:t>
            </a:r>
          </a:p>
        </p:txBody>
      </p:sp>
      <p:pic>
        <p:nvPicPr>
          <p:cNvPr id="2" name="Picture 1">
            <a:extLst>
              <a:ext uri="{FF2B5EF4-FFF2-40B4-BE49-F238E27FC236}">
                <a16:creationId xmlns:a16="http://schemas.microsoft.com/office/drawing/2014/main" id="{EAEF60E9-3C08-3514-25F6-028EB57264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2366131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E8DA03-B658-3519-47C3-CD75C2A9B628}"/>
              </a:ext>
            </a:extLst>
          </p:cNvPr>
          <p:cNvSpPr>
            <a:spLocks noGrp="1"/>
          </p:cNvSpPr>
          <p:nvPr>
            <p:ph type="ctrTitle"/>
          </p:nvPr>
        </p:nvSpPr>
        <p:spPr>
          <a:xfrm>
            <a:off x="6970" y="4515168"/>
            <a:ext cx="10592174" cy="1000655"/>
          </a:xfrm>
        </p:spPr>
        <p:txBody>
          <a:bodyPr anchor="t">
            <a:normAutofit fontScale="90000"/>
          </a:bodyPr>
          <a:lstStyle/>
          <a:p>
            <a:pPr algn="l">
              <a:spcBef>
                <a:spcPts val="1200"/>
              </a:spcBef>
              <a:spcAft>
                <a:spcPts val="1200"/>
              </a:spcAft>
            </a:pPr>
            <a:br>
              <a:rPr lang="en-GB" sz="2200" b="1">
                <a:solidFill>
                  <a:schemeClr val="tx2"/>
                </a:solidFill>
              </a:rPr>
            </a:br>
            <a:r>
              <a:rPr lang="en-GB" sz="3600" b="1">
                <a:solidFill>
                  <a:schemeClr val="tx2"/>
                </a:solidFill>
                <a:latin typeface="Aptos"/>
              </a:rPr>
              <a:t>NHS Impact and L&amp;SC</a:t>
            </a:r>
            <a:br>
              <a:rPr lang="en-GB" sz="3600" b="1">
                <a:latin typeface="Aptos" panose="020B0004020202020204" pitchFamily="34" charset="0"/>
              </a:rPr>
            </a:br>
            <a:r>
              <a:rPr lang="en-GB" sz="3600">
                <a:solidFill>
                  <a:schemeClr val="tx2"/>
                </a:solidFill>
                <a:latin typeface="Aptos"/>
              </a:rPr>
              <a:t>Andrea Stewart and Liz Huntbach</a:t>
            </a:r>
            <a:endParaRPr lang="en-GB" sz="2200">
              <a:solidFill>
                <a:schemeClr val="tx2"/>
              </a:solidFill>
              <a:latin typeface="Aptos"/>
            </a:endParaRPr>
          </a:p>
        </p:txBody>
      </p:sp>
      <p:pic>
        <p:nvPicPr>
          <p:cNvPr id="6" name="Picture 5">
            <a:extLst>
              <a:ext uri="{FF2B5EF4-FFF2-40B4-BE49-F238E27FC236}">
                <a16:creationId xmlns:a16="http://schemas.microsoft.com/office/drawing/2014/main" id="{E645E9F2-F60A-5892-400C-64D50E8CB2F8}"/>
              </a:ext>
            </a:extLst>
          </p:cNvPr>
          <p:cNvPicPr>
            <a:picLocks noChangeAspect="1"/>
          </p:cNvPicPr>
          <p:nvPr/>
        </p:nvPicPr>
        <p:blipFill rotWithShape="1">
          <a:blip r:embed="rId2"/>
          <a:srcRect t="13540" b="20506"/>
          <a:stretch/>
        </p:blipFill>
        <p:spPr>
          <a:xfrm>
            <a:off x="-3050" y="20218"/>
            <a:ext cx="12192001" cy="4201449"/>
          </a:xfrm>
          <a:prstGeom prst="rect">
            <a:avLst/>
          </a:prstGeom>
        </p:spPr>
      </p:pic>
      <p:pic>
        <p:nvPicPr>
          <p:cNvPr id="7" name="Picture 4" descr="Have your say on the draft priorities for Lancashire and South Cumbria  Integrated Care Partnership - Healthwatch Blackpool">
            <a:extLst>
              <a:ext uri="{FF2B5EF4-FFF2-40B4-BE49-F238E27FC236}">
                <a16:creationId xmlns:a16="http://schemas.microsoft.com/office/drawing/2014/main" id="{DC099457-6D9E-0469-6819-67ABE2F29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870" y="5715951"/>
            <a:ext cx="3473081" cy="114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10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472E362-859A-3BDD-C792-B6115CF1A5CF}"/>
              </a:ext>
            </a:extLst>
          </p:cNvPr>
          <p:cNvSpPr txBox="1">
            <a:spLocks/>
          </p:cNvSpPr>
          <p:nvPr/>
        </p:nvSpPr>
        <p:spPr>
          <a:xfrm>
            <a:off x="0" y="1229711"/>
            <a:ext cx="12192000" cy="5628290"/>
          </a:xfrm>
          <a:prstGeom prst="rect">
            <a:avLst/>
          </a:prstGeom>
          <a:solidFill>
            <a:schemeClr val="accent5">
              <a:lumMod val="60000"/>
              <a:lumOff val="40000"/>
            </a:schemeClr>
          </a:solidFill>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Each of the tables has been allocated one of the NHS Impact themes to consider</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The purpose of this exercise is to think about how  can we use the NHS Impact framework to ensure that our community transformation programme makes a real difference for citizens, reducing inequalities and inequities: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To ensure maximum participation we will divide the time between individual, pairs and table discussion time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endParaRP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How could the NHS Impact theme be used  to support </a:t>
            </a: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	and accelerate delivery of community transformation  </a:t>
            </a: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GB" sz="1800" b="0"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(2 mins individual thinking)</a:t>
            </a: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Share your ideas with a partner </a:t>
            </a:r>
            <a:r>
              <a:rPr kumimoji="0" lang="en-GB" sz="1800" b="0"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(6 mins in pairs)</a:t>
            </a: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Share your ideas and discuss as a table </a:t>
            </a: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GB" sz="1800" b="0"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(20 mins)</a:t>
            </a: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Agree 3 things we can commit to do differently </a:t>
            </a: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GB" sz="1800" b="0"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(10 mins)</a:t>
            </a: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chemeClr val="tx1">
                    <a:lumMod val="90000"/>
                    <a:lumOff val="10000"/>
                  </a:schemeClr>
                </a:solidFill>
                <a:effectLst/>
                <a:uLnTx/>
                <a:uFillTx/>
                <a:latin typeface="Arial"/>
                <a:ea typeface="Aptos" panose="020B0004020202020204" pitchFamily="34" charset="0"/>
                <a:cs typeface="Arial"/>
              </a:rPr>
              <a:t>Facilitators capture outputs from the table</a:t>
            </a:r>
            <a:endParaRPr lang="en-GB" sz="1800" b="1" i="0" u="none" strike="noStrike" kern="1200" cap="none" spc="0" normalizeH="0" baseline="0" noProof="0">
              <a:ln>
                <a:noFill/>
              </a:ln>
              <a:solidFill>
                <a:schemeClr val="tx1">
                  <a:lumMod val="90000"/>
                  <a:lumOff val="10000"/>
                </a:schemeClr>
              </a:solidFill>
              <a:effectLst/>
              <a:uLnTx/>
              <a:uFillTx/>
              <a:latin typeface="Arial" panose="020B0604020202020204" pitchFamily="34" charset="0"/>
              <a:ea typeface="Aptos" panose="020B0004020202020204" pitchFamily="34" charset="0"/>
              <a:cs typeface="Arial" panose="020B0604020202020204" pitchFamily="34" charset="0"/>
            </a:endParaRPr>
          </a:p>
          <a:p>
            <a:pPr marL="26670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Feedback will be collated and displayed for the afternoon session</a:t>
            </a:r>
            <a:endParaRPr kumimoji="0" lang="en-GB" sz="2000" b="0"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1698400C-E688-02F9-807B-7CDC9A5C33C5}"/>
              </a:ext>
            </a:extLst>
          </p:cNvPr>
          <p:cNvSpPr txBox="1">
            <a:spLocks/>
          </p:cNvSpPr>
          <p:nvPr/>
        </p:nvSpPr>
        <p:spPr>
          <a:xfrm>
            <a:off x="7004249" y="3762375"/>
            <a:ext cx="5187751" cy="2364059"/>
          </a:xfrm>
          <a:prstGeom prst="rect">
            <a:avLst/>
          </a:prstGeom>
          <a:solidFill>
            <a:schemeClr val="accent5">
              <a:lumMod val="7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GB" sz="1800" b="1" i="0" u="sng"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NHS Impact Themes</a:t>
            </a:r>
            <a:endParaRPr kumimoji="0" lang="en-GB" sz="1600" b="1" i="0" u="sng"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6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Building a shared vision and purpose </a:t>
            </a:r>
            <a:r>
              <a:rPr kumimoji="0" lang="en-GB" sz="1600" b="0"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6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Investing in people and culture</a:t>
            </a:r>
            <a:endParaRPr kumimoji="0" lang="en-GB" sz="1600" b="0"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6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Developing leadership behaviours </a:t>
            </a:r>
            <a:r>
              <a:rPr kumimoji="0" lang="en-GB" sz="1600" b="0"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6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Building Improvement capability and capacity</a:t>
            </a:r>
            <a:r>
              <a:rPr kumimoji="0" lang="en-GB" sz="1600" b="0"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600" b="1"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rPr>
              <a:t>Embedding improvement into management systems and processes</a:t>
            </a:r>
            <a:endParaRPr kumimoji="0" lang="en-GB" sz="1600" b="0" i="0" u="none" strike="noStrike" kern="1200" cap="none" spc="0" normalizeH="0" baseline="0" noProof="0">
              <a:ln>
                <a:noFill/>
              </a:ln>
              <a:solidFill>
                <a:srgbClr val="C7CED3">
                  <a:lumMod val="25000"/>
                </a:srgbClr>
              </a:solidFill>
              <a:effectLst/>
              <a:uLnTx/>
              <a:uFillTx/>
              <a:latin typeface="Arial" panose="020B0604020202020204" pitchFamily="34" charset="0"/>
              <a:ea typeface="Aptos" panose="020B00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B137AF3B-10CC-7531-7477-CBFF9C6628EE}"/>
              </a:ext>
            </a:extLst>
          </p:cNvPr>
          <p:cNvSpPr>
            <a:spLocks noGrp="1"/>
          </p:cNvSpPr>
          <p:nvPr>
            <p:ph type="title"/>
          </p:nvPr>
        </p:nvSpPr>
        <p:spPr>
          <a:xfrm>
            <a:off x="146250" y="197408"/>
            <a:ext cx="8083350" cy="650317"/>
          </a:xfrm>
        </p:spPr>
        <p:txBody>
          <a:bodyPr>
            <a:noAutofit/>
          </a:bodyPr>
          <a:lstStyle/>
          <a:p>
            <a:r>
              <a:rPr kumimoji="0" lang="en-GB" sz="2800" b="1" i="0" u="none" strike="noStrike" kern="1200" cap="none" spc="0" normalizeH="0" baseline="0" noProof="0">
                <a:ln>
                  <a:noFill/>
                </a:ln>
                <a:solidFill>
                  <a:schemeClr val="accent3">
                    <a:lumMod val="25000"/>
                  </a:schemeClr>
                </a:solidFill>
                <a:effectLst/>
                <a:uLnTx/>
                <a:uFillTx/>
                <a:latin typeface="Arial" panose="020B0604020202020204" pitchFamily="34" charset="0"/>
                <a:ea typeface="+mj-ea"/>
                <a:cs typeface="Arial" panose="020B0604020202020204" pitchFamily="34" charset="0"/>
              </a:rPr>
              <a:t>How will we use NHS Impact to support and accelerate community transformation?</a:t>
            </a:r>
            <a:endParaRPr lang="en-GB" sz="2800" spc="-40">
              <a:solidFill>
                <a:schemeClr val="accent3">
                  <a:lumMod val="25000"/>
                </a:schemeClr>
              </a:solidFill>
            </a:endParaRPr>
          </a:p>
        </p:txBody>
      </p:sp>
    </p:spTree>
    <p:extLst>
      <p:ext uri="{BB962C8B-B14F-4D97-AF65-F5344CB8AC3E}">
        <p14:creationId xmlns:p14="http://schemas.microsoft.com/office/powerpoint/2010/main" val="403273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8EFF9D-4BBD-F7EA-ABA0-C19EFFC0AD23}"/>
              </a:ext>
            </a:extLst>
          </p:cNvPr>
          <p:cNvSpPr>
            <a:spLocks noGrp="1"/>
          </p:cNvSpPr>
          <p:nvPr>
            <p:ph type="sldNum" sz="quarter" idx="12"/>
          </p:nvPr>
        </p:nvSpPr>
        <p:spPr/>
        <p:txBody>
          <a:bodyPr/>
          <a:lstStyle/>
          <a:p>
            <a:fld id="{0E46C6AB-08EF-4955-A1A2-85FDD7E5F3EF}" type="slidenum">
              <a:rPr lang="en-GB" smtClean="0"/>
              <a:t>5</a:t>
            </a:fld>
            <a:endParaRPr lang="en-GB"/>
          </a:p>
        </p:txBody>
      </p:sp>
      <p:sp>
        <p:nvSpPr>
          <p:cNvPr id="12" name="Title 1">
            <a:extLst>
              <a:ext uri="{FF2B5EF4-FFF2-40B4-BE49-F238E27FC236}">
                <a16:creationId xmlns:a16="http://schemas.microsoft.com/office/drawing/2014/main" id="{5EA5DD4B-60DE-255C-B76D-4B91E4107D02}"/>
              </a:ext>
            </a:extLst>
          </p:cNvPr>
          <p:cNvSpPr txBox="1">
            <a:spLocks/>
          </p:cNvSpPr>
          <p:nvPr/>
        </p:nvSpPr>
        <p:spPr>
          <a:xfrm>
            <a:off x="0" y="0"/>
            <a:ext cx="10592174" cy="10006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br>
              <a:rPr lang="en-GB" sz="2200" b="1">
                <a:solidFill>
                  <a:schemeClr val="tx2"/>
                </a:solidFill>
              </a:rPr>
            </a:br>
            <a:r>
              <a:rPr lang="en-GB" sz="3600" b="1">
                <a:solidFill>
                  <a:schemeClr val="tx2"/>
                </a:solidFill>
                <a:latin typeface="Aptos" panose="020B0004020202020204" pitchFamily="34" charset="0"/>
              </a:rPr>
              <a:t>Welcome &amp; Introductions</a:t>
            </a:r>
            <a:endParaRPr lang="en-GB" sz="2200" b="1">
              <a:solidFill>
                <a:schemeClr val="tx2"/>
              </a:solidFill>
              <a:latin typeface="Aptos" panose="020B0004020202020204" pitchFamily="34" charset="0"/>
            </a:endParaRPr>
          </a:p>
        </p:txBody>
      </p:sp>
      <p:pic>
        <p:nvPicPr>
          <p:cNvPr id="2" name="Picture 4" descr="Have your say on the draft priorities for Lancashire and South Cumbria  Integrated Care Partnership - Healthwatch Blackpool">
            <a:extLst>
              <a:ext uri="{FF2B5EF4-FFF2-40B4-BE49-F238E27FC236}">
                <a16:creationId xmlns:a16="http://schemas.microsoft.com/office/drawing/2014/main" id="{ECCF4A32-5DF1-46EF-1961-02911E4C2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919" y="-3019"/>
            <a:ext cx="3473081" cy="11420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0D8AAF7E-20F8-3F96-0F7B-2D5D13B233D2}"/>
              </a:ext>
            </a:extLst>
          </p:cNvPr>
          <p:cNvGraphicFramePr/>
          <p:nvPr>
            <p:extLst>
              <p:ext uri="{D42A27DB-BD31-4B8C-83A1-F6EECF244321}">
                <p14:modId xmlns:p14="http://schemas.microsoft.com/office/powerpoint/2010/main" val="25389545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8800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146250" y="197408"/>
            <a:ext cx="8083350" cy="650317"/>
          </a:xfrm>
        </p:spPr>
        <p:txBody>
          <a:bodyPr>
            <a:noAutofit/>
          </a:bodyPr>
          <a:lstStyle/>
          <a:p>
            <a:r>
              <a:rPr kumimoji="0" lang="en-GB" sz="2800" b="1" i="0" u="none" strike="noStrike" kern="1200" cap="none" spc="0" normalizeH="0" baseline="0" noProof="0">
                <a:ln>
                  <a:noFill/>
                </a:ln>
                <a:solidFill>
                  <a:schemeClr val="accent3">
                    <a:lumMod val="25000"/>
                  </a:schemeClr>
                </a:solidFill>
                <a:effectLst/>
                <a:uLnTx/>
                <a:uFillTx/>
                <a:latin typeface="Arial" panose="020B0604020202020204" pitchFamily="34" charset="0"/>
                <a:ea typeface="+mj-ea"/>
                <a:cs typeface="Arial" panose="020B0604020202020204" pitchFamily="34" charset="0"/>
              </a:rPr>
              <a:t>How will we use NHS Impact to support and accelerate community transformation?</a:t>
            </a:r>
            <a:endParaRPr lang="en-GB" sz="2800" spc="-40">
              <a:solidFill>
                <a:schemeClr val="accent3">
                  <a:lumMod val="25000"/>
                </a:schemeClr>
              </a:solidFill>
            </a:endParaRPr>
          </a:p>
        </p:txBody>
      </p:sp>
      <p:graphicFrame>
        <p:nvGraphicFramePr>
          <p:cNvPr id="2" name="Table 1">
            <a:extLst>
              <a:ext uri="{FF2B5EF4-FFF2-40B4-BE49-F238E27FC236}">
                <a16:creationId xmlns:a16="http://schemas.microsoft.com/office/drawing/2014/main" id="{11A025DF-FAA9-E711-7610-DF638A544464}"/>
              </a:ext>
            </a:extLst>
          </p:cNvPr>
          <p:cNvGraphicFramePr>
            <a:graphicFrameLocks noGrp="1"/>
          </p:cNvGraphicFramePr>
          <p:nvPr>
            <p:extLst>
              <p:ext uri="{D42A27DB-BD31-4B8C-83A1-F6EECF244321}">
                <p14:modId xmlns:p14="http://schemas.microsoft.com/office/powerpoint/2010/main" val="633742742"/>
              </p:ext>
            </p:extLst>
          </p:nvPr>
        </p:nvGraphicFramePr>
        <p:xfrm>
          <a:off x="142874" y="1010946"/>
          <a:ext cx="11925301" cy="5780259"/>
        </p:xfrm>
        <a:graphic>
          <a:graphicData uri="http://schemas.openxmlformats.org/drawingml/2006/table">
            <a:tbl>
              <a:tblPr firstRow="1" bandRow="1">
                <a:tableStyleId>{5C22544A-7EE6-4342-B048-85BDC9FD1C3A}</a:tableStyleId>
              </a:tblPr>
              <a:tblGrid>
                <a:gridCol w="981733">
                  <a:extLst>
                    <a:ext uri="{9D8B030D-6E8A-4147-A177-3AD203B41FA5}">
                      <a16:colId xmlns:a16="http://schemas.microsoft.com/office/drawing/2014/main" val="3695903190"/>
                    </a:ext>
                  </a:extLst>
                </a:gridCol>
                <a:gridCol w="3758116">
                  <a:extLst>
                    <a:ext uri="{9D8B030D-6E8A-4147-A177-3AD203B41FA5}">
                      <a16:colId xmlns:a16="http://schemas.microsoft.com/office/drawing/2014/main" val="4236420290"/>
                    </a:ext>
                  </a:extLst>
                </a:gridCol>
                <a:gridCol w="7185452">
                  <a:extLst>
                    <a:ext uri="{9D8B030D-6E8A-4147-A177-3AD203B41FA5}">
                      <a16:colId xmlns:a16="http://schemas.microsoft.com/office/drawing/2014/main" val="4008717441"/>
                    </a:ext>
                  </a:extLst>
                </a:gridCol>
              </a:tblGrid>
              <a:tr h="311228">
                <a:tc>
                  <a:txBody>
                    <a:bodyPr/>
                    <a:lstStyle/>
                    <a:p>
                      <a:r>
                        <a:rPr lang="en-GB">
                          <a:solidFill>
                            <a:schemeClr val="bg1"/>
                          </a:solidFill>
                        </a:rPr>
                        <a:t>Tables</a:t>
                      </a:r>
                    </a:p>
                  </a:txBody>
                  <a:tcPr>
                    <a:solidFill>
                      <a:schemeClr val="accent2"/>
                    </a:solidFill>
                  </a:tcPr>
                </a:tc>
                <a:tc>
                  <a:txBody>
                    <a:bodyPr/>
                    <a:lstStyle/>
                    <a:p>
                      <a:r>
                        <a:rPr lang="en-GB">
                          <a:solidFill>
                            <a:schemeClr val="bg1"/>
                          </a:solidFill>
                        </a:rPr>
                        <a:t>Impact Theme</a:t>
                      </a:r>
                    </a:p>
                  </a:txBody>
                  <a:tcPr>
                    <a:solidFill>
                      <a:schemeClr val="accent2"/>
                    </a:solidFill>
                  </a:tcPr>
                </a:tc>
                <a:tc>
                  <a:txBody>
                    <a:bodyPr/>
                    <a:lstStyle/>
                    <a:p>
                      <a:r>
                        <a:rPr lang="en-GB">
                          <a:solidFill>
                            <a:schemeClr val="bg1"/>
                          </a:solidFill>
                        </a:rPr>
                        <a:t>Impact Question Prompts</a:t>
                      </a:r>
                    </a:p>
                  </a:txBody>
                  <a:tcPr>
                    <a:solidFill>
                      <a:schemeClr val="accent2"/>
                    </a:solidFill>
                  </a:tcPr>
                </a:tc>
                <a:extLst>
                  <a:ext uri="{0D108BD9-81ED-4DB2-BD59-A6C34878D82A}">
                    <a16:rowId xmlns:a16="http://schemas.microsoft.com/office/drawing/2014/main" val="1393497128"/>
                  </a:ext>
                </a:extLst>
              </a:tr>
              <a:tr h="914498">
                <a:tc>
                  <a:txBody>
                    <a:bodyPr/>
                    <a:lstStyle/>
                    <a:p>
                      <a:r>
                        <a:rPr lang="en-GB" sz="1600" b="1">
                          <a:solidFill>
                            <a:schemeClr val="tx1"/>
                          </a:solidFill>
                        </a:rPr>
                        <a:t>1, 6, 11</a:t>
                      </a:r>
                    </a:p>
                  </a:txBody>
                  <a:tcPr>
                    <a:solidFill>
                      <a:schemeClr val="accent5">
                        <a:lumMod val="60000"/>
                        <a:lumOff val="40000"/>
                      </a:schemeClr>
                    </a:solidFill>
                  </a:tcPr>
                </a:tc>
                <a:tc>
                  <a:txBody>
                    <a:bodyPr/>
                    <a:lstStyle/>
                    <a:p>
                      <a:r>
                        <a:rPr lang="en-GB" sz="1600" b="1">
                          <a:solidFill>
                            <a:schemeClr val="tx1"/>
                          </a:solidFill>
                          <a:latin typeface="Arial" panose="020B0604020202020204" pitchFamily="34" charset="0"/>
                          <a:ea typeface="Aptos" panose="020B0004020202020204" pitchFamily="34" charset="0"/>
                          <a:cs typeface="Arial" panose="020B0604020202020204" pitchFamily="34" charset="0"/>
                        </a:rPr>
                        <a:t>Building a shared vision and purpose </a:t>
                      </a:r>
                      <a:endParaRPr lang="en-GB" sz="1600" b="1">
                        <a:solidFill>
                          <a:schemeClr val="tx1"/>
                        </a:solidFill>
                      </a:endParaRPr>
                    </a:p>
                  </a:txBody>
                  <a:tcPr>
                    <a:solidFill>
                      <a:schemeClr val="accent5">
                        <a:lumMod val="60000"/>
                        <a:lumOff val="40000"/>
                      </a:schemeClr>
                    </a:solidFill>
                  </a:tcPr>
                </a:tc>
                <a:tc>
                  <a:txBody>
                    <a:bodyPr/>
                    <a:lstStyle/>
                    <a:p>
                      <a:pPr marL="285750" lvl="0" indent="-285750">
                        <a:lnSpc>
                          <a:spcPct val="100000"/>
                        </a:lnSpc>
                        <a:spcBef>
                          <a:spcPts val="0"/>
                        </a:spcBef>
                        <a:spcAft>
                          <a:spcPts val="600"/>
                        </a:spcAft>
                        <a:buFont typeface="Arial" panose="020B0604020202020204" pitchFamily="34" charset="0"/>
                        <a:buChar char="•"/>
                      </a:pPr>
                      <a:r>
                        <a:rPr lang="en-GB" sz="1600">
                          <a:solidFill>
                            <a:schemeClr val="tx1"/>
                          </a:solidFill>
                          <a:latin typeface="Arial" panose="020B0604020202020204" pitchFamily="34" charset="0"/>
                          <a:ea typeface="Aptos" panose="020B0004020202020204" pitchFamily="34" charset="0"/>
                          <a:cs typeface="Arial" panose="020B0604020202020204" pitchFamily="34" charset="0"/>
                        </a:rPr>
                        <a:t>How will we ensure what we do makes an impact and tackles the inequalities and inequity that currently exists?</a:t>
                      </a:r>
                    </a:p>
                    <a:p>
                      <a:pPr marL="0" lvl="0" indent="0">
                        <a:lnSpc>
                          <a:spcPct val="100000"/>
                        </a:lnSpc>
                        <a:spcBef>
                          <a:spcPts val="0"/>
                        </a:spcBef>
                        <a:spcAft>
                          <a:spcPts val="600"/>
                        </a:spcAft>
                        <a:buFont typeface="Arial" panose="020B0604020202020204" pitchFamily="34" charset="0"/>
                        <a:buNone/>
                      </a:pPr>
                      <a:r>
                        <a:rPr lang="en-GB" sz="1600" b="1">
                          <a:solidFill>
                            <a:schemeClr val="tx1"/>
                          </a:solidFill>
                          <a:latin typeface="Arial" panose="020B0604020202020204" pitchFamily="34" charset="0"/>
                          <a:ea typeface="Aptos" panose="020B0004020202020204" pitchFamily="34" charset="0"/>
                          <a:cs typeface="Arial" panose="020B0604020202020204" pitchFamily="34" charset="0"/>
                        </a:rPr>
                        <a:t>OR</a:t>
                      </a:r>
                    </a:p>
                    <a:p>
                      <a:pPr marL="285750" lvl="0" indent="-285750">
                        <a:lnSpc>
                          <a:spcPct val="100000"/>
                        </a:lnSpc>
                        <a:spcBef>
                          <a:spcPts val="0"/>
                        </a:spcBef>
                        <a:spcAft>
                          <a:spcPts val="600"/>
                        </a:spcAft>
                        <a:buFont typeface="Arial" panose="020B0604020202020204" pitchFamily="34" charset="0"/>
                        <a:buChar char="•"/>
                      </a:pPr>
                      <a:r>
                        <a:rPr lang="en-GB" sz="1600">
                          <a:solidFill>
                            <a:schemeClr val="tx1"/>
                          </a:solidFill>
                          <a:latin typeface="Arial" panose="020B0604020202020204" pitchFamily="34" charset="0"/>
                          <a:ea typeface="Aptos" panose="020B0004020202020204" pitchFamily="34" charset="0"/>
                          <a:cs typeface="Arial" panose="020B0604020202020204" pitchFamily="34" charset="0"/>
                        </a:rPr>
                        <a:t>How will we ensure that the vision and purpose of our community transformation programme is clear and well communicated for everyone to understand?</a:t>
                      </a:r>
                    </a:p>
                  </a:txBody>
                  <a:tcPr>
                    <a:solidFill>
                      <a:schemeClr val="accent5">
                        <a:lumMod val="60000"/>
                        <a:lumOff val="40000"/>
                      </a:schemeClr>
                    </a:solidFill>
                  </a:tcPr>
                </a:tc>
                <a:extLst>
                  <a:ext uri="{0D108BD9-81ED-4DB2-BD59-A6C34878D82A}">
                    <a16:rowId xmlns:a16="http://schemas.microsoft.com/office/drawing/2014/main" val="1918746717"/>
                  </a:ext>
                </a:extLst>
              </a:tr>
              <a:tr h="1330179">
                <a:tc>
                  <a:txBody>
                    <a:bodyPr/>
                    <a:lstStyle/>
                    <a:p>
                      <a:r>
                        <a:rPr lang="en-GB" sz="1600" b="1">
                          <a:solidFill>
                            <a:schemeClr val="tx1"/>
                          </a:solidFill>
                        </a:rPr>
                        <a:t>2, 7, 12</a:t>
                      </a:r>
                    </a:p>
                  </a:txBody>
                  <a:tcPr>
                    <a:solidFill>
                      <a:schemeClr val="accent5">
                        <a:lumMod val="75000"/>
                      </a:schemeClr>
                    </a:solidFill>
                  </a:tcPr>
                </a:tc>
                <a:tc>
                  <a:txBody>
                    <a:bodyPr/>
                    <a:lstStyle/>
                    <a:p>
                      <a:r>
                        <a:rPr lang="en-GB" sz="1600" b="1">
                          <a:solidFill>
                            <a:schemeClr val="tx1"/>
                          </a:solidFill>
                          <a:latin typeface="Arial" panose="020B0604020202020204" pitchFamily="34" charset="0"/>
                          <a:ea typeface="Aptos" panose="020B0004020202020204" pitchFamily="34" charset="0"/>
                          <a:cs typeface="Arial" panose="020B0604020202020204" pitchFamily="34" charset="0"/>
                        </a:rPr>
                        <a:t>Investing in people and culture </a:t>
                      </a:r>
                      <a:endParaRPr lang="en-GB" sz="1600" b="1">
                        <a:solidFill>
                          <a:schemeClr val="tx1"/>
                        </a:solidFill>
                      </a:endParaRPr>
                    </a:p>
                  </a:txBody>
                  <a:tcPr>
                    <a:solidFill>
                      <a:schemeClr val="accent5">
                        <a:lumMod val="75000"/>
                      </a:schemeClr>
                    </a:solidFill>
                  </a:tcPr>
                </a:tc>
                <a:tc>
                  <a:txBody>
                    <a:bodyPr/>
                    <a:lstStyle/>
                    <a:p>
                      <a:pPr marL="285750" lvl="0" indent="-285750">
                        <a:lnSpc>
                          <a:spcPct val="100000"/>
                        </a:lnSpc>
                        <a:spcBef>
                          <a:spcPts val="0"/>
                        </a:spcBef>
                        <a:spcAft>
                          <a:spcPts val="600"/>
                        </a:spcAft>
                        <a:buFont typeface="Arial" panose="020B0604020202020204" pitchFamily="34" charset="0"/>
                        <a:buChar char="•"/>
                      </a:pPr>
                      <a:r>
                        <a:rPr lang="en-GB" sz="1600">
                          <a:solidFill>
                            <a:schemeClr val="tx1"/>
                          </a:solidFill>
                          <a:latin typeface="Arial" panose="020B0604020202020204" pitchFamily="34" charset="0"/>
                          <a:ea typeface="Aptos" panose="020B0004020202020204" pitchFamily="34" charset="0"/>
                          <a:cs typeface="Arial" panose="020B0604020202020204" pitchFamily="34" charset="0"/>
                        </a:rPr>
                        <a:t>How will we enable everyone to contribute to transforming our communities?</a:t>
                      </a:r>
                    </a:p>
                    <a:p>
                      <a:pPr marL="266700" lvl="0" indent="-266700">
                        <a:lnSpc>
                          <a:spcPct val="100000"/>
                        </a:lnSpc>
                        <a:spcBef>
                          <a:spcPts val="0"/>
                        </a:spcBef>
                        <a:spcAft>
                          <a:spcPts val="600"/>
                        </a:spcAft>
                        <a:buFont typeface="Arial" panose="020B0604020202020204" pitchFamily="34" charset="0"/>
                        <a:buNone/>
                      </a:pPr>
                      <a:r>
                        <a:rPr lang="en-GB" sz="1600" b="1">
                          <a:solidFill>
                            <a:schemeClr val="tx1"/>
                          </a:solidFill>
                          <a:latin typeface="Arial" panose="020B0604020202020204" pitchFamily="34" charset="0"/>
                          <a:ea typeface="Aptos" panose="020B0004020202020204" pitchFamily="34" charset="0"/>
                          <a:cs typeface="Arial" panose="020B0604020202020204" pitchFamily="34" charset="0"/>
                        </a:rPr>
                        <a:t>OR</a:t>
                      </a:r>
                    </a:p>
                    <a:p>
                      <a:pPr marL="285750" lvl="0" indent="-285750">
                        <a:lnSpc>
                          <a:spcPct val="100000"/>
                        </a:lnSpc>
                        <a:spcBef>
                          <a:spcPts val="0"/>
                        </a:spcBef>
                        <a:spcAft>
                          <a:spcPts val="600"/>
                        </a:spcAft>
                        <a:buFont typeface="Arial" panose="020B0604020202020204" pitchFamily="34" charset="0"/>
                        <a:buChar char="•"/>
                      </a:pPr>
                      <a:r>
                        <a:rPr lang="en-GB" sz="1600">
                          <a:solidFill>
                            <a:schemeClr val="tx1"/>
                          </a:solidFill>
                          <a:latin typeface="Arial" panose="020B0604020202020204" pitchFamily="34" charset="0"/>
                          <a:ea typeface="Aptos" panose="020B0004020202020204" pitchFamily="34" charset="0"/>
                          <a:cs typeface="Arial" panose="020B0604020202020204" pitchFamily="34" charset="0"/>
                        </a:rPr>
                        <a:t>How will we change behaviours and attitudes?</a:t>
                      </a:r>
                    </a:p>
                  </a:txBody>
                  <a:tcPr>
                    <a:solidFill>
                      <a:schemeClr val="accent5">
                        <a:lumMod val="75000"/>
                      </a:schemeClr>
                    </a:solidFill>
                  </a:tcPr>
                </a:tc>
                <a:extLst>
                  <a:ext uri="{0D108BD9-81ED-4DB2-BD59-A6C34878D82A}">
                    <a16:rowId xmlns:a16="http://schemas.microsoft.com/office/drawing/2014/main" val="3171087173"/>
                  </a:ext>
                </a:extLst>
              </a:tr>
              <a:tr h="311228">
                <a:tc>
                  <a:txBody>
                    <a:bodyPr/>
                    <a:lstStyle/>
                    <a:p>
                      <a:r>
                        <a:rPr lang="en-GB" sz="1600" b="1">
                          <a:solidFill>
                            <a:schemeClr val="tx1"/>
                          </a:solidFill>
                        </a:rPr>
                        <a:t>3, 8, 13</a:t>
                      </a:r>
                    </a:p>
                  </a:txBody>
                  <a:tcPr>
                    <a:solidFill>
                      <a:schemeClr val="accent5">
                        <a:lumMod val="60000"/>
                        <a:lumOff val="40000"/>
                      </a:schemeClr>
                    </a:solidFill>
                  </a:tcPr>
                </a:tc>
                <a:tc>
                  <a:txBody>
                    <a:bodyPr/>
                    <a:lstStyle/>
                    <a:p>
                      <a:r>
                        <a:rPr lang="en-GB" sz="1600" b="1">
                          <a:solidFill>
                            <a:schemeClr val="tx1"/>
                          </a:solidFill>
                          <a:latin typeface="Arial" panose="020B0604020202020204" pitchFamily="34" charset="0"/>
                          <a:ea typeface="Aptos" panose="020B0004020202020204" pitchFamily="34" charset="0"/>
                          <a:cs typeface="Arial" panose="020B0604020202020204" pitchFamily="34" charset="0"/>
                        </a:rPr>
                        <a:t>Developing leadership behaviours </a:t>
                      </a:r>
                      <a:endParaRPr lang="en-GB" sz="1600" b="1">
                        <a:solidFill>
                          <a:schemeClr val="tx1"/>
                        </a:solidFill>
                      </a:endParaRPr>
                    </a:p>
                  </a:txBody>
                  <a:tcPr>
                    <a:solidFill>
                      <a:schemeClr val="accent5">
                        <a:lumMod val="60000"/>
                        <a:lumOff val="40000"/>
                      </a:schemeClr>
                    </a:solidFill>
                  </a:tcPr>
                </a:tc>
                <a:tc>
                  <a:txBody>
                    <a:bodyPr/>
                    <a:lstStyle/>
                    <a:p>
                      <a:pPr marL="285750" indent="-285750">
                        <a:buFont typeface="Arial" panose="020B0604020202020204" pitchFamily="34" charset="0"/>
                        <a:buChar char="•"/>
                      </a:pPr>
                      <a:r>
                        <a:rPr lang="en-GB" sz="1600">
                          <a:solidFill>
                            <a:schemeClr val="tx1"/>
                          </a:solidFill>
                        </a:rPr>
                        <a:t>How do we need to act as leaders or how do we need our leaders to act to progress our work?</a:t>
                      </a:r>
                    </a:p>
                  </a:txBody>
                  <a:tcPr>
                    <a:solidFill>
                      <a:schemeClr val="accent5">
                        <a:lumMod val="60000"/>
                        <a:lumOff val="40000"/>
                      </a:schemeClr>
                    </a:solidFill>
                  </a:tcPr>
                </a:tc>
                <a:extLst>
                  <a:ext uri="{0D108BD9-81ED-4DB2-BD59-A6C34878D82A}">
                    <a16:rowId xmlns:a16="http://schemas.microsoft.com/office/drawing/2014/main" val="3658101983"/>
                  </a:ext>
                </a:extLst>
              </a:tr>
              <a:tr h="365831">
                <a:tc>
                  <a:txBody>
                    <a:bodyPr/>
                    <a:lstStyle/>
                    <a:p>
                      <a:r>
                        <a:rPr lang="en-GB" sz="1600" b="1">
                          <a:solidFill>
                            <a:schemeClr val="tx1"/>
                          </a:solidFill>
                        </a:rPr>
                        <a:t>4, 9, 14</a:t>
                      </a:r>
                    </a:p>
                  </a:txBody>
                  <a:tcPr>
                    <a:solidFill>
                      <a:schemeClr val="accent5">
                        <a:lumMod val="75000"/>
                      </a:schemeClr>
                    </a:solidFill>
                  </a:tcPr>
                </a:tc>
                <a:tc>
                  <a:txBody>
                    <a:bodyPr/>
                    <a:lstStyle/>
                    <a:p>
                      <a:r>
                        <a:rPr lang="en-GB" sz="1600" b="1">
                          <a:solidFill>
                            <a:schemeClr val="tx1"/>
                          </a:solidFill>
                          <a:latin typeface="Arial" panose="020B0604020202020204" pitchFamily="34" charset="0"/>
                          <a:ea typeface="Aptos" panose="020B0004020202020204" pitchFamily="34" charset="0"/>
                          <a:cs typeface="Arial" panose="020B0604020202020204" pitchFamily="34" charset="0"/>
                        </a:rPr>
                        <a:t>Building improvement capability and capacity </a:t>
                      </a:r>
                      <a:endParaRPr lang="en-GB" sz="1600" b="1">
                        <a:solidFill>
                          <a:schemeClr val="tx1"/>
                        </a:solidFill>
                      </a:endParaRPr>
                    </a:p>
                  </a:txBody>
                  <a:tcPr>
                    <a:solidFill>
                      <a:schemeClr val="accent5">
                        <a:lumMod val="75000"/>
                      </a:schemeClr>
                    </a:solidFill>
                  </a:tcPr>
                </a:tc>
                <a:tc>
                  <a:txBody>
                    <a:bodyPr/>
                    <a:lstStyle/>
                    <a:p>
                      <a:pPr marL="285750" indent="-285750">
                        <a:buFont typeface="Arial" panose="020B0604020202020204" pitchFamily="34" charset="0"/>
                        <a:buChar char="•"/>
                      </a:pPr>
                      <a:r>
                        <a:rPr lang="en-GB" sz="1600">
                          <a:solidFill>
                            <a:schemeClr val="tx1"/>
                          </a:solidFill>
                          <a:latin typeface="Arial" panose="020B0604020202020204" pitchFamily="34" charset="0"/>
                          <a:ea typeface="Aptos" panose="020B0004020202020204" pitchFamily="34" charset="0"/>
                          <a:cs typeface="Arial" panose="020B0604020202020204" pitchFamily="34" charset="0"/>
                        </a:rPr>
                        <a:t>How will we assess our improvement capability and capacity?</a:t>
                      </a:r>
                      <a:endParaRPr lang="en-GB" sz="1600">
                        <a:solidFill>
                          <a:schemeClr val="tx1"/>
                        </a:solidFill>
                      </a:endParaRPr>
                    </a:p>
                  </a:txBody>
                  <a:tcPr>
                    <a:solidFill>
                      <a:schemeClr val="accent5">
                        <a:lumMod val="75000"/>
                      </a:schemeClr>
                    </a:solidFill>
                  </a:tcPr>
                </a:tc>
                <a:extLst>
                  <a:ext uri="{0D108BD9-81ED-4DB2-BD59-A6C34878D82A}">
                    <a16:rowId xmlns:a16="http://schemas.microsoft.com/office/drawing/2014/main" val="486418297"/>
                  </a:ext>
                </a:extLst>
              </a:tr>
              <a:tr h="311228">
                <a:tc>
                  <a:txBody>
                    <a:bodyPr/>
                    <a:lstStyle/>
                    <a:p>
                      <a:r>
                        <a:rPr lang="en-GB" sz="1600" b="1">
                          <a:solidFill>
                            <a:schemeClr val="tx1"/>
                          </a:solidFill>
                        </a:rPr>
                        <a:t>5, 10, 15</a:t>
                      </a:r>
                    </a:p>
                  </a:txBody>
                  <a:tcPr>
                    <a:solidFill>
                      <a:schemeClr val="accent5">
                        <a:lumMod val="60000"/>
                        <a:lumOff val="40000"/>
                      </a:schemeClr>
                    </a:solidFill>
                  </a:tcPr>
                </a:tc>
                <a:tc>
                  <a:txBody>
                    <a:bodyPr/>
                    <a:lstStyle/>
                    <a:p>
                      <a:r>
                        <a:rPr lang="en-GB" sz="1600" b="1">
                          <a:solidFill>
                            <a:schemeClr val="tx1"/>
                          </a:solidFill>
                          <a:effectLst/>
                          <a:latin typeface="Arial" panose="020B0604020202020204" pitchFamily="34" charset="0"/>
                          <a:ea typeface="Aptos" panose="020B0004020202020204" pitchFamily="34" charset="0"/>
                          <a:cs typeface="Arial" panose="020B0604020202020204" pitchFamily="34" charset="0"/>
                        </a:rPr>
                        <a:t>Embedding improvement into management systems and processes </a:t>
                      </a:r>
                      <a:endParaRPr lang="en-GB" sz="1600" b="1">
                        <a:solidFill>
                          <a:schemeClr val="tx1"/>
                        </a:solidFill>
                      </a:endParaRPr>
                    </a:p>
                  </a:txBody>
                  <a:tcPr>
                    <a:solidFill>
                      <a:schemeClr val="accent5">
                        <a:lumMod val="60000"/>
                        <a:lumOff val="40000"/>
                      </a:schemeClr>
                    </a:solidFill>
                  </a:tcPr>
                </a:tc>
                <a:tc>
                  <a:txBody>
                    <a:bodyPr/>
                    <a:lstStyle/>
                    <a:p>
                      <a:pPr marL="285750" lvl="0" indent="-285750">
                        <a:lnSpc>
                          <a:spcPct val="100000"/>
                        </a:lnSpc>
                        <a:spcBef>
                          <a:spcPts val="0"/>
                        </a:spcBef>
                        <a:spcAft>
                          <a:spcPts val="600"/>
                        </a:spcAft>
                        <a:buFont typeface="Arial" panose="020B0604020202020204" pitchFamily="34" charset="0"/>
                        <a:buChar char="•"/>
                      </a:pPr>
                      <a:r>
                        <a:rPr lang="en-GB" sz="1600">
                          <a:solidFill>
                            <a:schemeClr val="tx1"/>
                          </a:solidFill>
                          <a:effectLst/>
                          <a:latin typeface="Arial" panose="020B0604020202020204" pitchFamily="34" charset="0"/>
                          <a:ea typeface="Aptos" panose="020B0004020202020204" pitchFamily="34" charset="0"/>
                          <a:cs typeface="Arial" panose="020B0604020202020204" pitchFamily="34" charset="0"/>
                        </a:rPr>
                        <a:t>How will we make sure that our work is embedded </a:t>
                      </a:r>
                      <a:r>
                        <a:rPr lang="en-GB" sz="1600">
                          <a:solidFill>
                            <a:schemeClr val="tx1"/>
                          </a:solidFill>
                          <a:latin typeface="Arial" panose="020B0604020202020204" pitchFamily="34" charset="0"/>
                          <a:ea typeface="Aptos" panose="020B0004020202020204" pitchFamily="34" charset="0"/>
                          <a:cs typeface="Arial" panose="020B0604020202020204" pitchFamily="34" charset="0"/>
                        </a:rPr>
                        <a:t>in the way we work and make our decisions?</a:t>
                      </a:r>
                    </a:p>
                    <a:p>
                      <a:pPr marL="266700" lvl="0" indent="-266700">
                        <a:lnSpc>
                          <a:spcPct val="100000"/>
                        </a:lnSpc>
                        <a:spcBef>
                          <a:spcPts val="0"/>
                        </a:spcBef>
                        <a:spcAft>
                          <a:spcPts val="600"/>
                        </a:spcAft>
                        <a:buFont typeface="Arial" panose="020B0604020202020204" pitchFamily="34" charset="0"/>
                        <a:buNone/>
                      </a:pPr>
                      <a:r>
                        <a:rPr lang="en-GB" sz="1600" b="1">
                          <a:solidFill>
                            <a:schemeClr val="tx1"/>
                          </a:solidFill>
                          <a:latin typeface="Arial" panose="020B0604020202020204" pitchFamily="34" charset="0"/>
                          <a:ea typeface="Aptos" panose="020B0004020202020204" pitchFamily="34" charset="0"/>
                          <a:cs typeface="Arial" panose="020B0604020202020204" pitchFamily="34" charset="0"/>
                        </a:rPr>
                        <a:t>OR</a:t>
                      </a:r>
                    </a:p>
                    <a:p>
                      <a:pPr marL="285750" lvl="0" indent="-285750">
                        <a:lnSpc>
                          <a:spcPct val="100000"/>
                        </a:lnSpc>
                        <a:spcBef>
                          <a:spcPts val="0"/>
                        </a:spcBef>
                        <a:spcAft>
                          <a:spcPts val="600"/>
                        </a:spcAft>
                        <a:buFont typeface="Arial" panose="020B0604020202020204" pitchFamily="34" charset="0"/>
                        <a:buChar char="•"/>
                      </a:pPr>
                      <a:r>
                        <a:rPr lang="en-GB" sz="1600">
                          <a:solidFill>
                            <a:schemeClr val="tx1"/>
                          </a:solidFill>
                          <a:effectLst/>
                          <a:latin typeface="Arial" panose="020B0604020202020204" pitchFamily="34" charset="0"/>
                          <a:ea typeface="Aptos" panose="020B0004020202020204" pitchFamily="34" charset="0"/>
                          <a:cs typeface="Arial" panose="020B0604020202020204" pitchFamily="34" charset="0"/>
                        </a:rPr>
                        <a:t>How will we share and spread learning and good practice?</a:t>
                      </a:r>
                      <a:endParaRPr lang="en-GB" sz="1600">
                        <a:solidFill>
                          <a:schemeClr val="tx1"/>
                        </a:solidFill>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2493382812"/>
                  </a:ext>
                </a:extLst>
              </a:tr>
            </a:tbl>
          </a:graphicData>
        </a:graphic>
      </p:graphicFrame>
    </p:spTree>
    <p:extLst>
      <p:ext uri="{BB962C8B-B14F-4D97-AF65-F5344CB8AC3E}">
        <p14:creationId xmlns:p14="http://schemas.microsoft.com/office/powerpoint/2010/main" val="397119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E8DA03-B658-3519-47C3-CD75C2A9B628}"/>
              </a:ext>
            </a:extLst>
          </p:cNvPr>
          <p:cNvSpPr>
            <a:spLocks noGrp="1"/>
          </p:cNvSpPr>
          <p:nvPr>
            <p:ph type="ctrTitle"/>
          </p:nvPr>
        </p:nvSpPr>
        <p:spPr>
          <a:xfrm>
            <a:off x="6970" y="4515168"/>
            <a:ext cx="10592174" cy="1000655"/>
          </a:xfrm>
        </p:spPr>
        <p:txBody>
          <a:bodyPr anchor="t">
            <a:normAutofit fontScale="90000"/>
          </a:bodyPr>
          <a:lstStyle/>
          <a:p>
            <a:pPr algn="l">
              <a:spcBef>
                <a:spcPts val="1200"/>
              </a:spcBef>
              <a:spcAft>
                <a:spcPts val="1200"/>
              </a:spcAft>
            </a:pPr>
            <a:br>
              <a:rPr lang="en-GB" sz="2200" b="1">
                <a:solidFill>
                  <a:schemeClr val="tx2"/>
                </a:solidFill>
              </a:rPr>
            </a:br>
            <a:r>
              <a:rPr lang="en-GB" sz="3600" b="1">
                <a:solidFill>
                  <a:schemeClr val="tx2"/>
                </a:solidFill>
                <a:latin typeface="Aptos" panose="020B0004020202020204" pitchFamily="34" charset="0"/>
              </a:rPr>
              <a:t>Our Delivery Plans</a:t>
            </a:r>
            <a:br>
              <a:rPr lang="en-GB" sz="3600" b="1">
                <a:solidFill>
                  <a:schemeClr val="tx2"/>
                </a:solidFill>
                <a:latin typeface="Aptos" panose="020B0004020202020204" pitchFamily="34" charset="0"/>
              </a:rPr>
            </a:br>
            <a:r>
              <a:rPr lang="en-GB" sz="3600">
                <a:solidFill>
                  <a:schemeClr val="tx2"/>
                </a:solidFill>
                <a:latin typeface="Aptos" panose="020B0004020202020204" pitchFamily="34" charset="0"/>
              </a:rPr>
              <a:t>David Fillingham and Louise Taylor</a:t>
            </a:r>
            <a:endParaRPr lang="en-GB" sz="2200">
              <a:solidFill>
                <a:schemeClr val="tx2"/>
              </a:solidFill>
              <a:latin typeface="Aptos" panose="020B0004020202020204" pitchFamily="34" charset="0"/>
            </a:endParaRPr>
          </a:p>
        </p:txBody>
      </p:sp>
      <p:pic>
        <p:nvPicPr>
          <p:cNvPr id="6" name="Picture 5">
            <a:extLst>
              <a:ext uri="{FF2B5EF4-FFF2-40B4-BE49-F238E27FC236}">
                <a16:creationId xmlns:a16="http://schemas.microsoft.com/office/drawing/2014/main" id="{E645E9F2-F60A-5892-400C-64D50E8CB2F8}"/>
              </a:ext>
            </a:extLst>
          </p:cNvPr>
          <p:cNvPicPr>
            <a:picLocks noChangeAspect="1"/>
          </p:cNvPicPr>
          <p:nvPr/>
        </p:nvPicPr>
        <p:blipFill rotWithShape="1">
          <a:blip r:embed="rId2"/>
          <a:srcRect t="13540" b="20506"/>
          <a:stretch/>
        </p:blipFill>
        <p:spPr>
          <a:xfrm>
            <a:off x="-3050" y="20218"/>
            <a:ext cx="12192001" cy="4201449"/>
          </a:xfrm>
          <a:prstGeom prst="rect">
            <a:avLst/>
          </a:prstGeom>
        </p:spPr>
      </p:pic>
      <p:pic>
        <p:nvPicPr>
          <p:cNvPr id="7" name="Picture 4" descr="Have your say on the draft priorities for Lancashire and South Cumbria  Integrated Care Partnership - Healthwatch Blackpool">
            <a:extLst>
              <a:ext uri="{FF2B5EF4-FFF2-40B4-BE49-F238E27FC236}">
                <a16:creationId xmlns:a16="http://schemas.microsoft.com/office/drawing/2014/main" id="{DC099457-6D9E-0469-6819-67ABE2F29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870" y="5715951"/>
            <a:ext cx="3473081" cy="114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044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8EFF9D-4BBD-F7EA-ABA0-C19EFFC0AD23}"/>
              </a:ext>
            </a:extLst>
          </p:cNvPr>
          <p:cNvSpPr>
            <a:spLocks noGrp="1"/>
          </p:cNvSpPr>
          <p:nvPr>
            <p:ph type="sldNum" sz="quarter" idx="12"/>
          </p:nvPr>
        </p:nvSpPr>
        <p:spPr/>
        <p:txBody>
          <a:bodyPr/>
          <a:lstStyle/>
          <a:p>
            <a:fld id="{0E46C6AB-08EF-4955-A1A2-85FDD7E5F3EF}" type="slidenum">
              <a:rPr lang="en-GB" smtClean="0"/>
              <a:t>52</a:t>
            </a:fld>
            <a:endParaRPr lang="en-GB"/>
          </a:p>
        </p:txBody>
      </p:sp>
      <p:sp>
        <p:nvSpPr>
          <p:cNvPr id="12" name="Title 1">
            <a:extLst>
              <a:ext uri="{FF2B5EF4-FFF2-40B4-BE49-F238E27FC236}">
                <a16:creationId xmlns:a16="http://schemas.microsoft.com/office/drawing/2014/main" id="{5EA5DD4B-60DE-255C-B76D-4B91E4107D02}"/>
              </a:ext>
            </a:extLst>
          </p:cNvPr>
          <p:cNvSpPr txBox="1">
            <a:spLocks/>
          </p:cNvSpPr>
          <p:nvPr/>
        </p:nvSpPr>
        <p:spPr>
          <a:xfrm>
            <a:off x="0" y="0"/>
            <a:ext cx="10592174" cy="10006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br>
              <a:rPr lang="en-GB" sz="2200" b="1">
                <a:solidFill>
                  <a:schemeClr val="tx2"/>
                </a:solidFill>
              </a:rPr>
            </a:br>
            <a:r>
              <a:rPr lang="en-GB" sz="3600" b="1">
                <a:solidFill>
                  <a:schemeClr val="tx2"/>
                </a:solidFill>
                <a:latin typeface="Aptos" panose="020B0004020202020204" pitchFamily="34" charset="0"/>
              </a:rPr>
              <a:t>Our Delivery Plans</a:t>
            </a:r>
          </a:p>
        </p:txBody>
      </p:sp>
      <p:pic>
        <p:nvPicPr>
          <p:cNvPr id="9" name="Picture 4" descr="Have your say on the draft priorities for Lancashire and South Cumbria  Integrated Care Partnership - Healthwatch Blackpool">
            <a:extLst>
              <a:ext uri="{FF2B5EF4-FFF2-40B4-BE49-F238E27FC236}">
                <a16:creationId xmlns:a16="http://schemas.microsoft.com/office/drawing/2014/main" id="{D4CFE989-87C4-FDC6-D49A-FC8E67F9A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919" y="-3019"/>
            <a:ext cx="3473081" cy="11420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C1B4B6B7-DFBD-9992-7D51-D394B36A2AD5}"/>
              </a:ext>
            </a:extLst>
          </p:cNvPr>
          <p:cNvGraphicFramePr/>
          <p:nvPr>
            <p:extLst>
              <p:ext uri="{D42A27DB-BD31-4B8C-83A1-F6EECF244321}">
                <p14:modId xmlns:p14="http://schemas.microsoft.com/office/powerpoint/2010/main" val="2574669531"/>
              </p:ext>
            </p:extLst>
          </p:nvPr>
        </p:nvGraphicFramePr>
        <p:xfrm>
          <a:off x="1261242" y="60362"/>
          <a:ext cx="9886731" cy="6295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37047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8EFF9D-4BBD-F7EA-ABA0-C19EFFC0AD23}"/>
              </a:ext>
            </a:extLst>
          </p:cNvPr>
          <p:cNvSpPr>
            <a:spLocks noGrp="1"/>
          </p:cNvSpPr>
          <p:nvPr>
            <p:ph type="sldNum" sz="quarter" idx="12"/>
          </p:nvPr>
        </p:nvSpPr>
        <p:spPr/>
        <p:txBody>
          <a:bodyPr/>
          <a:lstStyle/>
          <a:p>
            <a:fld id="{0E46C6AB-08EF-4955-A1A2-85FDD7E5F3EF}" type="slidenum">
              <a:rPr lang="en-GB" smtClean="0"/>
              <a:t>53</a:t>
            </a:fld>
            <a:endParaRPr lang="en-GB"/>
          </a:p>
        </p:txBody>
      </p:sp>
      <p:sp>
        <p:nvSpPr>
          <p:cNvPr id="12" name="Title 1">
            <a:extLst>
              <a:ext uri="{FF2B5EF4-FFF2-40B4-BE49-F238E27FC236}">
                <a16:creationId xmlns:a16="http://schemas.microsoft.com/office/drawing/2014/main" id="{5EA5DD4B-60DE-255C-B76D-4B91E4107D02}"/>
              </a:ext>
            </a:extLst>
          </p:cNvPr>
          <p:cNvSpPr txBox="1">
            <a:spLocks/>
          </p:cNvSpPr>
          <p:nvPr/>
        </p:nvSpPr>
        <p:spPr>
          <a:xfrm>
            <a:off x="0" y="0"/>
            <a:ext cx="10592174" cy="10006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br>
              <a:rPr lang="en-GB" sz="2200" b="1">
                <a:solidFill>
                  <a:schemeClr val="tx2"/>
                </a:solidFill>
              </a:rPr>
            </a:br>
            <a:r>
              <a:rPr lang="en-GB" sz="3600" b="1">
                <a:solidFill>
                  <a:schemeClr val="tx2">
                    <a:lumMod val="25000"/>
                  </a:schemeClr>
                </a:solidFill>
                <a:latin typeface="Aptos" panose="020B0004020202020204" pitchFamily="34" charset="0"/>
              </a:rPr>
              <a:t>Lunch</a:t>
            </a:r>
            <a:endParaRPr lang="en-GB" sz="2200" b="1">
              <a:solidFill>
                <a:schemeClr val="tx2">
                  <a:lumMod val="25000"/>
                </a:schemeClr>
              </a:solidFill>
              <a:latin typeface="Aptos" panose="020B0004020202020204" pitchFamily="34" charset="0"/>
            </a:endParaRPr>
          </a:p>
        </p:txBody>
      </p:sp>
      <p:pic>
        <p:nvPicPr>
          <p:cNvPr id="2" name="Picture 4" descr="Have your say on the draft priorities for Lancashire and South Cumbria  Integrated Care Partnership - Healthwatch Blackpool">
            <a:extLst>
              <a:ext uri="{FF2B5EF4-FFF2-40B4-BE49-F238E27FC236}">
                <a16:creationId xmlns:a16="http://schemas.microsoft.com/office/drawing/2014/main" id="{ECCF4A32-5DF1-46EF-1961-02911E4C2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919" y="-3019"/>
            <a:ext cx="3473081" cy="11420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83F30F6-34D1-3639-DF9C-CD9E683C7AA4}"/>
              </a:ext>
            </a:extLst>
          </p:cNvPr>
          <p:cNvPicPr>
            <a:picLocks noChangeAspect="1"/>
          </p:cNvPicPr>
          <p:nvPr/>
        </p:nvPicPr>
        <p:blipFill>
          <a:blip r:embed="rId4"/>
          <a:stretch>
            <a:fillRect/>
          </a:stretch>
        </p:blipFill>
        <p:spPr>
          <a:xfrm>
            <a:off x="0" y="1113912"/>
            <a:ext cx="9576771" cy="5607563"/>
          </a:xfrm>
          <a:prstGeom prst="rect">
            <a:avLst/>
          </a:prstGeom>
        </p:spPr>
      </p:pic>
      <p:sp>
        <p:nvSpPr>
          <p:cNvPr id="10" name="Rectangle 9">
            <a:extLst>
              <a:ext uri="{FF2B5EF4-FFF2-40B4-BE49-F238E27FC236}">
                <a16:creationId xmlns:a16="http://schemas.microsoft.com/office/drawing/2014/main" id="{A06DD445-116F-D1D2-2822-F0DE702D8AFA}"/>
              </a:ext>
            </a:extLst>
          </p:cNvPr>
          <p:cNvSpPr/>
          <p:nvPr/>
        </p:nvSpPr>
        <p:spPr>
          <a:xfrm>
            <a:off x="0" y="919955"/>
            <a:ext cx="914400"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C3DD34F-7E61-EC55-083D-C15B878F6EE7}"/>
              </a:ext>
            </a:extLst>
          </p:cNvPr>
          <p:cNvSpPr txBox="1"/>
          <p:nvPr/>
        </p:nvSpPr>
        <p:spPr>
          <a:xfrm>
            <a:off x="3209277" y="5542295"/>
            <a:ext cx="5094103" cy="923330"/>
          </a:xfrm>
          <a:prstGeom prst="rect">
            <a:avLst/>
          </a:prstGeom>
          <a:solidFill>
            <a:schemeClr val="bg1"/>
          </a:solidFill>
        </p:spPr>
        <p:txBody>
          <a:bodyPr wrap="square" rtlCol="0">
            <a:spAutoFit/>
          </a:bodyPr>
          <a:lstStyle/>
          <a:p>
            <a:r>
              <a:rPr lang="en-GB" sz="1400" b="1">
                <a:latin typeface="Calibri" panose="020F0502020204030204" pitchFamily="34" charset="0"/>
                <a:ea typeface="Calibri" panose="020F0502020204030204" pitchFamily="34" charset="0"/>
                <a:cs typeface="Calibri" panose="020F0502020204030204" pitchFamily="34" charset="0"/>
              </a:rPr>
              <a:t>Tables  1 – 8  	Buffet</a:t>
            </a:r>
          </a:p>
          <a:p>
            <a:endParaRPr lang="en-GB" sz="1400" b="1">
              <a:latin typeface="Calibri" panose="020F0502020204030204" pitchFamily="34" charset="0"/>
              <a:ea typeface="Calibri" panose="020F0502020204030204" pitchFamily="34" charset="0"/>
              <a:cs typeface="Calibri" panose="020F0502020204030204" pitchFamily="34" charset="0"/>
            </a:endParaRPr>
          </a:p>
          <a:p>
            <a:r>
              <a:rPr lang="en-GB" sz="1400" b="1">
                <a:latin typeface="Calibri" panose="020F0502020204030204" pitchFamily="34" charset="0"/>
                <a:ea typeface="Calibri" panose="020F0502020204030204" pitchFamily="34" charset="0"/>
                <a:cs typeface="Calibri" panose="020F0502020204030204" pitchFamily="34" charset="0"/>
              </a:rPr>
              <a:t>Tables 9 – 15 	Walled Garden restaurant</a:t>
            </a:r>
          </a:p>
          <a:p>
            <a:endParaRPr lang="en-GB" sz="1200">
              <a:latin typeface="Aptos" panose="020B0004020202020204" pitchFamily="34" charset="0"/>
            </a:endParaRPr>
          </a:p>
        </p:txBody>
      </p:sp>
      <p:sp>
        <p:nvSpPr>
          <p:cNvPr id="13" name="Arrow: Right 12">
            <a:extLst>
              <a:ext uri="{FF2B5EF4-FFF2-40B4-BE49-F238E27FC236}">
                <a16:creationId xmlns:a16="http://schemas.microsoft.com/office/drawing/2014/main" id="{58936C54-FE0B-D1C0-9C9F-3A1B37309F32}"/>
              </a:ext>
            </a:extLst>
          </p:cNvPr>
          <p:cNvSpPr/>
          <p:nvPr/>
        </p:nvSpPr>
        <p:spPr>
          <a:xfrm>
            <a:off x="4495797" y="6003960"/>
            <a:ext cx="447675" cy="24765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7275D358-107E-F197-476C-3E15386304D8}"/>
              </a:ext>
            </a:extLst>
          </p:cNvPr>
          <p:cNvSpPr/>
          <p:nvPr/>
        </p:nvSpPr>
        <p:spPr>
          <a:xfrm>
            <a:off x="4495798" y="5615014"/>
            <a:ext cx="447675" cy="24765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2AD9241-B8EE-4FCF-EC9A-C00B47ED0174}"/>
              </a:ext>
            </a:extLst>
          </p:cNvPr>
          <p:cNvSpPr/>
          <p:nvPr/>
        </p:nvSpPr>
        <p:spPr>
          <a:xfrm>
            <a:off x="7999790" y="5880135"/>
            <a:ext cx="914400"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0291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8EFF9D-4BBD-F7EA-ABA0-C19EFFC0AD23}"/>
              </a:ext>
            </a:extLst>
          </p:cNvPr>
          <p:cNvSpPr>
            <a:spLocks noGrp="1"/>
          </p:cNvSpPr>
          <p:nvPr>
            <p:ph type="sldNum" sz="quarter" idx="12"/>
          </p:nvPr>
        </p:nvSpPr>
        <p:spPr/>
        <p:txBody>
          <a:bodyPr/>
          <a:lstStyle/>
          <a:p>
            <a:fld id="{0E46C6AB-08EF-4955-A1A2-85FDD7E5F3EF}" type="slidenum">
              <a:rPr lang="en-GB" smtClean="0"/>
              <a:t>54</a:t>
            </a:fld>
            <a:endParaRPr lang="en-GB"/>
          </a:p>
        </p:txBody>
      </p:sp>
      <p:sp>
        <p:nvSpPr>
          <p:cNvPr id="12" name="Title 1">
            <a:extLst>
              <a:ext uri="{FF2B5EF4-FFF2-40B4-BE49-F238E27FC236}">
                <a16:creationId xmlns:a16="http://schemas.microsoft.com/office/drawing/2014/main" id="{5EA5DD4B-60DE-255C-B76D-4B91E4107D02}"/>
              </a:ext>
            </a:extLst>
          </p:cNvPr>
          <p:cNvSpPr txBox="1">
            <a:spLocks/>
          </p:cNvSpPr>
          <p:nvPr/>
        </p:nvSpPr>
        <p:spPr>
          <a:xfrm>
            <a:off x="0" y="0"/>
            <a:ext cx="10592174" cy="10006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br>
              <a:rPr lang="en-GB" sz="2200" b="1">
                <a:solidFill>
                  <a:schemeClr val="tx2"/>
                </a:solidFill>
              </a:rPr>
            </a:br>
            <a:r>
              <a:rPr lang="en-GB" sz="3600" b="1">
                <a:solidFill>
                  <a:schemeClr val="tx2">
                    <a:lumMod val="25000"/>
                  </a:schemeClr>
                </a:solidFill>
                <a:latin typeface="Aptos" panose="020B0004020202020204" pitchFamily="34" charset="0"/>
              </a:rPr>
              <a:t>Room Configuration</a:t>
            </a:r>
            <a:endParaRPr lang="en-GB" sz="2200" b="1">
              <a:solidFill>
                <a:schemeClr val="tx2">
                  <a:lumMod val="25000"/>
                </a:schemeClr>
              </a:solidFill>
              <a:latin typeface="Aptos" panose="020B0004020202020204" pitchFamily="34" charset="0"/>
            </a:endParaRPr>
          </a:p>
        </p:txBody>
      </p:sp>
      <p:pic>
        <p:nvPicPr>
          <p:cNvPr id="2" name="Picture 4" descr="Have your say on the draft priorities for Lancashire and South Cumbria  Integrated Care Partnership - Healthwatch Blackpool">
            <a:extLst>
              <a:ext uri="{FF2B5EF4-FFF2-40B4-BE49-F238E27FC236}">
                <a16:creationId xmlns:a16="http://schemas.microsoft.com/office/drawing/2014/main" id="{ECCF4A32-5DF1-46EF-1961-02911E4C2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919" y="-3019"/>
            <a:ext cx="3473081" cy="11420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D586C44-2CA7-E015-0092-A80EA7BB8864}"/>
              </a:ext>
            </a:extLst>
          </p:cNvPr>
          <p:cNvPicPr>
            <a:picLocks noChangeAspect="1"/>
          </p:cNvPicPr>
          <p:nvPr/>
        </p:nvPicPr>
        <p:blipFill>
          <a:blip r:embed="rId4"/>
          <a:stretch>
            <a:fillRect/>
          </a:stretch>
        </p:blipFill>
        <p:spPr>
          <a:xfrm>
            <a:off x="0" y="1113912"/>
            <a:ext cx="9576771" cy="5607563"/>
          </a:xfrm>
          <a:prstGeom prst="rect">
            <a:avLst/>
          </a:prstGeom>
        </p:spPr>
      </p:pic>
      <p:sp>
        <p:nvSpPr>
          <p:cNvPr id="9" name="Rectangle 8">
            <a:extLst>
              <a:ext uri="{FF2B5EF4-FFF2-40B4-BE49-F238E27FC236}">
                <a16:creationId xmlns:a16="http://schemas.microsoft.com/office/drawing/2014/main" id="{7DB75FB5-7EC4-C169-783B-CB6CAD2B7442}"/>
              </a:ext>
            </a:extLst>
          </p:cNvPr>
          <p:cNvSpPr/>
          <p:nvPr/>
        </p:nvSpPr>
        <p:spPr>
          <a:xfrm>
            <a:off x="0" y="919955"/>
            <a:ext cx="914400"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1AB6187-472A-E78A-087C-FEB8A3EDA5AB}"/>
              </a:ext>
            </a:extLst>
          </p:cNvPr>
          <p:cNvSpPr/>
          <p:nvPr/>
        </p:nvSpPr>
        <p:spPr>
          <a:xfrm>
            <a:off x="3228974" y="5899150"/>
            <a:ext cx="5781675"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90057E6-1C8B-C5B1-F7C1-A9087659198A}"/>
              </a:ext>
            </a:extLst>
          </p:cNvPr>
          <p:cNvSpPr txBox="1"/>
          <p:nvPr/>
        </p:nvSpPr>
        <p:spPr>
          <a:xfrm>
            <a:off x="9576771" y="1952625"/>
            <a:ext cx="2367579" cy="4031873"/>
          </a:xfrm>
          <a:prstGeom prst="rect">
            <a:avLst/>
          </a:prstGeom>
          <a:noFill/>
        </p:spPr>
        <p:txBody>
          <a:bodyPr wrap="square" rtlCol="0">
            <a:spAutoFit/>
          </a:bodyPr>
          <a:lstStyle/>
          <a:p>
            <a:r>
              <a:rPr lang="en-GB" sz="1400" b="1">
                <a:latin typeface="Calibri" panose="020F0502020204030204" pitchFamily="34" charset="0"/>
                <a:ea typeface="Calibri" panose="020F0502020204030204" pitchFamily="34" charset="0"/>
                <a:cs typeface="Calibri" panose="020F0502020204030204" pitchFamily="34" charset="0"/>
              </a:rPr>
              <a:t>North Lancashire </a:t>
            </a:r>
            <a:r>
              <a:rPr lang="en-GB" sz="1400">
                <a:latin typeface="Calibri" panose="020F0502020204030204" pitchFamily="34" charset="0"/>
                <a:ea typeface="Calibri" panose="020F0502020204030204" pitchFamily="34" charset="0"/>
                <a:cs typeface="Calibri" panose="020F0502020204030204" pitchFamily="34" charset="0"/>
              </a:rPr>
              <a:t>– 1, 2 &amp; 3</a:t>
            </a:r>
          </a:p>
          <a:p>
            <a:endParaRPr lang="en-GB" sz="1400">
              <a:latin typeface="Calibri" panose="020F0502020204030204" pitchFamily="34" charset="0"/>
              <a:ea typeface="Calibri" panose="020F0502020204030204" pitchFamily="34" charset="0"/>
              <a:cs typeface="Calibri" panose="020F0502020204030204" pitchFamily="34" charset="0"/>
            </a:endParaRPr>
          </a:p>
          <a:p>
            <a:r>
              <a:rPr lang="en-GB" sz="1400" b="1">
                <a:latin typeface="Calibri" panose="020F0502020204030204" pitchFamily="34" charset="0"/>
                <a:ea typeface="Calibri" panose="020F0502020204030204" pitchFamily="34" charset="0"/>
                <a:cs typeface="Calibri" panose="020F0502020204030204" pitchFamily="34" charset="0"/>
              </a:rPr>
              <a:t>East Lancashire </a:t>
            </a:r>
            <a:r>
              <a:rPr lang="en-GB" sz="1400">
                <a:latin typeface="Calibri" panose="020F0502020204030204" pitchFamily="34" charset="0"/>
                <a:ea typeface="Calibri" panose="020F0502020204030204" pitchFamily="34" charset="0"/>
                <a:cs typeface="Calibri" panose="020F0502020204030204" pitchFamily="34" charset="0"/>
              </a:rPr>
              <a:t>– 4 &amp; 5</a:t>
            </a:r>
          </a:p>
          <a:p>
            <a:endParaRPr lang="en-GB" sz="1400">
              <a:latin typeface="Calibri" panose="020F0502020204030204" pitchFamily="34" charset="0"/>
              <a:ea typeface="Calibri" panose="020F0502020204030204" pitchFamily="34" charset="0"/>
              <a:cs typeface="Calibri" panose="020F0502020204030204" pitchFamily="34" charset="0"/>
            </a:endParaRPr>
          </a:p>
          <a:p>
            <a:r>
              <a:rPr lang="en-GB" sz="1400" b="1">
                <a:latin typeface="Calibri" panose="020F0502020204030204" pitchFamily="34" charset="0"/>
                <a:ea typeface="Calibri" panose="020F0502020204030204" pitchFamily="34" charset="0"/>
                <a:cs typeface="Calibri" panose="020F0502020204030204" pitchFamily="34" charset="0"/>
              </a:rPr>
              <a:t>Central Lancashire </a:t>
            </a:r>
            <a:r>
              <a:rPr lang="en-GB" sz="1400">
                <a:latin typeface="Calibri" panose="020F0502020204030204" pitchFamily="34" charset="0"/>
                <a:ea typeface="Calibri" panose="020F0502020204030204" pitchFamily="34" charset="0"/>
                <a:cs typeface="Calibri" panose="020F0502020204030204" pitchFamily="34" charset="0"/>
              </a:rPr>
              <a:t>– 6 &amp; 7</a:t>
            </a:r>
          </a:p>
          <a:p>
            <a:endParaRPr lang="en-GB" sz="1400">
              <a:latin typeface="Calibri" panose="020F0502020204030204" pitchFamily="34" charset="0"/>
              <a:ea typeface="Calibri" panose="020F0502020204030204" pitchFamily="34" charset="0"/>
              <a:cs typeface="Calibri" panose="020F0502020204030204" pitchFamily="34" charset="0"/>
            </a:endParaRPr>
          </a:p>
          <a:p>
            <a:r>
              <a:rPr lang="en-GB" sz="1400" b="1">
                <a:latin typeface="Calibri" panose="020F0502020204030204" pitchFamily="34" charset="0"/>
                <a:ea typeface="Calibri" panose="020F0502020204030204" pitchFamily="34" charset="0"/>
                <a:cs typeface="Calibri" panose="020F0502020204030204" pitchFamily="34" charset="0"/>
              </a:rPr>
              <a:t>Blackpool</a:t>
            </a:r>
            <a:r>
              <a:rPr lang="en-GB" sz="1400">
                <a:latin typeface="Calibri" panose="020F0502020204030204" pitchFamily="34" charset="0"/>
                <a:ea typeface="Calibri" panose="020F0502020204030204" pitchFamily="34" charset="0"/>
                <a:cs typeface="Calibri" panose="020F0502020204030204" pitchFamily="34" charset="0"/>
              </a:rPr>
              <a:t> – 11, 12 &amp; half of table 13 </a:t>
            </a:r>
          </a:p>
          <a:p>
            <a:endParaRPr lang="en-GB" sz="1400">
              <a:latin typeface="Calibri" panose="020F0502020204030204" pitchFamily="34" charset="0"/>
              <a:ea typeface="Calibri" panose="020F0502020204030204" pitchFamily="34" charset="0"/>
              <a:cs typeface="Calibri" panose="020F0502020204030204" pitchFamily="34" charset="0"/>
            </a:endParaRPr>
          </a:p>
          <a:p>
            <a:r>
              <a:rPr lang="en-GB" sz="1400" b="1" err="1">
                <a:latin typeface="Calibri" panose="020F0502020204030204" pitchFamily="34" charset="0"/>
                <a:ea typeface="Calibri" panose="020F0502020204030204" pitchFamily="34" charset="0"/>
                <a:cs typeface="Calibri" panose="020F0502020204030204" pitchFamily="34" charset="0"/>
              </a:rPr>
              <a:t>BwD</a:t>
            </a:r>
            <a:r>
              <a:rPr lang="en-GB" sz="1400">
                <a:latin typeface="Calibri" panose="020F0502020204030204" pitchFamily="34" charset="0"/>
                <a:ea typeface="Calibri" panose="020F0502020204030204" pitchFamily="34" charset="0"/>
                <a:cs typeface="Calibri" panose="020F0502020204030204" pitchFamily="34" charset="0"/>
              </a:rPr>
              <a:t> – 9 &amp; 10 (move to Manor Room for afternoon activity)</a:t>
            </a:r>
          </a:p>
          <a:p>
            <a:endParaRPr lang="en-GB" sz="1400">
              <a:latin typeface="Calibri" panose="020F0502020204030204" pitchFamily="34" charset="0"/>
              <a:ea typeface="Calibri" panose="020F0502020204030204" pitchFamily="34" charset="0"/>
              <a:cs typeface="Calibri" panose="020F0502020204030204" pitchFamily="34" charset="0"/>
            </a:endParaRPr>
          </a:p>
          <a:p>
            <a:r>
              <a:rPr lang="en-GB" sz="1400" b="1">
                <a:latin typeface="Calibri" panose="020F0502020204030204" pitchFamily="34" charset="0"/>
                <a:ea typeface="Calibri" panose="020F0502020204030204" pitchFamily="34" charset="0"/>
                <a:cs typeface="Calibri" panose="020F0502020204030204" pitchFamily="34" charset="0"/>
              </a:rPr>
              <a:t>South Cumbria </a:t>
            </a:r>
            <a:r>
              <a:rPr lang="en-GB" sz="1400">
                <a:latin typeface="Calibri" panose="020F0502020204030204" pitchFamily="34" charset="0"/>
                <a:ea typeface="Calibri" panose="020F0502020204030204" pitchFamily="34" charset="0"/>
                <a:cs typeface="Calibri" panose="020F0502020204030204" pitchFamily="34" charset="0"/>
              </a:rPr>
              <a:t>– half of table 13, tables 14 &amp; 15 (move to Balcony area for afternoon activity)</a:t>
            </a:r>
          </a:p>
          <a:p>
            <a:endParaRPr lang="en-GB"/>
          </a:p>
        </p:txBody>
      </p:sp>
    </p:spTree>
    <p:extLst>
      <p:ext uri="{BB962C8B-B14F-4D97-AF65-F5344CB8AC3E}">
        <p14:creationId xmlns:p14="http://schemas.microsoft.com/office/powerpoint/2010/main" val="3701652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8EFF9D-4BBD-F7EA-ABA0-C19EFFC0AD23}"/>
              </a:ext>
            </a:extLst>
          </p:cNvPr>
          <p:cNvSpPr>
            <a:spLocks noGrp="1"/>
          </p:cNvSpPr>
          <p:nvPr>
            <p:ph type="sldNum" sz="quarter" idx="12"/>
          </p:nvPr>
        </p:nvSpPr>
        <p:spPr/>
        <p:txBody>
          <a:bodyPr/>
          <a:lstStyle/>
          <a:p>
            <a:fld id="{0E46C6AB-08EF-4955-A1A2-85FDD7E5F3EF}" type="slidenum">
              <a:rPr lang="en-GB" smtClean="0"/>
              <a:t>55</a:t>
            </a:fld>
            <a:endParaRPr lang="en-GB"/>
          </a:p>
        </p:txBody>
      </p:sp>
      <p:sp>
        <p:nvSpPr>
          <p:cNvPr id="12" name="Title 1">
            <a:extLst>
              <a:ext uri="{FF2B5EF4-FFF2-40B4-BE49-F238E27FC236}">
                <a16:creationId xmlns:a16="http://schemas.microsoft.com/office/drawing/2014/main" id="{5EA5DD4B-60DE-255C-B76D-4B91E4107D02}"/>
              </a:ext>
            </a:extLst>
          </p:cNvPr>
          <p:cNvSpPr txBox="1">
            <a:spLocks/>
          </p:cNvSpPr>
          <p:nvPr/>
        </p:nvSpPr>
        <p:spPr>
          <a:xfrm>
            <a:off x="0" y="0"/>
            <a:ext cx="10592174" cy="10006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br>
              <a:rPr lang="en-GB" sz="2200" b="1">
                <a:solidFill>
                  <a:schemeClr val="tx2"/>
                </a:solidFill>
              </a:rPr>
            </a:br>
            <a:r>
              <a:rPr lang="en-GB" sz="3600" b="1">
                <a:solidFill>
                  <a:schemeClr val="tx2"/>
                </a:solidFill>
                <a:latin typeface="Aptos" panose="020B0004020202020204" pitchFamily="34" charset="0"/>
              </a:rPr>
              <a:t>Accelerating Place Plans - Feedback</a:t>
            </a:r>
          </a:p>
        </p:txBody>
      </p:sp>
      <p:pic>
        <p:nvPicPr>
          <p:cNvPr id="9" name="Picture 4" descr="Have your say on the draft priorities for Lancashire and South Cumbria  Integrated Care Partnership - Healthwatch Blackpool">
            <a:extLst>
              <a:ext uri="{FF2B5EF4-FFF2-40B4-BE49-F238E27FC236}">
                <a16:creationId xmlns:a16="http://schemas.microsoft.com/office/drawing/2014/main" id="{D4CFE989-87C4-FDC6-D49A-FC8E67F9A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919" y="-3019"/>
            <a:ext cx="3473081" cy="11420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5E1042-FFA6-AC0C-5FED-30901EC73DCA}"/>
              </a:ext>
            </a:extLst>
          </p:cNvPr>
          <p:cNvSpPr txBox="1"/>
          <p:nvPr/>
        </p:nvSpPr>
        <p:spPr>
          <a:xfrm>
            <a:off x="779318" y="1672936"/>
            <a:ext cx="7564582" cy="3327065"/>
          </a:xfrm>
          <a:prstGeom prst="rect">
            <a:avLst/>
          </a:prstGeom>
          <a:noFill/>
        </p:spPr>
        <p:txBody>
          <a:bodyPr wrap="square" rtlCol="0">
            <a:spAutoFit/>
          </a:bodyPr>
          <a:lstStyle/>
          <a:p>
            <a:endParaRPr lang="en-GB">
              <a:latin typeface="Aptos" panose="020B0004020202020204" pitchFamily="34" charset="0"/>
            </a:endParaRPr>
          </a:p>
          <a:p>
            <a:pPr>
              <a:lnSpc>
                <a:spcPct val="115000"/>
              </a:lnSpc>
              <a:spcAft>
                <a:spcPts val="1000"/>
              </a:spcAft>
            </a:pPr>
            <a:r>
              <a:rPr lang="en-GB" sz="1800">
                <a:effectLst/>
                <a:latin typeface="Aptos" panose="020B0004020202020204" pitchFamily="34" charset="0"/>
                <a:ea typeface="Calibri" panose="020F0502020204030204" pitchFamily="34" charset="0"/>
                <a:cs typeface="Arial" panose="020B0604020202020204" pitchFamily="34" charset="0"/>
              </a:rPr>
              <a:t>Lancashire (North) - </a:t>
            </a:r>
            <a:r>
              <a:rPr lang="en-GB" sz="1800" b="1">
                <a:effectLst/>
                <a:latin typeface="Aptos" panose="020B0004020202020204" pitchFamily="34" charset="0"/>
                <a:ea typeface="Calibri" panose="020F0502020204030204" pitchFamily="34" charset="0"/>
                <a:cs typeface="Arial" panose="020B0604020202020204" pitchFamily="34" charset="0"/>
              </a:rPr>
              <a:t>Heather Woodhouse</a:t>
            </a:r>
            <a:endParaRPr lang="en-GB" sz="1800">
              <a:effectLst/>
              <a:latin typeface="Aptos" panose="020B00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a:effectLst/>
                <a:latin typeface="Aptos" panose="020B0004020202020204" pitchFamily="34" charset="0"/>
                <a:ea typeface="Calibri" panose="020F0502020204030204" pitchFamily="34" charset="0"/>
                <a:cs typeface="Arial" panose="020B0604020202020204" pitchFamily="34" charset="0"/>
              </a:rPr>
              <a:t>Lancashire (Central) - </a:t>
            </a:r>
            <a:r>
              <a:rPr lang="en-GB" sz="1800" b="1">
                <a:effectLst/>
                <a:latin typeface="Aptos" panose="020B0004020202020204" pitchFamily="34" charset="0"/>
                <a:ea typeface="Calibri" panose="020F0502020204030204" pitchFamily="34" charset="0"/>
                <a:cs typeface="Arial" panose="020B0604020202020204" pitchFamily="34" charset="0"/>
              </a:rPr>
              <a:t>Sarah James</a:t>
            </a:r>
            <a:endParaRPr lang="en-GB" sz="1800">
              <a:effectLst/>
              <a:latin typeface="Aptos" panose="020B00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a:effectLst/>
                <a:latin typeface="Aptos" panose="020B0004020202020204" pitchFamily="34" charset="0"/>
                <a:ea typeface="Calibri" panose="020F0502020204030204" pitchFamily="34" charset="0"/>
                <a:cs typeface="Arial" panose="020B0604020202020204" pitchFamily="34" charset="0"/>
              </a:rPr>
              <a:t>Lancashire (East) - </a:t>
            </a:r>
            <a:r>
              <a:rPr lang="en-GB" sz="1800" b="1">
                <a:effectLst/>
                <a:latin typeface="Aptos" panose="020B0004020202020204" pitchFamily="34" charset="0"/>
                <a:ea typeface="Calibri" panose="020F0502020204030204" pitchFamily="34" charset="0"/>
                <a:cs typeface="Arial" panose="020B0604020202020204" pitchFamily="34" charset="0"/>
              </a:rPr>
              <a:t>Jackie Moran</a:t>
            </a:r>
            <a:endParaRPr lang="en-GB" sz="1800">
              <a:effectLst/>
              <a:latin typeface="Aptos" panose="020B00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a:effectLst/>
                <a:latin typeface="Aptos" panose="020B0004020202020204" pitchFamily="34" charset="0"/>
                <a:ea typeface="Calibri" panose="020F0502020204030204" pitchFamily="34" charset="0"/>
                <a:cs typeface="Arial" panose="020B0604020202020204" pitchFamily="34" charset="0"/>
              </a:rPr>
              <a:t>Blackburn with Darwen - </a:t>
            </a:r>
            <a:r>
              <a:rPr lang="en-GB" sz="1800" b="1">
                <a:effectLst/>
                <a:latin typeface="Aptos" panose="020B0004020202020204" pitchFamily="34" charset="0"/>
                <a:ea typeface="Calibri" panose="020F0502020204030204" pitchFamily="34" charset="0"/>
                <a:cs typeface="Arial" panose="020B0604020202020204" pitchFamily="34" charset="0"/>
              </a:rPr>
              <a:t>Claire Richardson</a:t>
            </a:r>
            <a:endParaRPr lang="en-GB" sz="1800">
              <a:effectLst/>
              <a:latin typeface="Aptos" panose="020B00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a:effectLst/>
                <a:latin typeface="Aptos" panose="020B0004020202020204" pitchFamily="34" charset="0"/>
                <a:ea typeface="Calibri" panose="020F0502020204030204" pitchFamily="34" charset="0"/>
                <a:cs typeface="Arial" panose="020B0604020202020204" pitchFamily="34" charset="0"/>
              </a:rPr>
              <a:t>South Cumbria - </a:t>
            </a:r>
            <a:r>
              <a:rPr lang="en-GB" sz="1800" b="1">
                <a:effectLst/>
                <a:latin typeface="Aptos" panose="020B0004020202020204" pitchFamily="34" charset="0"/>
                <a:ea typeface="Calibri" panose="020F0502020204030204" pitchFamily="34" charset="0"/>
                <a:cs typeface="Arial" panose="020B0604020202020204" pitchFamily="34" charset="0"/>
              </a:rPr>
              <a:t>Nathan Hearn</a:t>
            </a:r>
            <a:endParaRPr lang="en-GB" sz="1800">
              <a:effectLst/>
              <a:latin typeface="Aptos" panose="020B00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a:effectLst/>
                <a:latin typeface="Aptos" panose="020B0004020202020204" pitchFamily="34" charset="0"/>
                <a:ea typeface="Calibri" panose="020F0502020204030204" pitchFamily="34" charset="0"/>
                <a:cs typeface="Arial" panose="020B0604020202020204" pitchFamily="34" charset="0"/>
              </a:rPr>
              <a:t>Blackpool - </a:t>
            </a:r>
            <a:r>
              <a:rPr lang="en-GB" sz="1800" b="1">
                <a:effectLst/>
                <a:latin typeface="Aptos" panose="020B0004020202020204" pitchFamily="34" charset="0"/>
                <a:ea typeface="Calibri" panose="020F0502020204030204" pitchFamily="34" charset="0"/>
                <a:cs typeface="Arial" panose="020B0604020202020204" pitchFamily="34" charset="0"/>
              </a:rPr>
              <a:t>Karen Smith</a:t>
            </a:r>
            <a:endParaRPr lang="en-GB" sz="1800">
              <a:effectLst/>
              <a:latin typeface="Aptos" panose="020B0004020202020204" pitchFamily="34" charset="0"/>
              <a:ea typeface="Calibri" panose="020F0502020204030204" pitchFamily="34" charset="0"/>
              <a:cs typeface="Arial" panose="020B0604020202020204" pitchFamily="34" charset="0"/>
            </a:endParaRPr>
          </a:p>
          <a:p>
            <a:endParaRPr lang="en-GB"/>
          </a:p>
        </p:txBody>
      </p:sp>
      <p:pic>
        <p:nvPicPr>
          <p:cNvPr id="2050" name="Picture 2" descr="5 Minute Countdown Images – Browse 9,950 Stock Photos ...">
            <a:extLst>
              <a:ext uri="{FF2B5EF4-FFF2-40B4-BE49-F238E27FC236}">
                <a16:creationId xmlns:a16="http://schemas.microsoft.com/office/drawing/2014/main" id="{2204E1CD-FBD7-CDBF-284F-041764C51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4524" y="2558134"/>
            <a:ext cx="2743201"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336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E8DA03-B658-3519-47C3-CD75C2A9B628}"/>
              </a:ext>
            </a:extLst>
          </p:cNvPr>
          <p:cNvSpPr>
            <a:spLocks noGrp="1"/>
          </p:cNvSpPr>
          <p:nvPr>
            <p:ph type="ctrTitle"/>
          </p:nvPr>
        </p:nvSpPr>
        <p:spPr>
          <a:xfrm>
            <a:off x="6969" y="4515168"/>
            <a:ext cx="12279623" cy="1000655"/>
          </a:xfrm>
        </p:spPr>
        <p:txBody>
          <a:bodyPr anchor="t">
            <a:normAutofit fontScale="90000"/>
          </a:bodyPr>
          <a:lstStyle/>
          <a:p>
            <a:pPr algn="l">
              <a:spcBef>
                <a:spcPts val="1200"/>
              </a:spcBef>
              <a:spcAft>
                <a:spcPts val="1200"/>
              </a:spcAft>
            </a:pPr>
            <a:br>
              <a:rPr lang="en-GB" sz="2200" b="1">
                <a:solidFill>
                  <a:schemeClr val="tx2"/>
                </a:solidFill>
              </a:rPr>
            </a:br>
            <a:r>
              <a:rPr lang="en-GB" sz="3600" b="1">
                <a:solidFill>
                  <a:schemeClr val="tx2"/>
                </a:solidFill>
                <a:latin typeface="Aptos"/>
              </a:rPr>
              <a:t>Reflections and Wrap-up</a:t>
            </a:r>
            <a:br>
              <a:rPr lang="en-GB" sz="3600" b="1">
                <a:latin typeface="Aptos" panose="020B0004020202020204" pitchFamily="34" charset="0"/>
              </a:rPr>
            </a:br>
            <a:r>
              <a:rPr lang="en-GB" sz="3600" b="1">
                <a:solidFill>
                  <a:schemeClr val="tx2"/>
                </a:solidFill>
                <a:latin typeface="Aptos"/>
              </a:rPr>
              <a:t>Tony McDonald, Louise Taylor, Hamad Saleem, and Sarah O’Brien</a:t>
            </a:r>
            <a:endParaRPr lang="en-GB" sz="2200" b="1">
              <a:solidFill>
                <a:schemeClr val="tx2"/>
              </a:solidFill>
              <a:latin typeface="Aptos" panose="020B0004020202020204" pitchFamily="34" charset="0"/>
            </a:endParaRPr>
          </a:p>
        </p:txBody>
      </p:sp>
      <p:pic>
        <p:nvPicPr>
          <p:cNvPr id="6" name="Picture 5">
            <a:extLst>
              <a:ext uri="{FF2B5EF4-FFF2-40B4-BE49-F238E27FC236}">
                <a16:creationId xmlns:a16="http://schemas.microsoft.com/office/drawing/2014/main" id="{E645E9F2-F60A-5892-400C-64D50E8CB2F8}"/>
              </a:ext>
            </a:extLst>
          </p:cNvPr>
          <p:cNvPicPr>
            <a:picLocks noChangeAspect="1"/>
          </p:cNvPicPr>
          <p:nvPr/>
        </p:nvPicPr>
        <p:blipFill rotWithShape="1">
          <a:blip r:embed="rId2"/>
          <a:srcRect t="13540" b="20506"/>
          <a:stretch/>
        </p:blipFill>
        <p:spPr>
          <a:xfrm>
            <a:off x="-3050" y="20218"/>
            <a:ext cx="12192001" cy="4201449"/>
          </a:xfrm>
          <a:prstGeom prst="rect">
            <a:avLst/>
          </a:prstGeom>
        </p:spPr>
      </p:pic>
      <p:pic>
        <p:nvPicPr>
          <p:cNvPr id="7" name="Picture 4" descr="Have your say on the draft priorities for Lancashire and South Cumbria  Integrated Care Partnership - Healthwatch Blackpool">
            <a:extLst>
              <a:ext uri="{FF2B5EF4-FFF2-40B4-BE49-F238E27FC236}">
                <a16:creationId xmlns:a16="http://schemas.microsoft.com/office/drawing/2014/main" id="{DC099457-6D9E-0469-6819-67ABE2F29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870" y="5715951"/>
            <a:ext cx="3473081" cy="114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538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8EFF9D-4BBD-F7EA-ABA0-C19EFFC0AD23}"/>
              </a:ext>
            </a:extLst>
          </p:cNvPr>
          <p:cNvSpPr>
            <a:spLocks noGrp="1"/>
          </p:cNvSpPr>
          <p:nvPr>
            <p:ph type="sldNum" sz="quarter" idx="12"/>
          </p:nvPr>
        </p:nvSpPr>
        <p:spPr/>
        <p:txBody>
          <a:bodyPr/>
          <a:lstStyle/>
          <a:p>
            <a:fld id="{0E46C6AB-08EF-4955-A1A2-85FDD7E5F3EF}" type="slidenum">
              <a:rPr lang="en-GB" smtClean="0"/>
              <a:t>57</a:t>
            </a:fld>
            <a:endParaRPr lang="en-GB"/>
          </a:p>
        </p:txBody>
      </p:sp>
      <p:sp>
        <p:nvSpPr>
          <p:cNvPr id="12" name="Title 1">
            <a:extLst>
              <a:ext uri="{FF2B5EF4-FFF2-40B4-BE49-F238E27FC236}">
                <a16:creationId xmlns:a16="http://schemas.microsoft.com/office/drawing/2014/main" id="{5EA5DD4B-60DE-255C-B76D-4B91E4107D02}"/>
              </a:ext>
            </a:extLst>
          </p:cNvPr>
          <p:cNvSpPr txBox="1">
            <a:spLocks/>
          </p:cNvSpPr>
          <p:nvPr/>
        </p:nvSpPr>
        <p:spPr>
          <a:xfrm>
            <a:off x="0" y="0"/>
            <a:ext cx="10592174" cy="10006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br>
              <a:rPr lang="en-GB" sz="2200" b="1">
                <a:solidFill>
                  <a:schemeClr val="tx2"/>
                </a:solidFill>
              </a:rPr>
            </a:br>
            <a:r>
              <a:rPr lang="en-GB" sz="3600" b="1">
                <a:solidFill>
                  <a:schemeClr val="tx2"/>
                </a:solidFill>
                <a:latin typeface="Aptos" panose="020B0004020202020204" pitchFamily="34" charset="0"/>
              </a:rPr>
              <a:t>Feedback &amp; Reflections</a:t>
            </a:r>
          </a:p>
        </p:txBody>
      </p:sp>
      <p:pic>
        <p:nvPicPr>
          <p:cNvPr id="9" name="Picture 4" descr="Have your say on the draft priorities for Lancashire and South Cumbria  Integrated Care Partnership - Healthwatch Blackpool">
            <a:extLst>
              <a:ext uri="{FF2B5EF4-FFF2-40B4-BE49-F238E27FC236}">
                <a16:creationId xmlns:a16="http://schemas.microsoft.com/office/drawing/2014/main" id="{D4CFE989-87C4-FDC6-D49A-FC8E67F9A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919" y="-3019"/>
            <a:ext cx="3473081" cy="11420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5E1042-FFA6-AC0C-5FED-30901EC73DCA}"/>
              </a:ext>
            </a:extLst>
          </p:cNvPr>
          <p:cNvSpPr txBox="1"/>
          <p:nvPr/>
        </p:nvSpPr>
        <p:spPr>
          <a:xfrm>
            <a:off x="1403469" y="3669188"/>
            <a:ext cx="3317255" cy="1730217"/>
          </a:xfrm>
          <a:prstGeom prst="rect">
            <a:avLst/>
          </a:prstGeom>
          <a:noFill/>
        </p:spPr>
        <p:txBody>
          <a:bodyPr wrap="square" rtlCol="0">
            <a:spAutoFit/>
          </a:bodyPr>
          <a:lstStyle/>
          <a:p>
            <a:endParaRPr lang="en-GB" dirty="0">
              <a:latin typeface="Aptos" panose="020B0004020202020204" pitchFamily="34" charset="0"/>
            </a:endParaRPr>
          </a:p>
          <a:p>
            <a:pPr algn="ctr">
              <a:lnSpc>
                <a:spcPct val="115000"/>
              </a:lnSpc>
              <a:spcAft>
                <a:spcPts val="1000"/>
              </a:spcAft>
            </a:pPr>
            <a:r>
              <a:rPr lang="en-GB" dirty="0">
                <a:latin typeface="Aptos" panose="020B0004020202020204" pitchFamily="34" charset="0"/>
                <a:ea typeface="Calibri" panose="020F0502020204030204" pitchFamily="34" charset="0"/>
                <a:cs typeface="Arial" panose="020B0604020202020204" pitchFamily="34" charset="0"/>
              </a:rPr>
              <a:t>Please scan the QR code or follow the link sent to your email address today</a:t>
            </a:r>
            <a:endParaRPr lang="en-GB" sz="1800" dirty="0">
              <a:effectLst/>
              <a:latin typeface="Aptos" panose="020B0004020202020204" pitchFamily="34" charset="0"/>
              <a:ea typeface="Calibri" panose="020F0502020204030204" pitchFamily="34" charset="0"/>
              <a:cs typeface="Arial" panose="020B0604020202020204" pitchFamily="34" charset="0"/>
            </a:endParaRPr>
          </a:p>
          <a:p>
            <a:endParaRPr lang="en-GB" dirty="0"/>
          </a:p>
        </p:txBody>
      </p:sp>
      <p:pic>
        <p:nvPicPr>
          <p:cNvPr id="2" name="Picture 2" descr="3 steps to designing an effective customer feedback questionnaire —  Viewpoint - Giving your customers a voice">
            <a:extLst>
              <a:ext uri="{FF2B5EF4-FFF2-40B4-BE49-F238E27FC236}">
                <a16:creationId xmlns:a16="http://schemas.microsoft.com/office/drawing/2014/main" id="{E4857D1A-8993-55B0-D900-57B0589DF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75" y="1802887"/>
            <a:ext cx="5604245" cy="22416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74B218-4E25-6B46-143B-ACE24F95700E}"/>
              </a:ext>
            </a:extLst>
          </p:cNvPr>
          <p:cNvPicPr>
            <a:picLocks noChangeAspect="1"/>
          </p:cNvPicPr>
          <p:nvPr/>
        </p:nvPicPr>
        <p:blipFill>
          <a:blip r:embed="rId5"/>
          <a:stretch>
            <a:fillRect/>
          </a:stretch>
        </p:blipFill>
        <p:spPr>
          <a:xfrm>
            <a:off x="5389797" y="1076418"/>
            <a:ext cx="5202377" cy="5185541"/>
          </a:xfrm>
          <a:prstGeom prst="rect">
            <a:avLst/>
          </a:prstGeom>
        </p:spPr>
      </p:pic>
    </p:spTree>
    <p:extLst>
      <p:ext uri="{BB962C8B-B14F-4D97-AF65-F5344CB8AC3E}">
        <p14:creationId xmlns:p14="http://schemas.microsoft.com/office/powerpoint/2010/main" val="112325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E8DA03-B658-3519-47C3-CD75C2A9B628}"/>
              </a:ext>
            </a:extLst>
          </p:cNvPr>
          <p:cNvSpPr>
            <a:spLocks noGrp="1"/>
          </p:cNvSpPr>
          <p:nvPr>
            <p:ph type="ctrTitle"/>
          </p:nvPr>
        </p:nvSpPr>
        <p:spPr>
          <a:xfrm>
            <a:off x="6969" y="4515168"/>
            <a:ext cx="11413505" cy="1000655"/>
          </a:xfrm>
        </p:spPr>
        <p:txBody>
          <a:bodyPr anchor="t">
            <a:normAutofit fontScale="90000"/>
          </a:bodyPr>
          <a:lstStyle/>
          <a:p>
            <a:pPr algn="l">
              <a:spcBef>
                <a:spcPts val="1200"/>
              </a:spcBef>
              <a:spcAft>
                <a:spcPts val="1200"/>
              </a:spcAft>
            </a:pPr>
            <a:br>
              <a:rPr lang="en-GB" sz="2200" b="1">
                <a:solidFill>
                  <a:schemeClr val="tx2"/>
                </a:solidFill>
              </a:rPr>
            </a:br>
            <a:r>
              <a:rPr lang="en-GB" sz="3600" b="1">
                <a:solidFill>
                  <a:schemeClr val="tx2"/>
                </a:solidFill>
                <a:latin typeface="Aptos" panose="020B0004020202020204" pitchFamily="34" charset="0"/>
              </a:rPr>
              <a:t>‘All aboard a journey to community centred care’</a:t>
            </a:r>
            <a:br>
              <a:rPr lang="en-GB" sz="3600" b="1">
                <a:solidFill>
                  <a:schemeClr val="tx2"/>
                </a:solidFill>
                <a:latin typeface="Aptos" panose="020B0004020202020204" pitchFamily="34" charset="0"/>
              </a:rPr>
            </a:br>
            <a:r>
              <a:rPr lang="en-GB" sz="3600">
                <a:solidFill>
                  <a:schemeClr val="tx2"/>
                </a:solidFill>
                <a:latin typeface="Aptos" panose="020B0004020202020204" pitchFamily="34" charset="0"/>
              </a:rPr>
              <a:t>Healthwatch Together</a:t>
            </a:r>
            <a:br>
              <a:rPr lang="en-GB" sz="3600" b="1">
                <a:solidFill>
                  <a:schemeClr val="tx2"/>
                </a:solidFill>
                <a:latin typeface="Aptos" panose="020B0004020202020204" pitchFamily="34" charset="0"/>
              </a:rPr>
            </a:br>
            <a:endParaRPr lang="en-GB" sz="2200" b="1">
              <a:solidFill>
                <a:schemeClr val="tx2"/>
              </a:solidFill>
              <a:latin typeface="Aptos" panose="020B0004020202020204" pitchFamily="34" charset="0"/>
            </a:endParaRPr>
          </a:p>
        </p:txBody>
      </p:sp>
      <p:pic>
        <p:nvPicPr>
          <p:cNvPr id="6" name="Picture 5">
            <a:extLst>
              <a:ext uri="{FF2B5EF4-FFF2-40B4-BE49-F238E27FC236}">
                <a16:creationId xmlns:a16="http://schemas.microsoft.com/office/drawing/2014/main" id="{E645E9F2-F60A-5892-400C-64D50E8CB2F8}"/>
              </a:ext>
            </a:extLst>
          </p:cNvPr>
          <p:cNvPicPr>
            <a:picLocks noChangeAspect="1"/>
          </p:cNvPicPr>
          <p:nvPr/>
        </p:nvPicPr>
        <p:blipFill rotWithShape="1">
          <a:blip r:embed="rId2"/>
          <a:srcRect t="13540" b="20506"/>
          <a:stretch/>
        </p:blipFill>
        <p:spPr>
          <a:xfrm>
            <a:off x="-3050" y="20218"/>
            <a:ext cx="12192001" cy="4201449"/>
          </a:xfrm>
          <a:prstGeom prst="rect">
            <a:avLst/>
          </a:prstGeom>
        </p:spPr>
      </p:pic>
      <p:pic>
        <p:nvPicPr>
          <p:cNvPr id="7" name="Picture 4" descr="Have your say on the draft priorities for Lancashire and South Cumbria  Integrated Care Partnership - Healthwatch Blackpool">
            <a:extLst>
              <a:ext uri="{FF2B5EF4-FFF2-40B4-BE49-F238E27FC236}">
                <a16:creationId xmlns:a16="http://schemas.microsoft.com/office/drawing/2014/main" id="{DC099457-6D9E-0469-6819-67ABE2F29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870" y="5715951"/>
            <a:ext cx="3473081" cy="114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83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Freeform 2"/>
          <p:cNvSpPr/>
          <p:nvPr/>
        </p:nvSpPr>
        <p:spPr>
          <a:xfrm>
            <a:off x="634621" y="-5985660"/>
            <a:ext cx="18605047" cy="18605047"/>
          </a:xfrm>
          <a:custGeom>
            <a:avLst/>
            <a:gdLst/>
            <a:ahLst/>
            <a:cxnLst/>
            <a:rect l="l" t="t" r="r" b="b"/>
            <a:pathLst>
              <a:path w="27907571" h="27907571">
                <a:moveTo>
                  <a:pt x="0" y="0"/>
                </a:moveTo>
                <a:lnTo>
                  <a:pt x="27907570" y="0"/>
                </a:lnTo>
                <a:lnTo>
                  <a:pt x="27907570" y="27907571"/>
                </a:lnTo>
                <a:lnTo>
                  <a:pt x="0" y="279075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GB" sz="1200">
              <a:solidFill>
                <a:prstClr val="black"/>
              </a:solidFill>
              <a:latin typeface="Calibri"/>
            </a:endParaRPr>
          </a:p>
        </p:txBody>
      </p:sp>
      <p:sp>
        <p:nvSpPr>
          <p:cNvPr id="3" name="TextBox 3"/>
          <p:cNvSpPr txBox="1"/>
          <p:nvPr/>
        </p:nvSpPr>
        <p:spPr>
          <a:xfrm>
            <a:off x="2201127" y="2260600"/>
            <a:ext cx="7467600" cy="1333698"/>
          </a:xfrm>
          <a:prstGeom prst="rect">
            <a:avLst/>
          </a:prstGeom>
        </p:spPr>
        <p:txBody>
          <a:bodyPr wrap="square" lIns="0" tIns="0" rIns="0" bIns="0" rtlCol="0" anchor="t">
            <a:spAutoFit/>
          </a:bodyPr>
          <a:lstStyle/>
          <a:p>
            <a:pPr defTabSz="609630">
              <a:lnSpc>
                <a:spcPts val="10426"/>
              </a:lnSpc>
            </a:pPr>
            <a:r>
              <a:rPr lang="en-US" sz="10426" dirty="0">
                <a:solidFill>
                  <a:srgbClr val="FFFFFF"/>
                </a:solidFill>
                <a:latin typeface="Poppins Bold"/>
              </a:rPr>
              <a:t>All aboard</a:t>
            </a:r>
          </a:p>
        </p:txBody>
      </p:sp>
      <p:sp>
        <p:nvSpPr>
          <p:cNvPr id="4" name="Freeform 4"/>
          <p:cNvSpPr/>
          <p:nvPr/>
        </p:nvSpPr>
        <p:spPr>
          <a:xfrm>
            <a:off x="6044677" y="685800"/>
            <a:ext cx="5461523" cy="1183330"/>
          </a:xfrm>
          <a:custGeom>
            <a:avLst/>
            <a:gdLst/>
            <a:ahLst/>
            <a:cxnLst/>
            <a:rect l="l" t="t" r="r" b="b"/>
            <a:pathLst>
              <a:path w="8192284" h="1774995">
                <a:moveTo>
                  <a:pt x="0" y="0"/>
                </a:moveTo>
                <a:lnTo>
                  <a:pt x="8192284" y="0"/>
                </a:lnTo>
                <a:lnTo>
                  <a:pt x="8192284" y="1774995"/>
                </a:lnTo>
                <a:lnTo>
                  <a:pt x="0" y="1774995"/>
                </a:lnTo>
                <a:lnTo>
                  <a:pt x="0" y="0"/>
                </a:lnTo>
                <a:close/>
              </a:path>
            </a:pathLst>
          </a:custGeom>
          <a:blipFill>
            <a:blip r:embed="rId5"/>
            <a:stretch>
              <a:fillRect/>
            </a:stretch>
          </a:blipFill>
        </p:spPr>
        <p:txBody>
          <a:bodyPr/>
          <a:lstStyle/>
          <a:p>
            <a:pPr defTabSz="609630"/>
            <a:endParaRPr lang="en-GB" sz="1200">
              <a:solidFill>
                <a:prstClr val="black"/>
              </a:solidFill>
              <a:latin typeface="Calibri"/>
            </a:endParaRPr>
          </a:p>
        </p:txBody>
      </p:sp>
      <p:sp>
        <p:nvSpPr>
          <p:cNvPr id="5" name="TextBox 5"/>
          <p:cNvSpPr txBox="1"/>
          <p:nvPr/>
        </p:nvSpPr>
        <p:spPr>
          <a:xfrm>
            <a:off x="2207789" y="3484664"/>
            <a:ext cx="6962499" cy="1300484"/>
          </a:xfrm>
          <a:prstGeom prst="rect">
            <a:avLst/>
          </a:prstGeom>
        </p:spPr>
        <p:txBody>
          <a:bodyPr lIns="0" tIns="0" rIns="0" bIns="0" rtlCol="0" anchor="t">
            <a:spAutoFit/>
          </a:bodyPr>
          <a:lstStyle/>
          <a:p>
            <a:pPr defTabSz="609630">
              <a:lnSpc>
                <a:spcPts val="5322"/>
              </a:lnSpc>
            </a:pPr>
            <a:r>
              <a:rPr lang="en-US" sz="3801" spc="-23" dirty="0">
                <a:solidFill>
                  <a:srgbClr val="FFFFFF"/>
                </a:solidFill>
                <a:latin typeface="Poppins Ultra-Bold"/>
              </a:rPr>
              <a:t>Our journey to transforming community care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Freeform 2"/>
          <p:cNvSpPr/>
          <p:nvPr/>
        </p:nvSpPr>
        <p:spPr>
          <a:xfrm>
            <a:off x="-5019365" y="-10071184"/>
            <a:ext cx="18605047" cy="18605047"/>
          </a:xfrm>
          <a:custGeom>
            <a:avLst/>
            <a:gdLst/>
            <a:ahLst/>
            <a:cxnLst/>
            <a:rect l="l" t="t" r="r" b="b"/>
            <a:pathLst>
              <a:path w="27907571" h="27907571">
                <a:moveTo>
                  <a:pt x="0" y="0"/>
                </a:moveTo>
                <a:lnTo>
                  <a:pt x="27907571" y="0"/>
                </a:lnTo>
                <a:lnTo>
                  <a:pt x="27907571" y="27907570"/>
                </a:lnTo>
                <a:lnTo>
                  <a:pt x="0" y="279075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GB" sz="1200">
              <a:solidFill>
                <a:prstClr val="black"/>
              </a:solidFill>
              <a:latin typeface="Calibri"/>
            </a:endParaRPr>
          </a:p>
        </p:txBody>
      </p:sp>
      <p:sp>
        <p:nvSpPr>
          <p:cNvPr id="3" name="Freeform 3"/>
          <p:cNvSpPr/>
          <p:nvPr/>
        </p:nvSpPr>
        <p:spPr>
          <a:xfrm>
            <a:off x="8837628" y="685800"/>
            <a:ext cx="2668573" cy="1075213"/>
          </a:xfrm>
          <a:custGeom>
            <a:avLst/>
            <a:gdLst/>
            <a:ahLst/>
            <a:cxnLst/>
            <a:rect l="l" t="t" r="r" b="b"/>
            <a:pathLst>
              <a:path w="4002859" h="1612819">
                <a:moveTo>
                  <a:pt x="0" y="0"/>
                </a:moveTo>
                <a:lnTo>
                  <a:pt x="4002859" y="0"/>
                </a:lnTo>
                <a:lnTo>
                  <a:pt x="4002859" y="1612819"/>
                </a:lnTo>
                <a:lnTo>
                  <a:pt x="0" y="1612819"/>
                </a:lnTo>
                <a:lnTo>
                  <a:pt x="0" y="0"/>
                </a:lnTo>
                <a:close/>
              </a:path>
            </a:pathLst>
          </a:custGeom>
          <a:blipFill>
            <a:blip r:embed="rId5"/>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a:off x="685800" y="2634996"/>
            <a:ext cx="1119043" cy="3537204"/>
          </a:xfrm>
          <a:custGeom>
            <a:avLst/>
            <a:gdLst/>
            <a:ahLst/>
            <a:cxnLst/>
            <a:rect l="l" t="t" r="r" b="b"/>
            <a:pathLst>
              <a:path w="1678564" h="5305806">
                <a:moveTo>
                  <a:pt x="0" y="0"/>
                </a:moveTo>
                <a:lnTo>
                  <a:pt x="1678564" y="0"/>
                </a:lnTo>
                <a:lnTo>
                  <a:pt x="1678564" y="5305806"/>
                </a:lnTo>
                <a:lnTo>
                  <a:pt x="0" y="53058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GB" sz="1200">
              <a:solidFill>
                <a:prstClr val="black"/>
              </a:solidFill>
              <a:latin typeface="Calibri"/>
            </a:endParaRPr>
          </a:p>
        </p:txBody>
      </p:sp>
      <p:sp>
        <p:nvSpPr>
          <p:cNvPr id="5" name="TextBox 5"/>
          <p:cNvSpPr txBox="1"/>
          <p:nvPr/>
        </p:nvSpPr>
        <p:spPr>
          <a:xfrm>
            <a:off x="685800" y="692150"/>
            <a:ext cx="8549340" cy="1025922"/>
          </a:xfrm>
          <a:prstGeom prst="rect">
            <a:avLst/>
          </a:prstGeom>
        </p:spPr>
        <p:txBody>
          <a:bodyPr lIns="0" tIns="0" rIns="0" bIns="0" rtlCol="0" anchor="t">
            <a:spAutoFit/>
          </a:bodyPr>
          <a:lstStyle/>
          <a:p>
            <a:pPr defTabSz="609630">
              <a:lnSpc>
                <a:spcPts val="7974"/>
              </a:lnSpc>
            </a:pPr>
            <a:r>
              <a:rPr lang="en-US" sz="7249">
                <a:solidFill>
                  <a:srgbClr val="FFFFFF"/>
                </a:solidFill>
                <a:latin typeface="Poppins Bold"/>
              </a:rPr>
              <a:t>Let’s get started:</a:t>
            </a:r>
          </a:p>
        </p:txBody>
      </p:sp>
      <p:sp>
        <p:nvSpPr>
          <p:cNvPr id="6" name="TextBox 6"/>
          <p:cNvSpPr txBox="1"/>
          <p:nvPr/>
        </p:nvSpPr>
        <p:spPr>
          <a:xfrm>
            <a:off x="685800" y="1842434"/>
            <a:ext cx="4630305" cy="500137"/>
          </a:xfrm>
          <a:prstGeom prst="rect">
            <a:avLst/>
          </a:prstGeom>
        </p:spPr>
        <p:txBody>
          <a:bodyPr lIns="0" tIns="0" rIns="0" bIns="0" rtlCol="0" anchor="t">
            <a:spAutoFit/>
          </a:bodyPr>
          <a:lstStyle/>
          <a:p>
            <a:pPr defTabSz="609630">
              <a:lnSpc>
                <a:spcPts val="3867"/>
              </a:lnSpc>
            </a:pPr>
            <a:r>
              <a:rPr lang="en-US" sz="3516">
                <a:solidFill>
                  <a:srgbClr val="FFFFFF"/>
                </a:solidFill>
                <a:latin typeface="Poppins Bold"/>
              </a:rPr>
              <a:t>Our current location</a:t>
            </a:r>
          </a:p>
        </p:txBody>
      </p:sp>
      <p:sp>
        <p:nvSpPr>
          <p:cNvPr id="7" name="TextBox 7"/>
          <p:cNvSpPr txBox="1"/>
          <p:nvPr/>
        </p:nvSpPr>
        <p:spPr>
          <a:xfrm>
            <a:off x="1916827" y="2961125"/>
            <a:ext cx="1445609" cy="361317"/>
          </a:xfrm>
          <a:prstGeom prst="rect">
            <a:avLst/>
          </a:prstGeom>
        </p:spPr>
        <p:txBody>
          <a:bodyPr lIns="0" tIns="0" rIns="0" bIns="0" rtlCol="0" anchor="t">
            <a:spAutoFit/>
          </a:bodyPr>
          <a:lstStyle/>
          <a:p>
            <a:pPr defTabSz="609630">
              <a:lnSpc>
                <a:spcPts val="2820"/>
              </a:lnSpc>
            </a:pPr>
            <a:r>
              <a:rPr lang="en-US" sz="2563">
                <a:solidFill>
                  <a:srgbClr val="FFFFFF"/>
                </a:solidFill>
                <a:latin typeface="Poppins"/>
              </a:rPr>
              <a:t>Disagree</a:t>
            </a:r>
          </a:p>
        </p:txBody>
      </p:sp>
      <p:sp>
        <p:nvSpPr>
          <p:cNvPr id="8" name="TextBox 8"/>
          <p:cNvSpPr txBox="1"/>
          <p:nvPr/>
        </p:nvSpPr>
        <p:spPr>
          <a:xfrm>
            <a:off x="1916827" y="4211230"/>
            <a:ext cx="2781161" cy="361317"/>
          </a:xfrm>
          <a:prstGeom prst="rect">
            <a:avLst/>
          </a:prstGeom>
        </p:spPr>
        <p:txBody>
          <a:bodyPr lIns="0" tIns="0" rIns="0" bIns="0" rtlCol="0" anchor="t">
            <a:spAutoFit/>
          </a:bodyPr>
          <a:lstStyle/>
          <a:p>
            <a:pPr defTabSz="609630">
              <a:lnSpc>
                <a:spcPts val="2820"/>
              </a:lnSpc>
            </a:pPr>
            <a:r>
              <a:rPr lang="en-US" sz="2563">
                <a:solidFill>
                  <a:srgbClr val="FFFFFF"/>
                </a:solidFill>
                <a:latin typeface="Poppins"/>
              </a:rPr>
              <a:t>Agree somewhat</a:t>
            </a:r>
          </a:p>
        </p:txBody>
      </p:sp>
      <p:sp>
        <p:nvSpPr>
          <p:cNvPr id="9" name="TextBox 9"/>
          <p:cNvSpPr txBox="1"/>
          <p:nvPr/>
        </p:nvSpPr>
        <p:spPr>
          <a:xfrm>
            <a:off x="1916827" y="5459567"/>
            <a:ext cx="964739" cy="361317"/>
          </a:xfrm>
          <a:prstGeom prst="rect">
            <a:avLst/>
          </a:prstGeom>
        </p:spPr>
        <p:txBody>
          <a:bodyPr lIns="0" tIns="0" rIns="0" bIns="0" rtlCol="0" anchor="t">
            <a:spAutoFit/>
          </a:bodyPr>
          <a:lstStyle/>
          <a:p>
            <a:pPr defTabSz="609630">
              <a:lnSpc>
                <a:spcPts val="2820"/>
              </a:lnSpc>
            </a:pPr>
            <a:r>
              <a:rPr lang="en-US" sz="2563">
                <a:solidFill>
                  <a:srgbClr val="FFFFFF"/>
                </a:solidFill>
                <a:latin typeface="Poppins"/>
              </a:rPr>
              <a:t>Agree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Freeform 2"/>
          <p:cNvSpPr/>
          <p:nvPr/>
        </p:nvSpPr>
        <p:spPr>
          <a:xfrm>
            <a:off x="-5356543" y="-16766530"/>
            <a:ext cx="18605047" cy="18605047"/>
          </a:xfrm>
          <a:custGeom>
            <a:avLst/>
            <a:gdLst/>
            <a:ahLst/>
            <a:cxnLst/>
            <a:rect l="l" t="t" r="r" b="b"/>
            <a:pathLst>
              <a:path w="27907571" h="27907571">
                <a:moveTo>
                  <a:pt x="0" y="0"/>
                </a:moveTo>
                <a:lnTo>
                  <a:pt x="27907570" y="0"/>
                </a:lnTo>
                <a:lnTo>
                  <a:pt x="27907570" y="27907570"/>
                </a:lnTo>
                <a:lnTo>
                  <a:pt x="0" y="279075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TextBox 3"/>
          <p:cNvSpPr txBox="1"/>
          <p:nvPr/>
        </p:nvSpPr>
        <p:spPr>
          <a:xfrm>
            <a:off x="2256885" y="2370648"/>
            <a:ext cx="9249315" cy="2923877"/>
          </a:xfrm>
          <a:prstGeom prst="rect">
            <a:avLst/>
          </a:prstGeom>
        </p:spPr>
        <p:txBody>
          <a:bodyPr lIns="0" tIns="0" rIns="0" bIns="0" rtlCol="0" anchor="t">
            <a:spAutoFit/>
          </a:bodyPr>
          <a:lstStyle/>
          <a:p>
            <a:pPr defTabSz="609630">
              <a:lnSpc>
                <a:spcPts val="7568"/>
              </a:lnSpc>
            </a:pPr>
            <a:r>
              <a:rPr lang="en-US" sz="6880">
                <a:solidFill>
                  <a:srgbClr val="FFFFFF"/>
                </a:solidFill>
                <a:latin typeface="Poppins Bold"/>
              </a:rPr>
              <a:t>I understand what community care is available in my area</a:t>
            </a:r>
          </a:p>
        </p:txBody>
      </p:sp>
      <p:sp>
        <p:nvSpPr>
          <p:cNvPr id="4" name="TextBox 4"/>
          <p:cNvSpPr txBox="1"/>
          <p:nvPr/>
        </p:nvSpPr>
        <p:spPr>
          <a:xfrm>
            <a:off x="365121" y="2586468"/>
            <a:ext cx="2022479" cy="5975995"/>
          </a:xfrm>
          <a:prstGeom prst="rect">
            <a:avLst/>
          </a:prstGeom>
        </p:spPr>
        <p:txBody>
          <a:bodyPr wrap="square" lIns="0" tIns="0" rIns="0" bIns="0" rtlCol="0" anchor="t">
            <a:spAutoFit/>
          </a:bodyPr>
          <a:lstStyle/>
          <a:p>
            <a:pPr defTabSz="609630">
              <a:lnSpc>
                <a:spcPts val="23304"/>
              </a:lnSpc>
            </a:pPr>
            <a:r>
              <a:rPr lang="en-US" sz="21185" dirty="0">
                <a:solidFill>
                  <a:srgbClr val="7FCBEB"/>
                </a:solidFill>
                <a:latin typeface="Poppins Bold"/>
              </a:rPr>
              <a:t>1.</a:t>
            </a:r>
          </a:p>
        </p:txBody>
      </p:sp>
      <p:sp>
        <p:nvSpPr>
          <p:cNvPr id="5" name="Freeform 5"/>
          <p:cNvSpPr/>
          <p:nvPr/>
        </p:nvSpPr>
        <p:spPr>
          <a:xfrm>
            <a:off x="8837628" y="685800"/>
            <a:ext cx="2668573" cy="1075213"/>
          </a:xfrm>
          <a:custGeom>
            <a:avLst/>
            <a:gdLst/>
            <a:ahLst/>
            <a:cxnLst/>
            <a:rect l="l" t="t" r="r" b="b"/>
            <a:pathLst>
              <a:path w="4002859" h="1612819">
                <a:moveTo>
                  <a:pt x="0" y="0"/>
                </a:moveTo>
                <a:lnTo>
                  <a:pt x="4002859" y="0"/>
                </a:lnTo>
                <a:lnTo>
                  <a:pt x="4002859" y="1612819"/>
                </a:lnTo>
                <a:lnTo>
                  <a:pt x="0" y="1612819"/>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280D7B07D14A4E8F4B1FA61C59E929" ma:contentTypeVersion="14" ma:contentTypeDescription="Create a new document." ma:contentTypeScope="" ma:versionID="1c8e60830bd798767ad42a0a093f05fd">
  <xsd:schema xmlns:xsd="http://www.w3.org/2001/XMLSchema" xmlns:xs="http://www.w3.org/2001/XMLSchema" xmlns:p="http://schemas.microsoft.com/office/2006/metadata/properties" xmlns:ns2="4e4b1edb-45d8-4980-9b87-9334a2c52786" xmlns:ns3="90d94baf-fe5b-461e-a754-6c998afeae68" targetNamespace="http://schemas.microsoft.com/office/2006/metadata/properties" ma:root="true" ma:fieldsID="23032a50022a05dc561d9ebf7924c5d5" ns2:_="" ns3:_="">
    <xsd:import namespace="4e4b1edb-45d8-4980-9b87-9334a2c52786"/>
    <xsd:import namespace="90d94baf-fe5b-461e-a754-6c998afeae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4b1edb-45d8-4980-9b87-9334a2c527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d94baf-fe5b-461e-a754-6c998afeae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292820f-e07e-44f3-8bdf-f61210197376}" ma:internalName="TaxCatchAll" ma:showField="CatchAllData" ma:web="90d94baf-fe5b-461e-a754-6c998afeae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0d94baf-fe5b-461e-a754-6c998afeae68" xsi:nil="true"/>
    <lcf76f155ced4ddcb4097134ff3c332f xmlns="4e4b1edb-45d8-4980-9b87-9334a2c52786">
      <Terms xmlns="http://schemas.microsoft.com/office/infopath/2007/PartnerControls"/>
    </lcf76f155ced4ddcb4097134ff3c332f>
    <SharedWithUsers xmlns="90d94baf-fe5b-461e-a754-6c998afeae68">
      <UserInfo>
        <DisplayName>SHORROCK, Lyndsey (NHS LANCASHIRE AND SOUTH CUMBRIA ICB - 02M)</DisplayName>
        <AccountId>60</AccountId>
        <AccountType/>
      </UserInfo>
    </SharedWithUsers>
  </documentManagement>
</p:properties>
</file>

<file path=customXml/itemProps1.xml><?xml version="1.0" encoding="utf-8"?>
<ds:datastoreItem xmlns:ds="http://schemas.openxmlformats.org/officeDocument/2006/customXml" ds:itemID="{8C06B39A-9F4A-4D74-8037-8E413F1BCFC2}">
  <ds:schemaRefs>
    <ds:schemaRef ds:uri="4e4b1edb-45d8-4980-9b87-9334a2c52786"/>
    <ds:schemaRef ds:uri="90d94baf-fe5b-461e-a754-6c998afea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28D2A0-7E15-45B9-B727-894FF8950D8C}">
  <ds:schemaRefs>
    <ds:schemaRef ds:uri="http://schemas.microsoft.com/sharepoint/v3/contenttype/forms"/>
  </ds:schemaRefs>
</ds:datastoreItem>
</file>

<file path=customXml/itemProps3.xml><?xml version="1.0" encoding="utf-8"?>
<ds:datastoreItem xmlns:ds="http://schemas.openxmlformats.org/officeDocument/2006/customXml" ds:itemID="{0CA0A68A-0B26-4803-ABB3-089916E098CF}">
  <ds:schemaRefs>
    <ds:schemaRef ds:uri="90d94baf-fe5b-461e-a754-6c998afeae68"/>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4e4b1edb-45d8-4980-9b87-9334a2c52786"/>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1508</TotalTime>
  <Words>2726</Words>
  <Application>Microsoft Office PowerPoint</Application>
  <PresentationFormat>Widescreen</PresentationFormat>
  <Paragraphs>354</Paragraphs>
  <Slides>57</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57</vt:i4>
      </vt:variant>
    </vt:vector>
  </HeadingPairs>
  <TitlesOfParts>
    <vt:vector size="68" baseType="lpstr">
      <vt:lpstr>Aptos</vt:lpstr>
      <vt:lpstr>Arial</vt:lpstr>
      <vt:lpstr>Calibri</vt:lpstr>
      <vt:lpstr>Calibri Light</vt:lpstr>
      <vt:lpstr>Ebrima</vt:lpstr>
      <vt:lpstr>Poppins</vt:lpstr>
      <vt:lpstr>Poppins Bold</vt:lpstr>
      <vt:lpstr>Poppins Ultra-Bold</vt:lpstr>
      <vt:lpstr>Office Theme</vt:lpstr>
      <vt:lpstr>NHSD-Refresh-Theme-NOV1120B</vt:lpstr>
      <vt:lpstr>1_Office Theme</vt:lpstr>
      <vt:lpstr> Lancashire and South Cumbria NHS Impact and Community Transformation Event</vt:lpstr>
      <vt:lpstr>PowerPoint Presentation</vt:lpstr>
      <vt:lpstr>PowerPoint Presentation</vt:lpstr>
      <vt:lpstr>PowerPoint Presentation</vt:lpstr>
      <vt:lpstr>PowerPoint Presentation</vt:lpstr>
      <vt:lpstr> ‘All aboard a journey to community centred care’ Healthwatch Together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Transformation in Action Dr Andy Knox</vt:lpstr>
      <vt:lpstr>PowerPoint Presentation</vt:lpstr>
      <vt:lpstr>PowerPoint Presentation</vt:lpstr>
      <vt:lpstr>Getting to WHY?!</vt:lpstr>
      <vt:lpstr>“Society is a manifestation of our values and who or what we value”</vt:lpstr>
      <vt:lpstr>Stigma</vt:lpstr>
      <vt:lpstr>PowerPoint Presentation</vt:lpstr>
      <vt:lpstr>Theory U  Otto Scharmer</vt:lpstr>
      <vt:lpstr>PowerPoint Presentation</vt:lpstr>
      <vt:lpstr>Transformation Requires (the right kind of) Leadership! </vt:lpstr>
      <vt:lpstr>PowerPoint Presentation</vt:lpstr>
      <vt:lpstr>PowerPoint Presentation</vt:lpstr>
      <vt:lpstr>PowerPoint Presentation</vt:lpstr>
      <vt:lpstr>PowerPoint Presentation</vt:lpstr>
      <vt:lpstr>PowerPoint Presentation</vt:lpstr>
      <vt:lpstr>Examples and a Story</vt:lpstr>
      <vt:lpstr>PowerPoint Presentation</vt:lpstr>
      <vt:lpstr> NHS Impact and L&amp;SC David Fillingham</vt:lpstr>
      <vt:lpstr>NHS IMPACT  Improving Patient Care Together  David Fillingham CBE Chair of the NHS National Improvement Board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NHS Impact and L&amp;SC Andrea Stewart and Liz Huntbach</vt:lpstr>
      <vt:lpstr>How will we use NHS Impact to support and accelerate community transformation?</vt:lpstr>
      <vt:lpstr>How will we use NHS Impact to support and accelerate community transformation?</vt:lpstr>
      <vt:lpstr> Our Delivery Plans David Fillingham and Louise Taylor</vt:lpstr>
      <vt:lpstr>PowerPoint Presentation</vt:lpstr>
      <vt:lpstr>PowerPoint Presentation</vt:lpstr>
      <vt:lpstr>PowerPoint Presentation</vt:lpstr>
      <vt:lpstr>PowerPoint Presentation</vt:lpstr>
      <vt:lpstr> Reflections and Wrap-up Tony McDonald, Louise Taylor, Hamad Saleem, and Sarah O’Brien</vt:lpstr>
      <vt:lpstr>PowerPoint Presentation</vt:lpstr>
    </vt:vector>
  </TitlesOfParts>
  <Company>Blackpool Teaching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Lancashire and South Cumbria Transforming Community Care Portfolio</dc:title>
  <dc:creator>BANBURY, Brooke (NHS LANCASHIRE AND SOUTH CUMBRIA INTEGRATED CARE BOARD)</dc:creator>
  <cp:lastModifiedBy>BANBURY, Brooke (NHS LANCASHIRE AND SOUTH CUMBRIA INTEGRATED CARE BOARD)</cp:lastModifiedBy>
  <cp:revision>5</cp:revision>
  <dcterms:created xsi:type="dcterms:W3CDTF">2024-03-07T11:12:47Z</dcterms:created>
  <dcterms:modified xsi:type="dcterms:W3CDTF">2024-07-09T10:21:46Z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0x01010078280D7B07D14A4E8F4B1FA61C59E929</vt:lpwstr>
  </property>
  <property fmtid="{D5CDD505-2E9C-101B-9397-08002B2CF9AE}" pid="3" name="MediaServiceImageTags">
    <vt:lpwstr/>
  </property>
</Properties>
</file>